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67" r:id="rId14"/>
    <p:sldId id="271" r:id="rId15"/>
    <p:sldId id="272" r:id="rId16"/>
    <p:sldId id="268" r:id="rId17"/>
    <p:sldId id="273" r:id="rId18"/>
    <p:sldId id="275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F0444-F385-4EF9-AF29-E73F215E43EC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5DC41-2944-45E0-9C7B-47A8AD836E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D925EA-6623-4FEC-9F53-2E11864AAAF2}" type="datetimeFigureOut">
              <a:rPr lang="ru-RU" smtClean="0"/>
              <a:pPr/>
              <a:t>10.10.2011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7142CF-7D2A-4486-B07C-811B6275E60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2464902"/>
          </a:xfrm>
        </p:spPr>
        <p:txBody>
          <a:bodyPr/>
          <a:lstStyle/>
          <a:p>
            <a:r>
              <a:rPr lang="ru-RU" dirty="0" smtClean="0"/>
              <a:t> Усиление королевской </a:t>
            </a:r>
            <a:r>
              <a:rPr lang="ru-RU" dirty="0" err="1" smtClean="0"/>
              <a:t>власти.Абсолютизм</a:t>
            </a:r>
            <a:r>
              <a:rPr lang="ru-RU" dirty="0" smtClean="0"/>
              <a:t> в Европе.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010352"/>
          </a:xfrm>
        </p:spPr>
        <p:txBody>
          <a:bodyPr>
            <a:noAutofit/>
          </a:bodyPr>
          <a:lstStyle/>
          <a:p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57950" y="5072074"/>
            <a:ext cx="2133600" cy="1008067"/>
          </a:xfrm>
        </p:spPr>
        <p:txBody>
          <a:bodyPr/>
          <a:lstStyle/>
          <a:p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51648" cy="128588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Французский абсолютизм – наиболее завершённая модель абсолютного самодержавного правления.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50"/>
            <a:ext cx="7854696" cy="49292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Короли Франции добились: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Полного контроля над всеми провинциями.</a:t>
            </a:r>
          </a:p>
          <a:p>
            <a:pPr marL="514350" indent="-514350">
              <a:buAutoNum type="arabicParenR"/>
            </a:pPr>
            <a:r>
              <a:rPr lang="ru-RU" dirty="0" smtClean="0"/>
              <a:t>Неограниченной компетенции в издании законов и указов.</a:t>
            </a:r>
          </a:p>
          <a:p>
            <a:pPr marL="514350" indent="-514350">
              <a:buAutoNum type="arabicParenR"/>
            </a:pPr>
            <a:r>
              <a:rPr lang="ru-RU" dirty="0" smtClean="0"/>
              <a:t>Создание разветвлённого бюрократического аппарата.</a:t>
            </a:r>
          </a:p>
          <a:p>
            <a:pPr marL="514350" indent="-514350">
              <a:buAutoNum type="arabicParenR"/>
            </a:pPr>
            <a:r>
              <a:rPr lang="ru-RU" dirty="0" smtClean="0"/>
              <a:t> Создание постоянной армии.</a:t>
            </a:r>
          </a:p>
          <a:p>
            <a:pPr marL="514350" indent="-514350">
              <a:buAutoNum type="arabicParenR"/>
            </a:pPr>
            <a:r>
              <a:rPr lang="ru-RU" dirty="0" smtClean="0"/>
              <a:t>Уничтожение автономии городов.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Прекращение созыва Генеральных штатов.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Полная зависимость церкви  (все назначения на церковные должности происходя от короля).</a:t>
            </a:r>
          </a:p>
          <a:p>
            <a:pPr marL="514350" indent="-514350">
              <a:buAutoNum type="arabicParenR"/>
            </a:pPr>
            <a:endParaRPr lang="ru-RU" dirty="0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Франциск </a:t>
            </a:r>
            <a:r>
              <a:rPr lang="de-CH" sz="3600" dirty="0" smtClean="0"/>
              <a:t>I</a:t>
            </a:r>
            <a:r>
              <a:rPr lang="ru-RU" sz="3600" dirty="0" smtClean="0"/>
              <a:t> (1515- 1547)  из династии Валуа ни разу не собирал  Генеральные штаты. На своих указах писал: «Таков моя воля, ибо мы так считаем».</a:t>
            </a:r>
            <a:endParaRPr lang="ru-RU" sz="3600" dirty="0"/>
          </a:p>
        </p:txBody>
      </p:sp>
      <p:pic>
        <p:nvPicPr>
          <p:cNvPr id="1026" name="Picture 2" descr="C:\Documents and Settings\ЮЛИЯ\Мои документы\Мои рисунки\Франциск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37908" y="3214688"/>
            <a:ext cx="2468184" cy="31099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858280" cy="13470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Людовик </a:t>
            </a:r>
            <a:r>
              <a:rPr lang="de-CH" sz="2800" dirty="0" smtClean="0"/>
              <a:t>XIV</a:t>
            </a:r>
            <a:r>
              <a:rPr lang="ru-RU" sz="2800" dirty="0" smtClean="0"/>
              <a:t> конфликтовал с Парижским парламентом. Парламент – высший судебный орган в провинциях. В </a:t>
            </a:r>
            <a:r>
              <a:rPr lang="de-CH" sz="2800" dirty="0" smtClean="0"/>
              <a:t>XVII</a:t>
            </a:r>
            <a:r>
              <a:rPr lang="ru-RU" sz="2800" dirty="0" smtClean="0"/>
              <a:t> таких парламентов было – 17.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2000264"/>
          </a:xfrm>
        </p:spPr>
        <p:txBody>
          <a:bodyPr/>
          <a:lstStyle/>
          <a:p>
            <a:r>
              <a:rPr lang="ru-RU" dirty="0" smtClean="0"/>
              <a:t> «Вы думали, господа, что государство – это вы? Государство – это я» - знаменитые слова</a:t>
            </a:r>
          </a:p>
          <a:p>
            <a:pPr>
              <a:buNone/>
            </a:pPr>
            <a:r>
              <a:rPr lang="ru-RU" dirty="0" smtClean="0"/>
              <a:t>    Людовика </a:t>
            </a:r>
            <a:r>
              <a:rPr lang="de-CH" dirty="0" smtClean="0"/>
              <a:t>XIV</a:t>
            </a:r>
            <a:r>
              <a:rPr lang="ru-RU" dirty="0" smtClean="0"/>
              <a:t>, обращённые к Парижскому парламенту.</a:t>
            </a:r>
            <a:endParaRPr lang="ru-RU" dirty="0"/>
          </a:p>
        </p:txBody>
      </p:sp>
      <p:pic>
        <p:nvPicPr>
          <p:cNvPr id="2051" name="Picture 3" descr="C:\Documents and Settings\ЮЛИЯ\Мои документы\Мои рисунки\Людовик 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00438"/>
            <a:ext cx="2500330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7851648" cy="100013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Особенности абсолютизма в Англии. 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50"/>
            <a:ext cx="7854696" cy="5000660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Бюрократический аппарат на местах был слаб. Местное самоуправление продолжало сохранять своё значение.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Продолжает существовать парламент (верхнюю палату, которого составляли аристократы, получившие от Тюдоров большие земельные пожалования, и нижняя палата, состоявшая из мелких и средних и городской верхушки, покорных королю).</a:t>
            </a:r>
          </a:p>
          <a:p>
            <a:pPr marL="514350" indent="-514350">
              <a:buAutoNum type="arabicParenR"/>
            </a:pPr>
            <a:r>
              <a:rPr lang="ru-RU" dirty="0" smtClean="0"/>
              <a:t>Отсутствие постоянной армии.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Генрих </a:t>
            </a:r>
            <a:r>
              <a:rPr lang="de-CH" sz="2400" dirty="0" smtClean="0"/>
              <a:t>VIII</a:t>
            </a:r>
            <a:r>
              <a:rPr lang="ru-RU" sz="2400" dirty="0" smtClean="0"/>
              <a:t> Тюдор подчинил независимые северные графства и Уэльс. Для управлениями этими территориями создал специальные государственные органы – Совет Севера и Совет Уэльса. За 37 правления парламент созывал 21 раз.</a:t>
            </a:r>
            <a:endParaRPr lang="ru-RU" sz="2400" dirty="0"/>
          </a:p>
        </p:txBody>
      </p:sp>
      <p:pic>
        <p:nvPicPr>
          <p:cNvPr id="3074" name="Picture 2" descr="C:\Documents and Settings\ЮЛИЯ\Мои документы\Мои рисунки\280px-Henry_VIII_%281%29_by_Hans_Holbein_the_Young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4839" y="1935163"/>
            <a:ext cx="3234322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Елизавета Тюдор за 45 лет правления созывала парламент 13раз. Парламента она воспринимала как досадную необходимость.</a:t>
            </a:r>
            <a:endParaRPr lang="ru-RU" sz="3200" dirty="0"/>
          </a:p>
        </p:txBody>
      </p:sp>
      <p:pic>
        <p:nvPicPr>
          <p:cNvPr id="4098" name="Picture 2" descr="C:\Documents and Settings\ЮЛИЯ\Мои документы\Мои рисунки\280px-Elizabeth1Englan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14554"/>
            <a:ext cx="3714776" cy="442915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29289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Яков </a:t>
            </a:r>
            <a:r>
              <a:rPr lang="de-CH" sz="2800" dirty="0" smtClean="0"/>
              <a:t>I</a:t>
            </a:r>
            <a:r>
              <a:rPr lang="ru-RU" sz="2800" dirty="0" smtClean="0"/>
              <a:t> Стюарт (1603 – 1625).Ему принадлежат слова: « Не понимаю как мои предки могли допустить такое учреждение. Я должен мириться с тем, от чего не могу избавиться».</a:t>
            </a:r>
            <a:endParaRPr lang="ru-RU" sz="2800" dirty="0"/>
          </a:p>
        </p:txBody>
      </p:sp>
      <p:pic>
        <p:nvPicPr>
          <p:cNvPr id="5122" name="Picture 2" descr="C:\Documents and Settings\ЮЛИЯ\Мои документы\Мои рисунки\Яков 1 стюар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286124"/>
            <a:ext cx="207170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64333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Эпоху абсолютизма в экономической политике господствовал </a:t>
            </a:r>
            <a:r>
              <a:rPr lang="ru-RU" sz="3600" dirty="0" err="1" smtClean="0"/>
              <a:t>меркантелизм</a:t>
            </a:r>
            <a:r>
              <a:rPr lang="ru-RU" sz="3600" dirty="0" smtClean="0"/>
              <a:t> – экономическое учение и экономическая политика, в основе которых лежало убеждение, что основную форму богатства составляют ценные металлы и что от их обилия зависит процветание государства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324096"/>
          </a:xfrm>
        </p:spPr>
        <p:txBody>
          <a:bodyPr/>
          <a:lstStyle/>
          <a:p>
            <a:r>
              <a:rPr lang="ru-RU" dirty="0" smtClean="0"/>
              <a:t>Раннее Новое время характеризуется началом складывания прочных абсолютистских государств, имеющих чёткие национальные границы, одну господствующую религию (</a:t>
            </a:r>
            <a:r>
              <a:rPr lang="ru-RU" dirty="0" err="1" smtClean="0"/>
              <a:t>религию</a:t>
            </a:r>
            <a:r>
              <a:rPr lang="ru-RU" dirty="0" smtClean="0"/>
              <a:t> монарха), одну коренную национальность.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Закрепление: Объясните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Абсолютизм</a:t>
            </a:r>
          </a:p>
          <a:p>
            <a:r>
              <a:rPr lang="ru-RU" dirty="0" smtClean="0"/>
              <a:t>Ливр</a:t>
            </a:r>
          </a:p>
          <a:p>
            <a:r>
              <a:rPr lang="ru-RU" dirty="0" smtClean="0"/>
              <a:t>Мировой судья</a:t>
            </a:r>
          </a:p>
          <a:p>
            <a:r>
              <a:rPr lang="ru-RU" dirty="0" err="1" smtClean="0"/>
              <a:t>Меркантелизм</a:t>
            </a:r>
            <a:endParaRPr lang="ru-RU" dirty="0" smtClean="0"/>
          </a:p>
          <a:p>
            <a:r>
              <a:rPr lang="ru-RU" dirty="0" smtClean="0"/>
              <a:t>Этикет</a:t>
            </a:r>
          </a:p>
          <a:p>
            <a:r>
              <a:rPr lang="ru-RU" dirty="0" smtClean="0"/>
              <a:t>Резиденция.</a:t>
            </a: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r>
              <a:rPr lang="ru-RU" dirty="0" smtClean="0"/>
              <a:t>Закрепление: Ответьте на вопросы.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Когда могло возникнуть выражение: «Не будет больше войн всех против всех! »?</a:t>
            </a:r>
          </a:p>
          <a:p>
            <a:r>
              <a:rPr lang="ru-RU" dirty="0" smtClean="0"/>
              <a:t>2) Какие политические и экономические последствия для европейских государств повлекло за собой установление абсолютизма?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305754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Цель: показать, что в Новое время характеризуется созданием абсолютистских государств, имеющих национальные границы, одну государственную религию, одну «коренную» национальность.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343736"/>
          </a:xfrm>
        </p:spPr>
        <p:txBody>
          <a:bodyPr/>
          <a:lstStyle/>
          <a:p>
            <a:r>
              <a:rPr lang="ru-RU" dirty="0" smtClean="0"/>
              <a:t>План: </a:t>
            </a:r>
          </a:p>
          <a:p>
            <a:r>
              <a:rPr lang="ru-RU" dirty="0" smtClean="0"/>
              <a:t>1) Понятие абсолютизм.</a:t>
            </a:r>
          </a:p>
          <a:p>
            <a:r>
              <a:rPr lang="ru-RU" dirty="0" smtClean="0"/>
              <a:t>2) Характерные черты абсолютизма.</a:t>
            </a:r>
          </a:p>
          <a:p>
            <a:r>
              <a:rPr lang="ru-RU" dirty="0" smtClean="0"/>
              <a:t>3) Французский абсолютизм.</a:t>
            </a:r>
          </a:p>
          <a:p>
            <a:r>
              <a:rPr lang="ru-RU" dirty="0" smtClean="0"/>
              <a:t>4) Английский абсолютизм.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5387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5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Дополнительная литература: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М.Твен. Принц и нищий.</a:t>
            </a:r>
            <a:br>
              <a:rPr lang="ru-RU" sz="4000" dirty="0" smtClean="0"/>
            </a:br>
            <a:r>
              <a:rPr lang="ru-RU" sz="4000" dirty="0" smtClean="0"/>
              <a:t>А. Дюма. Три мушкетёра; Двадцать лет спустя; Виконт де </a:t>
            </a:r>
            <a:r>
              <a:rPr lang="ru-RU" sz="4000" dirty="0" err="1" smtClean="0"/>
              <a:t>Бражелон;Графиня</a:t>
            </a:r>
            <a:r>
              <a:rPr lang="ru-RU" sz="4000" dirty="0" smtClean="0"/>
              <a:t> </a:t>
            </a:r>
            <a:r>
              <a:rPr lang="ru-RU" sz="4000" dirty="0" err="1" smtClean="0"/>
              <a:t>де</a:t>
            </a:r>
            <a:r>
              <a:rPr lang="ru-RU" sz="4000" dirty="0" smtClean="0"/>
              <a:t> </a:t>
            </a:r>
            <a:r>
              <a:rPr lang="ru-RU" sz="4000" dirty="0" err="1" smtClean="0"/>
              <a:t>Монсеро</a:t>
            </a:r>
            <a:r>
              <a:rPr lang="ru-RU" sz="4000" dirty="0" smtClean="0"/>
              <a:t>; Сорок пять.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305800" cy="1000132"/>
          </a:xfrm>
        </p:spPr>
        <p:txBody>
          <a:bodyPr/>
          <a:lstStyle/>
          <a:p>
            <a:r>
              <a:rPr lang="ru-RU" dirty="0" smtClean="0"/>
              <a:t>     Спасибо за внимание!</a:t>
            </a:r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986714" cy="1643074"/>
          </a:xfrm>
        </p:spPr>
        <p:txBody>
          <a:bodyPr/>
          <a:lstStyle/>
          <a:p>
            <a:r>
              <a:rPr lang="ru-RU" dirty="0" smtClean="0"/>
              <a:t>Проверка домашнего задания.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857364"/>
            <a:ext cx="7772400" cy="4786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Тест:  1) Что из нижеперечисленного относится к причинам Великих географических открытий?</a:t>
            </a:r>
          </a:p>
          <a:p>
            <a:r>
              <a:rPr lang="ru-RU" sz="2800" dirty="0" smtClean="0"/>
              <a:t>А) увеличение потребностей в золоте и серебре.</a:t>
            </a:r>
          </a:p>
          <a:p>
            <a:r>
              <a:rPr lang="ru-RU" sz="2800" dirty="0" smtClean="0"/>
              <a:t>Б) расширение производства товаров в Европе.</a:t>
            </a:r>
          </a:p>
          <a:p>
            <a:r>
              <a:rPr lang="ru-RU" sz="2800" dirty="0" smtClean="0"/>
              <a:t>В) усовершенствование огнестрельного оружия.</a:t>
            </a:r>
          </a:p>
          <a:p>
            <a:r>
              <a:rPr lang="ru-RU" sz="2800" dirty="0" smtClean="0"/>
              <a:t>Г) усовершенствование морских судов.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42852"/>
            <a:ext cx="7772400" cy="857256"/>
          </a:xfrm>
        </p:spPr>
        <p:txBody>
          <a:bodyPr/>
          <a:lstStyle/>
          <a:p>
            <a:r>
              <a:rPr lang="ru-RU" dirty="0" smtClean="0"/>
              <a:t>Проверка д/з.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7772400" cy="5572164"/>
          </a:xfrm>
        </p:spPr>
        <p:txBody>
          <a:bodyPr>
            <a:noAutofit/>
          </a:bodyPr>
          <a:lstStyle/>
          <a:p>
            <a:r>
              <a:rPr lang="ru-RU" sz="2000" dirty="0" smtClean="0"/>
              <a:t>2) Кому из мореплавателей удалось открыть морской путь в Индию?</a:t>
            </a:r>
          </a:p>
          <a:p>
            <a:r>
              <a:rPr lang="ru-RU" sz="2000" dirty="0" smtClean="0"/>
              <a:t>А) Христофору Колумбу.</a:t>
            </a:r>
          </a:p>
          <a:p>
            <a:r>
              <a:rPr lang="ru-RU" sz="2000" dirty="0" smtClean="0"/>
              <a:t>Б) </a:t>
            </a:r>
            <a:r>
              <a:rPr lang="ru-RU" sz="2000" dirty="0" err="1" smtClean="0"/>
              <a:t>Бартоломеу</a:t>
            </a:r>
            <a:r>
              <a:rPr lang="ru-RU" sz="2000" dirty="0" smtClean="0"/>
              <a:t> </a:t>
            </a:r>
            <a:r>
              <a:rPr lang="ru-RU" sz="2000" dirty="0" err="1" smtClean="0"/>
              <a:t>Диашу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В) </a:t>
            </a:r>
            <a:r>
              <a:rPr lang="ru-RU" sz="2000" dirty="0" err="1" smtClean="0"/>
              <a:t>Америго</a:t>
            </a:r>
            <a:r>
              <a:rPr lang="ru-RU" sz="2000" dirty="0" smtClean="0"/>
              <a:t> </a:t>
            </a:r>
            <a:r>
              <a:rPr lang="ru-RU" sz="2000" dirty="0" err="1" smtClean="0"/>
              <a:t>Веспуччи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Г) </a:t>
            </a:r>
            <a:r>
              <a:rPr lang="ru-RU" sz="2000" dirty="0" err="1" smtClean="0"/>
              <a:t>Васко</a:t>
            </a:r>
            <a:r>
              <a:rPr lang="ru-RU" sz="2000" dirty="0" smtClean="0"/>
              <a:t> да Гама.</a:t>
            </a:r>
          </a:p>
          <a:p>
            <a:r>
              <a:rPr lang="ru-RU" sz="2000" dirty="0" smtClean="0"/>
              <a:t>Д) </a:t>
            </a:r>
            <a:r>
              <a:rPr lang="ru-RU" sz="2000" dirty="0" err="1" smtClean="0"/>
              <a:t>ФернандоМагеллану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3) Кто из путешественников ввёл термин «Новый свет»?</a:t>
            </a:r>
          </a:p>
          <a:p>
            <a:endParaRPr lang="ru-RU" sz="2000" dirty="0" smtClean="0"/>
          </a:p>
          <a:p>
            <a:r>
              <a:rPr lang="ru-RU" sz="2000" dirty="0" smtClean="0"/>
              <a:t>А ) Христофору Колумб.</a:t>
            </a:r>
          </a:p>
          <a:p>
            <a:r>
              <a:rPr lang="ru-RU" sz="2000" dirty="0" smtClean="0"/>
              <a:t>Б) </a:t>
            </a:r>
            <a:r>
              <a:rPr lang="ru-RU" sz="2000" dirty="0" err="1" smtClean="0"/>
              <a:t>Бартоломеу</a:t>
            </a:r>
            <a:r>
              <a:rPr lang="ru-RU" sz="2000" dirty="0" smtClean="0"/>
              <a:t> </a:t>
            </a:r>
            <a:r>
              <a:rPr lang="ru-RU" sz="2000" dirty="0" err="1" smtClean="0"/>
              <a:t>Диаш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В) </a:t>
            </a:r>
            <a:r>
              <a:rPr lang="ru-RU" sz="2000" dirty="0" err="1" smtClean="0"/>
              <a:t>Америго</a:t>
            </a:r>
            <a:r>
              <a:rPr lang="ru-RU" sz="2000" dirty="0" smtClean="0"/>
              <a:t> </a:t>
            </a:r>
            <a:r>
              <a:rPr lang="ru-RU" sz="2000" dirty="0" err="1" smtClean="0"/>
              <a:t>Веспуччи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Г) </a:t>
            </a:r>
            <a:r>
              <a:rPr lang="ru-RU" sz="2000" dirty="0" err="1" smtClean="0"/>
              <a:t>Васко</a:t>
            </a:r>
            <a:r>
              <a:rPr lang="ru-RU" sz="2000" dirty="0" smtClean="0"/>
              <a:t> да Гама.</a:t>
            </a:r>
          </a:p>
          <a:p>
            <a:r>
              <a:rPr lang="ru-RU" sz="2000" dirty="0" smtClean="0"/>
              <a:t>Д) </a:t>
            </a:r>
            <a:r>
              <a:rPr lang="ru-RU" sz="2000" dirty="0" err="1" smtClean="0"/>
              <a:t>Фернандо</a:t>
            </a:r>
            <a:r>
              <a:rPr lang="ru-RU" sz="2000" dirty="0" smtClean="0"/>
              <a:t> Магеллан.</a:t>
            </a:r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772400" cy="1362456"/>
          </a:xfrm>
        </p:spPr>
        <p:txBody>
          <a:bodyPr/>
          <a:lstStyle/>
          <a:p>
            <a:r>
              <a:rPr lang="ru-RU" dirty="0" smtClean="0"/>
              <a:t>Проверка д/з.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071678"/>
            <a:ext cx="7772400" cy="4572032"/>
          </a:xfrm>
        </p:spPr>
        <p:txBody>
          <a:bodyPr/>
          <a:lstStyle/>
          <a:p>
            <a:r>
              <a:rPr lang="ru-RU" dirty="0" smtClean="0"/>
              <a:t> 4) Среди названных стран отметьте участников первого территориального раздела мира.</a:t>
            </a:r>
          </a:p>
          <a:p>
            <a:r>
              <a:rPr lang="ru-RU" dirty="0" smtClean="0"/>
              <a:t>А) Англия.</a:t>
            </a:r>
          </a:p>
          <a:p>
            <a:r>
              <a:rPr lang="ru-RU" dirty="0" smtClean="0"/>
              <a:t>Б) Италия.</a:t>
            </a:r>
          </a:p>
          <a:p>
            <a:r>
              <a:rPr lang="ru-RU" dirty="0" smtClean="0"/>
              <a:t>В) Испания.</a:t>
            </a:r>
          </a:p>
          <a:p>
            <a:r>
              <a:rPr lang="ru-RU" dirty="0" smtClean="0"/>
              <a:t>Г) Португалия.</a:t>
            </a:r>
          </a:p>
          <a:p>
            <a:r>
              <a:rPr lang="ru-RU" dirty="0" smtClean="0"/>
              <a:t>5) Соотнесите названия коренных жителей с континентом или страной.</a:t>
            </a:r>
          </a:p>
          <a:p>
            <a:pPr marL="457200" indent="-457200">
              <a:buAutoNum type="arabicParenR"/>
            </a:pPr>
            <a:r>
              <a:rPr lang="ru-RU" dirty="0" smtClean="0"/>
              <a:t>индейцы; 2) индийцы; 3) </a:t>
            </a:r>
            <a:r>
              <a:rPr lang="ru-RU" dirty="0" err="1" smtClean="0"/>
              <a:t>негры</a:t>
            </a:r>
            <a:r>
              <a:rPr lang="ru-RU" dirty="0" smtClean="0"/>
              <a:t>;</a:t>
            </a:r>
          </a:p>
          <a:p>
            <a:pPr marL="457200" indent="-457200"/>
            <a:r>
              <a:rPr lang="ru-RU" dirty="0" smtClean="0"/>
              <a:t>А) Америка; Б)  Африка; В) Индия.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1071570"/>
          </a:xfrm>
        </p:spPr>
        <p:txBody>
          <a:bodyPr/>
          <a:lstStyle/>
          <a:p>
            <a:r>
              <a:rPr lang="ru-RU" sz="3600" dirty="0" smtClean="0"/>
              <a:t>Проверка д/з.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428736"/>
            <a:ext cx="7772400" cy="5214974"/>
          </a:xfrm>
        </p:spPr>
        <p:txBody>
          <a:bodyPr/>
          <a:lstStyle/>
          <a:p>
            <a:r>
              <a:rPr lang="ru-RU" dirty="0" smtClean="0"/>
              <a:t>6) Ответьте на вопрос: Что скрывается за термином «живой товар»?</a:t>
            </a:r>
          </a:p>
          <a:p>
            <a:r>
              <a:rPr lang="ru-RU" dirty="0" smtClean="0"/>
              <a:t>7) Назовите имя путешественника, получившего титул «адмирала моря – океана». </a:t>
            </a:r>
          </a:p>
          <a:p>
            <a:r>
              <a:rPr lang="ru-RU" dirty="0" smtClean="0"/>
              <a:t>8) Назовите понятие, которому соответствует описание.</a:t>
            </a:r>
          </a:p>
          <a:p>
            <a:r>
              <a:rPr lang="ru-RU" dirty="0" smtClean="0"/>
              <a:t>Территория, потерявшая независимость и попавшая под власть завоевателей:</a:t>
            </a:r>
          </a:p>
          <a:p>
            <a:r>
              <a:rPr lang="ru-RU" dirty="0" smtClean="0"/>
              <a:t>А) колония; Б) конкиста; В) империя.</a:t>
            </a:r>
          </a:p>
          <a:p>
            <a:r>
              <a:rPr lang="ru-RU" dirty="0" smtClean="0"/>
              <a:t>9) Найдите лишнее:</a:t>
            </a:r>
          </a:p>
          <a:p>
            <a:r>
              <a:rPr lang="ru-RU" dirty="0" smtClean="0"/>
              <a:t>А) дан импульс развитию наук.</a:t>
            </a:r>
          </a:p>
          <a:p>
            <a:r>
              <a:rPr lang="ru-RU" dirty="0" smtClean="0"/>
              <a:t>Б) укрепилось лидерство Венеции и Генуи в мировой торговле.</a:t>
            </a:r>
          </a:p>
          <a:p>
            <a:r>
              <a:rPr lang="ru-RU" dirty="0" smtClean="0"/>
              <a:t>В) произошла революция цен.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772400" cy="1362456"/>
          </a:xfrm>
        </p:spPr>
        <p:txBody>
          <a:bodyPr/>
          <a:lstStyle/>
          <a:p>
            <a:r>
              <a:rPr lang="ru-RU" dirty="0" smtClean="0"/>
              <a:t>Устный опрос: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14488"/>
            <a:ext cx="7772400" cy="500066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dirty="0" smtClean="0"/>
              <a:t>С чем связано наступление эпохи Великих географических открытий?</a:t>
            </a:r>
          </a:p>
          <a:p>
            <a:pPr marL="457200" indent="-457200">
              <a:buAutoNum type="arabicParenR"/>
            </a:pPr>
            <a:r>
              <a:rPr lang="ru-RU" dirty="0" smtClean="0"/>
              <a:t>Какие страны и почему первыми приняли участие в поисках новых земель в конце  </a:t>
            </a:r>
            <a:r>
              <a:rPr lang="de-CH" dirty="0" smtClean="0"/>
              <a:t>XV</a:t>
            </a:r>
            <a:r>
              <a:rPr lang="ru-RU" dirty="0" smtClean="0"/>
              <a:t> – </a:t>
            </a:r>
            <a:r>
              <a:rPr lang="de-CH" dirty="0" smtClean="0"/>
              <a:t>XVI</a:t>
            </a:r>
            <a:r>
              <a:rPr lang="ru-RU" dirty="0" smtClean="0"/>
              <a:t> веках?</a:t>
            </a:r>
          </a:p>
          <a:p>
            <a:pPr marL="457200" indent="-457200">
              <a:buAutoNum type="arabicParenR"/>
            </a:pPr>
            <a:r>
              <a:rPr lang="ru-RU" dirty="0" smtClean="0"/>
              <a:t>Почему коренное население сейчас называют индейцами?</a:t>
            </a:r>
          </a:p>
          <a:p>
            <a:pPr marL="457200" indent="-457200">
              <a:buAutoNum type="arabicParenR"/>
            </a:pPr>
            <a:r>
              <a:rPr lang="ru-RU" dirty="0" smtClean="0"/>
              <a:t>Как относились к коренному населению прибывшие из Европы мореплаватели?</a:t>
            </a:r>
          </a:p>
          <a:p>
            <a:pPr marL="457200" indent="-457200">
              <a:buAutoNum type="arabicParenR"/>
            </a:pPr>
            <a:r>
              <a:rPr lang="ru-RU" dirty="0" smtClean="0"/>
              <a:t>Что доказал Ф. Магеллан, совершив первое кругосветное путешествие?</a:t>
            </a:r>
          </a:p>
          <a:p>
            <a:pPr marL="457200" indent="-457200">
              <a:buAutoNum type="arabicParenR"/>
            </a:pPr>
            <a:r>
              <a:rPr lang="ru-RU" dirty="0" smtClean="0"/>
              <a:t>Почему Тихий океан получил такое название?</a:t>
            </a:r>
          </a:p>
          <a:p>
            <a:pPr marL="457200" indent="-457200">
              <a:buAutoNum type="arabicParenR"/>
            </a:pPr>
            <a:r>
              <a:rPr lang="ru-RU" dirty="0" smtClean="0"/>
              <a:t>Что такое конкиста?</a:t>
            </a:r>
          </a:p>
          <a:p>
            <a:pPr marL="457200" indent="-457200">
              <a:buAutoNum type="arabicParenR"/>
            </a:pPr>
            <a:r>
              <a:rPr lang="ru-RU" dirty="0" smtClean="0"/>
              <a:t>В чём значение Великих географических открытий?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Новая тема: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785938"/>
            <a:ext cx="7772400" cy="48577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</a:t>
            </a:r>
            <a:r>
              <a:rPr lang="de-CH" dirty="0" smtClean="0"/>
              <a:t>XV</a:t>
            </a:r>
            <a:r>
              <a:rPr lang="ru-RU" dirty="0" smtClean="0"/>
              <a:t> - </a:t>
            </a:r>
            <a:r>
              <a:rPr lang="de-CH" dirty="0" smtClean="0"/>
              <a:t>XVI</a:t>
            </a:r>
            <a:r>
              <a:rPr lang="ru-RU" dirty="0" smtClean="0"/>
              <a:t> вв. в странах Западной Европы складываются абсолютные монархии.</a:t>
            </a:r>
          </a:p>
          <a:p>
            <a:r>
              <a:rPr lang="ru-RU" dirty="0" smtClean="0"/>
              <a:t>Абсолютизм – форма правления в условиях феодального государства, когда монарху принадлежит неограниченная верховная власть.</a:t>
            </a:r>
          </a:p>
          <a:p>
            <a:r>
              <a:rPr lang="ru-RU" dirty="0" smtClean="0"/>
              <a:t>Абсолютная монархия возникает в переходные периоды, когда старые феодальные сословия приходят в упадок, а из средневекового сословия горожан формируется класс буржуазии.</a:t>
            </a:r>
          </a:p>
          <a:p>
            <a:r>
              <a:rPr lang="ru-RU" dirty="0" smtClean="0"/>
              <a:t>Устанавливается равновесие двух противоборствующих «экономически господствующих» классов. </a:t>
            </a:r>
          </a:p>
          <a:p>
            <a:r>
              <a:rPr lang="ru-RU" dirty="0" smtClean="0"/>
              <a:t>__________________ дворянства.</a:t>
            </a:r>
          </a:p>
          <a:p>
            <a:r>
              <a:rPr lang="ru-RU" dirty="0" smtClean="0"/>
              <a:t>__________________ буржуазии.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72400" cy="1362456"/>
          </a:xfrm>
        </p:spPr>
        <p:txBody>
          <a:bodyPr/>
          <a:lstStyle/>
          <a:p>
            <a:r>
              <a:rPr lang="ru-RU" dirty="0" smtClean="0"/>
              <a:t>Основные черты абсолютной монархии.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00240"/>
            <a:ext cx="7772400" cy="457203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1) Создание разветвлённого бюрократического аппарата.</a:t>
            </a:r>
          </a:p>
          <a:p>
            <a:r>
              <a:rPr lang="ru-RU" sz="2400" dirty="0" smtClean="0"/>
              <a:t>2) Создание профессиональной армии.</a:t>
            </a:r>
          </a:p>
          <a:p>
            <a:r>
              <a:rPr lang="ru-RU" sz="2400" dirty="0" smtClean="0"/>
              <a:t>3) Усиление карательных органов.</a:t>
            </a:r>
          </a:p>
          <a:p>
            <a:r>
              <a:rPr lang="ru-RU" sz="2400" dirty="0" smtClean="0"/>
              <a:t>4) Деятельность сословно – представительных органов сводится на нет или они распускаются.</a:t>
            </a:r>
          </a:p>
          <a:p>
            <a:r>
              <a:rPr lang="ru-RU" sz="2400" dirty="0" smtClean="0"/>
              <a:t>5) Проведение политики развития промышленного производства внутри страны, внутреннего и внешнего рынка промышленных товаров.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228</TotalTime>
  <Words>948</Words>
  <Application>Microsoft Office PowerPoint</Application>
  <PresentationFormat>Экран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Усиление королевской власти.Абсолютизм в Европе.</vt:lpstr>
      <vt:lpstr>Цель: показать, что в Новое время характеризуется созданием абсолютистских государств, имеющих национальные границы, одну государственную религию, одну «коренную» национальность.</vt:lpstr>
      <vt:lpstr>Проверка домашнего задания.</vt:lpstr>
      <vt:lpstr>Проверка д/з.</vt:lpstr>
      <vt:lpstr>Проверка д/з.</vt:lpstr>
      <vt:lpstr>Проверка д/з.</vt:lpstr>
      <vt:lpstr>Устный опрос:</vt:lpstr>
      <vt:lpstr>Новая тема:</vt:lpstr>
      <vt:lpstr>Основные черты абсолютной монархии.</vt:lpstr>
      <vt:lpstr>Французский абсолютизм – наиболее завершённая модель абсолютного самодержавного правления.</vt:lpstr>
      <vt:lpstr>Франциск I (1515- 1547)  из династии Валуа ни разу не собирал  Генеральные штаты. На своих указах писал: «Таков моя воля, ибо мы так считаем».</vt:lpstr>
      <vt:lpstr>Людовик XIV конфликтовал с Парижским парламентом. Парламент – высший судебный орган в провинциях. В XVII таких парламентов было – 17.</vt:lpstr>
      <vt:lpstr>Особенности абсолютизма в Англии.  </vt:lpstr>
      <vt:lpstr>Генрих VIII Тюдор подчинил независимые северные графства и Уэльс. Для управлениями этими территориями создал специальные государственные органы – Совет Севера и Совет Уэльса. За 37 правления парламент созывал 21 раз.</vt:lpstr>
      <vt:lpstr>Елизавета Тюдор за 45 лет правления созывала парламент 13раз. Парламента она воспринимала как досадную необходимость.</vt:lpstr>
      <vt:lpstr>Яков I Стюарт (1603 – 1625).Ему принадлежат слова: « Не понимаю как мои предки могли допустить такое учреждение. Я должен мириться с тем, от чего не могу избавиться».</vt:lpstr>
      <vt:lpstr>Эпоху абсолютизма в экономической политике господствовал меркантелизм – экономическое учение и экономическая политика, в основе которых лежало убеждение, что основную форму богатства составляют ценные металлы и что от их обилия зависит процветание государства</vt:lpstr>
      <vt:lpstr>Закрепление: Объясните понятия:</vt:lpstr>
      <vt:lpstr>Закрепление: Ответьте на вопросы.</vt:lpstr>
      <vt:lpstr>  Дополнительная литература: М.Твен. Принц и нищий. А. Дюма. Три мушкетёра; Двадцать лет спустя; Виконт де Бражелон;Графиня де Монсеро; Сорок пять.   </vt:lpstr>
      <vt:lpstr>     Спасибо за внимание!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Усиление королевской власти.Абсолютизм в Европе.</dc:title>
  <dc:creator>WIN7XP</dc:creator>
  <cp:lastModifiedBy>COMP</cp:lastModifiedBy>
  <cp:revision>24</cp:revision>
  <dcterms:created xsi:type="dcterms:W3CDTF">2011-02-11T16:50:33Z</dcterms:created>
  <dcterms:modified xsi:type="dcterms:W3CDTF">2011-10-10T04:00:27Z</dcterms:modified>
</cp:coreProperties>
</file>