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2" r:id="rId9"/>
    <p:sldId id="263" r:id="rId10"/>
    <p:sldId id="266" r:id="rId11"/>
    <p:sldId id="264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8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FC27CEC-144D-4FE0-98EC-CFD95E5F5797}" type="datetimeFigureOut">
              <a:rPr lang="ru-RU"/>
              <a:pPr>
                <a:defRPr/>
              </a:pPr>
              <a:t>09.03.2013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59ACCAC-AB05-4F94-8DE8-EA842568C9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Родился он 12 ноября 1833 г. в Петербурге. Внебрачный сын князя Л.С.Гедианова, при рождении был записан сыном камердинера князя – Порфирия Бородина. Бородин получил прекрасное домашнее образование. Владел несколькими языками, играл на флейте, фортепиано, виолончели. Уже в детстве определились основные увлечения Бородина, ставшие впоследствии его профессиями, - химия и музыка. В 1856 году Бородин окончил петербургскую Медико-хирургическую академию. Изучая медицину, продолжал заниматься химией под руководством Н.Н Зинина. В 1858 году, защитив диссертацию, получил степень доктора медицины. Под влиянием дружбы с прогрессивными учеными, как А.М.БутлеровД.И. Менделеев, И.М. Сеченов, . В 1864 году получил звание профессора Медико-хирургической академии. В 1874 году стал заведующим кафедрой химии, а в 1877 году присвоено звание академика. Бородин был европейски известным ученым-экспериментатором и теоретиком, автором более 40 научных трудов, активным участником прогрессивных реформ в Медико-хирургической академии, 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51F5FBF-5603-420B-985D-AE4F3CCB845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537F1-F7C0-49FB-A561-05BBB8D4F071}" type="datetimeFigureOut">
              <a:rPr lang="ru-RU"/>
              <a:pPr>
                <a:defRPr/>
              </a:pPr>
              <a:t>09.03.2013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5CAF1-C23E-4BB5-B62B-C9ED9A0CF1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A8BA9-F231-4BE9-A095-514CD0FF8C46}" type="datetimeFigureOut">
              <a:rPr lang="ru-RU"/>
              <a:pPr>
                <a:defRPr/>
              </a:pPr>
              <a:t>09.03.2013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E2A794-C897-4DE3-864D-E2323AC4AC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CCFAC3-FF8C-4C06-91B5-3AB51D303CC8}" type="datetimeFigureOut">
              <a:rPr lang="ru-RU"/>
              <a:pPr>
                <a:defRPr/>
              </a:pPr>
              <a:t>09.03.2013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C984A-12E1-4F46-BC7E-DF9C945165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4463B-7335-4F33-BEC7-F562C12777E0}" type="datetimeFigureOut">
              <a:rPr lang="ru-RU"/>
              <a:pPr>
                <a:defRPr/>
              </a:pPr>
              <a:t>09.03.2013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EC682D-429A-4E72-A494-FD6ACF31B5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C02B8-4DF1-48D8-869D-0570603F62C6}" type="datetimeFigureOut">
              <a:rPr lang="ru-RU"/>
              <a:pPr>
                <a:defRPr/>
              </a:pPr>
              <a:t>09.03.2013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CEB2CF-7CCB-4EA2-9B4F-CDF049BC69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D6BF79-1894-45CC-8550-96AA691E079F}" type="datetimeFigureOut">
              <a:rPr lang="ru-RU"/>
              <a:pPr>
                <a:defRPr/>
              </a:pPr>
              <a:t>09.03.2013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CC444F-1B6B-4774-85A3-E056C54AFB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36DC0A-7403-498F-9737-7D57C760FEA8}" type="datetimeFigureOut">
              <a:rPr lang="ru-RU"/>
              <a:pPr>
                <a:defRPr/>
              </a:pPr>
              <a:t>09.03.2013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3555F-82AD-4A7C-8D62-424DA8529F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DE8918-ACAA-4B97-B986-4382973AB29C}" type="datetimeFigureOut">
              <a:rPr lang="ru-RU"/>
              <a:pPr>
                <a:defRPr/>
              </a:pPr>
              <a:t>09.03.2013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C20DC-B9A0-4DF3-8D22-E49EDC1425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17030-7406-489B-9E6B-DFF528B3E74A}" type="datetimeFigureOut">
              <a:rPr lang="ru-RU"/>
              <a:pPr>
                <a:defRPr/>
              </a:pPr>
              <a:t>09.03.2013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7EF1DF-8C12-45EA-BCD1-F6953C4047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682605-8D5F-4577-A4D2-3D62D19BF0BD}" type="datetimeFigureOut">
              <a:rPr lang="ru-RU"/>
              <a:pPr>
                <a:defRPr/>
              </a:pPr>
              <a:t>09.03.2013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B0CEE-A182-4D73-8A22-619CFCC68D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E5A04-E82E-496B-8E0B-022A5ADE9BAB}" type="datetimeFigureOut">
              <a:rPr lang="ru-RU"/>
              <a:pPr>
                <a:defRPr/>
              </a:pPr>
              <a:t>09.03.2013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6918AD-E07F-4B42-B564-B23C66706F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8FA2F5E-545A-4796-9E68-CBE916784795}" type="datetimeFigureOut">
              <a:rPr lang="ru-RU"/>
              <a:pPr>
                <a:defRPr/>
              </a:pPr>
              <a:t>09.03.2013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C112416-449F-42D4-922A-81093E836E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72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14338" y="1365250"/>
            <a:ext cx="8242300" cy="2054225"/>
          </a:xfr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32163"/>
            <a:ext cx="6400800" cy="1752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4000" dirty="0" smtClean="0">
                <a:solidFill>
                  <a:schemeClr val="accent1">
                    <a:lumMod val="25000"/>
                  </a:schemeClr>
                </a:solidFill>
              </a:rPr>
              <a:t>Музыкальная былина</a:t>
            </a:r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1403350" y="6021388"/>
            <a:ext cx="6483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b="1"/>
              <a:t>Никушина Надежда Викторовна</a:t>
            </a:r>
            <a:r>
              <a:rPr lang="ru-RU"/>
              <a:t> </a:t>
            </a:r>
          </a:p>
          <a:p>
            <a:pPr algn="ctr"/>
            <a:r>
              <a:rPr lang="ru-RU" b="1"/>
              <a:t>МОУ СОШ №3 города Петровска Саратовской области</a:t>
            </a:r>
            <a:r>
              <a:rPr 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Заголовок 2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0525" y="268288"/>
            <a:ext cx="8448675" cy="1158875"/>
          </a:xfrm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548640" indent="-411480" algn="just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solidFill>
                  <a:schemeClr val="accent1">
                    <a:lumMod val="25000"/>
                  </a:schemeClr>
                </a:solidFill>
              </a:rPr>
              <a:t>       Бородин не раз рассказывал друзьям (В. В. Стасову — в том числе) о замысле Богатырской, и потому мы знаем, что в первой части её он хотел изобразить собрание русских богатырей.</a:t>
            </a:r>
          </a:p>
          <a:p>
            <a:pPr marL="548640" indent="-411480" algn="just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 smtClean="0">
              <a:solidFill>
                <a:schemeClr val="accent1">
                  <a:lumMod val="25000"/>
                </a:schemeClr>
              </a:solidFill>
            </a:endParaRPr>
          </a:p>
          <a:p>
            <a:pPr marL="548640" indent="-411480" algn="ctr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solidFill>
                  <a:schemeClr val="accent1">
                    <a:lumMod val="25000"/>
                  </a:schemeClr>
                </a:solidFill>
              </a:rPr>
              <a:t> </a:t>
            </a:r>
            <a:r>
              <a:rPr lang="ru-RU" b="1" i="1" dirty="0" smtClean="0">
                <a:solidFill>
                  <a:schemeClr val="accent1">
                    <a:lumMod val="25000"/>
                  </a:schemeClr>
                </a:solidFill>
              </a:rPr>
              <a:t>...То не ясны соколы </a:t>
            </a:r>
            <a:r>
              <a:rPr lang="ru-RU" b="1" i="1" dirty="0" err="1" smtClean="0">
                <a:solidFill>
                  <a:schemeClr val="accent1">
                    <a:lumMod val="25000"/>
                  </a:schemeClr>
                </a:solidFill>
              </a:rPr>
              <a:t>солеталися</a:t>
            </a:r>
            <a:r>
              <a:rPr lang="ru-RU" b="1" i="1" dirty="0" smtClean="0">
                <a:solidFill>
                  <a:schemeClr val="accent1">
                    <a:lumMod val="25000"/>
                  </a:schemeClr>
                </a:solidFill>
              </a:rPr>
              <a:t>,</a:t>
            </a:r>
          </a:p>
          <a:p>
            <a:pPr marL="548640" indent="-411480" algn="ctr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i="1" dirty="0" smtClean="0">
                <a:solidFill>
                  <a:schemeClr val="accent1">
                    <a:lumMod val="25000"/>
                  </a:schemeClr>
                </a:solidFill>
              </a:rPr>
              <a:t>А славны добры молодцы </a:t>
            </a:r>
            <a:r>
              <a:rPr lang="ru-RU" b="1" i="1" dirty="0" err="1" smtClean="0">
                <a:solidFill>
                  <a:schemeClr val="accent1">
                    <a:lumMod val="25000"/>
                  </a:schemeClr>
                </a:solidFill>
              </a:rPr>
              <a:t>собиралися</a:t>
            </a:r>
            <a:r>
              <a:rPr lang="ru-RU" b="1" i="1" dirty="0" smtClean="0">
                <a:solidFill>
                  <a:schemeClr val="accent1">
                    <a:lumMod val="25000"/>
                  </a:schemeClr>
                </a:solidFill>
              </a:rPr>
              <a:t>,</a:t>
            </a:r>
          </a:p>
          <a:p>
            <a:pPr marL="548640" indent="-411480" algn="ctr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i="1" dirty="0" smtClean="0">
                <a:solidFill>
                  <a:schemeClr val="accent1">
                    <a:lumMod val="25000"/>
                  </a:schemeClr>
                </a:solidFill>
              </a:rPr>
              <a:t>Ко тому ли </a:t>
            </a:r>
            <a:r>
              <a:rPr lang="ru-RU" b="1" i="1" dirty="0" err="1" smtClean="0">
                <a:solidFill>
                  <a:schemeClr val="accent1">
                    <a:lumMod val="25000"/>
                  </a:schemeClr>
                </a:solidFill>
              </a:rPr>
              <a:t>Володимиру</a:t>
            </a:r>
            <a:r>
              <a:rPr lang="ru-RU" b="1" i="1" dirty="0" smtClean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b="1" i="1" dirty="0" err="1" smtClean="0">
                <a:solidFill>
                  <a:schemeClr val="accent1">
                    <a:lumMod val="25000"/>
                  </a:schemeClr>
                </a:solidFill>
              </a:rPr>
              <a:t>соезжалися</a:t>
            </a:r>
            <a:r>
              <a:rPr lang="ru-RU" b="1" i="1" dirty="0" smtClean="0">
                <a:solidFill>
                  <a:schemeClr val="accent1">
                    <a:lumMod val="25000"/>
                  </a:schemeClr>
                </a:solidFill>
              </a:rPr>
              <a:t>...</a:t>
            </a:r>
          </a:p>
          <a:p>
            <a:pPr marL="548640" indent="-411480" algn="just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solidFill>
                  <a:schemeClr val="accent1">
                    <a:lumMod val="25000"/>
                  </a:schemeClr>
                </a:solidFill>
              </a:rPr>
              <a:t> </a:t>
            </a:r>
          </a:p>
          <a:p>
            <a:pPr marL="548640" indent="-411480" algn="just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solidFill>
                  <a:schemeClr val="accent1">
                    <a:lumMod val="25000"/>
                  </a:schemeClr>
                </a:solidFill>
              </a:rPr>
              <a:t>       Но если предположить, что эта программа осталась бы неизвестной, все равно ощущение громадной, «великанской» силы музыки возникло бы неизбежно. Как хорошо об этом сказал </a:t>
            </a:r>
            <a:r>
              <a:rPr lang="ru-RU" b="1" dirty="0" smtClean="0">
                <a:solidFill>
                  <a:schemeClr val="accent1">
                    <a:lumMod val="25000"/>
                  </a:schemeClr>
                </a:solidFill>
              </a:rPr>
              <a:t>Б. В. Асафьев: </a:t>
            </a:r>
            <a:r>
              <a:rPr lang="ru-RU" u="sng" dirty="0" smtClean="0">
                <a:solidFill>
                  <a:schemeClr val="accent1">
                    <a:lumMod val="25000"/>
                  </a:schemeClr>
                </a:solidFill>
              </a:rPr>
              <a:t>«Мощь, величие, энергия предельно сжатой спирали — вот начало, заставка симфонии. В этой </a:t>
            </a:r>
            <a:r>
              <a:rPr lang="ru-RU" u="sng" dirty="0" err="1" smtClean="0">
                <a:solidFill>
                  <a:schemeClr val="accent1">
                    <a:lumMod val="25000"/>
                  </a:schemeClr>
                </a:solidFill>
              </a:rPr>
              <a:t>всепокоряющей</a:t>
            </a:r>
            <a:r>
              <a:rPr lang="ru-RU" u="sng" dirty="0" smtClean="0">
                <a:solidFill>
                  <a:schemeClr val="accent1">
                    <a:lumMod val="25000"/>
                  </a:schemeClr>
                </a:solidFill>
              </a:rPr>
              <a:t> унисонной фразе слышится былина о </a:t>
            </a:r>
            <a:r>
              <a:rPr lang="ru-RU" u="sng" dirty="0" err="1" smtClean="0">
                <a:solidFill>
                  <a:schemeClr val="accent1">
                    <a:lumMod val="25000"/>
                  </a:schemeClr>
                </a:solidFill>
              </a:rPr>
              <a:t>Святогоре</a:t>
            </a:r>
            <a:r>
              <a:rPr lang="ru-RU" u="sng" dirty="0" smtClean="0">
                <a:solidFill>
                  <a:schemeClr val="accent1">
                    <a:lumMod val="25000"/>
                  </a:schemeClr>
                </a:solidFill>
              </a:rPr>
              <a:t>: никому не сдвинуть русского народа с родной земли. Слышится, как чей-то на дальние просторы прокатившийся суровый, грозный глас».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Заголовок 2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0988" y="268288"/>
            <a:ext cx="8667750" cy="1158875"/>
          </a:xfrm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solidFill>
                  <a:schemeClr val="accent1">
                    <a:lumMod val="25000"/>
                  </a:schemeClr>
                </a:solidFill>
              </a:rPr>
              <a:t>Симфония начинается темой, полной могучей суровой силы, одновременно грозной и величавой. Почти зримой конкретностью обладает возникающий образ богатырской удали и бесстрашия, воссоздающий героев русского былинного эпоса. Сразу, без подготовки раздается громогласный унисон смычковой группы, поддерживаемой медью. Эта тема подобна богатырскому боевому кличу. Что-то есть в ней бесконечно древнее, былинное </a:t>
            </a:r>
            <a:endParaRPr lang="ru-RU" dirty="0">
              <a:solidFill>
                <a:schemeClr val="accent1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Заголовок 3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419475" y="-6350"/>
            <a:ext cx="5870575" cy="652463"/>
          </a:xfrm>
        </p:spPr>
      </p:pic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14313" y="785813"/>
            <a:ext cx="4572000" cy="5643562"/>
          </a:xfrm>
        </p:spPr>
        <p:txBody>
          <a:bodyPr>
            <a:normAutofit fontScale="92500" lnSpcReduction="20000"/>
          </a:bodyPr>
          <a:lstStyle/>
          <a:p>
            <a:pPr marL="548640" indent="-41148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solidFill>
                  <a:schemeClr val="accent1">
                    <a:lumMod val="25000"/>
                  </a:schemeClr>
                </a:solidFill>
              </a:rPr>
              <a:t>     Вторая тема является сначала в теплой звучности виолончелей, затем — у флейт с кларнетами. Вот прекрасный образец бородинской лирики! Но чувство здесь — вы это ощутите ясно — не носит личного характера, оно светло, покойно, как это и должно быть в выражении народного душевного строя. Она раздольна и протяжна как русская народная песня, как ширь полей, глубина русского неба и разлив русских рек.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>
              <a:solidFill>
                <a:schemeClr val="accent1">
                  <a:lumMod val="25000"/>
                </a:schemeClr>
              </a:solidFill>
            </a:endParaRPr>
          </a:p>
        </p:txBody>
      </p:sp>
      <p:pic>
        <p:nvPicPr>
          <p:cNvPr id="26627" name="Содержимое 18" descr="Вид на лестницу с Дона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072063" y="3714750"/>
            <a:ext cx="3657600" cy="2743200"/>
          </a:xfrm>
        </p:spPr>
      </p:pic>
      <p:pic>
        <p:nvPicPr>
          <p:cNvPr id="26628" name="Рисунок 19" descr="103921161d4daaa3a5e5c575c1ea40fa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3" y="785813"/>
            <a:ext cx="361950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Заголовок 4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3713" y="-176213"/>
            <a:ext cx="8242300" cy="1444626"/>
          </a:xfrm>
        </p:spPr>
      </p:pic>
      <p:pic>
        <p:nvPicPr>
          <p:cNvPr id="27650" name="Содержимое 10" descr="Изгибы реки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928688" y="1439863"/>
            <a:ext cx="7500937" cy="51974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Рисунок 3" descr="96be599629df3e49078e2f6770a7f69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8338" y="571500"/>
            <a:ext cx="7793037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850" y="268288"/>
            <a:ext cx="8242300" cy="1158875"/>
          </a:xfr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48640" indent="-41148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solidFill>
                  <a:schemeClr val="accent1">
                    <a:lumMod val="25000"/>
                  </a:schemeClr>
                </a:solidFill>
              </a:rPr>
              <a:t>Он был человеком не только громадной одаренности, но еще и цельности, и все, что он делал, было для него чрезвычайно важно и серьезно. И ни от чего он не хотел отказываться, но времени Бородину всю жизнь не хватало — да и всей-то жизни было 54 года! </a:t>
            </a:r>
          </a:p>
          <a:p>
            <a:pPr marL="548640" indent="-41148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solidFill>
                  <a:schemeClr val="accent1">
                    <a:lumMod val="25000"/>
                  </a:schemeClr>
                </a:solidFill>
              </a:rPr>
              <a:t>Ощущение полноты жизни, плодотворности усилий, «отрадное чувство сознания, что ты «делаешь дело» сказалось в его творчестве, в душевном его здоровье, оптимизме, ясности, разумности. Что же касается числа его произведений, так останься после Бородина только «Князь Игорь» и Богатырская симфония — с ними он в русской музыке все равно был бы одним из первых.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Рисунок 3" descr="Богатырь на коне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500063"/>
            <a:ext cx="3425825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Рисунок 4" descr="Богатырь5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3" y="571500"/>
            <a:ext cx="3571875" cy="278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Рисунок 5" descr="Богатыри4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3500438"/>
            <a:ext cx="4214813" cy="303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Рисунок 6" descr="Витязь на коне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900" y="3571875"/>
            <a:ext cx="3871913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Рисунок 1" descr="Витязь на распутье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160463"/>
            <a:ext cx="8572500" cy="4821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Рисунок 1" descr="После побоища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357313"/>
            <a:ext cx="8572500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Рисунок 3" descr="Васнецов Добрыня и змей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3214688"/>
            <a:ext cx="250825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Рисунок 4" descr="Васнецов Архангел Михаил Повергает дьявола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25" y="357188"/>
            <a:ext cx="2620963" cy="6173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Рисунок 5" descr="Битва славян со скифами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" y="214313"/>
            <a:ext cx="5072063" cy="278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Рисунок 6" descr="Богатырь4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875" y="3500438"/>
            <a:ext cx="2090738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51038" y="-115888"/>
            <a:ext cx="7473950" cy="969963"/>
          </a:xfrm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14313" y="928688"/>
            <a:ext cx="8643937" cy="5929312"/>
          </a:xfrm>
        </p:spPr>
        <p:txBody>
          <a:bodyPr>
            <a:normAutofit/>
          </a:bodyPr>
          <a:lstStyle/>
          <a:p>
            <a:pPr marL="548640" indent="-41148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solidFill>
                  <a:schemeClr val="accent1">
                    <a:lumMod val="25000"/>
                  </a:schemeClr>
                </a:solidFill>
              </a:rPr>
              <a:t>«Можно, не побывав в России, получить представление о стране и народе, слушая эту музыку», — сказал о Второй симфонии Бородина немецкий дирижер Ф. </a:t>
            </a:r>
            <a:r>
              <a:rPr lang="ru-RU" dirty="0" err="1" smtClean="0">
                <a:solidFill>
                  <a:schemeClr val="accent1">
                    <a:lumMod val="25000"/>
                  </a:schemeClr>
                </a:solidFill>
              </a:rPr>
              <a:t>Вейнгартнер</a:t>
            </a:r>
            <a:r>
              <a:rPr lang="ru-RU" dirty="0" smtClean="0">
                <a:solidFill>
                  <a:schemeClr val="accent1">
                    <a:lumMod val="25000"/>
                  </a:schemeClr>
                </a:solidFill>
              </a:rPr>
              <a:t>. Такие высокие слова как нельзя более точно и справедливо определяют существо этой симфонии — произведения, единственного в своем роде, в своей национальной самобытности и мощи. Недаром она именуется «Богатырской» — с таким размахом, широтой, с такой необычайной для инструментальной музыки картинностью воссоздан в ней образ русской древности, русского национального характера.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850" y="268288"/>
            <a:ext cx="8308975" cy="1158875"/>
          </a:xfr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solidFill>
                  <a:schemeClr val="accent1">
                    <a:lumMod val="25000"/>
                  </a:schemeClr>
                </a:solidFill>
              </a:rPr>
              <a:t>Певцы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solidFill>
                  <a:schemeClr val="accent1">
                    <a:lumMod val="25000"/>
                  </a:schemeClr>
                </a:solidFill>
              </a:rPr>
              <a:t>Три Богатыря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solidFill>
                  <a:schemeClr val="accent1">
                    <a:lumMod val="25000"/>
                  </a:schemeClr>
                </a:solidFill>
              </a:rPr>
              <a:t>Песнь Баяна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solidFill>
                  <a:schemeClr val="accent1">
                    <a:lumMod val="25000"/>
                  </a:schemeClr>
                </a:solidFill>
              </a:rPr>
              <a:t>Царевна лягушка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solidFill>
                  <a:schemeClr val="accent1">
                    <a:lumMod val="25000"/>
                  </a:schemeClr>
                </a:solidFill>
              </a:rPr>
              <a:t>Богатырский скок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solidFill>
                  <a:schemeClr val="accent1">
                    <a:lumMod val="25000"/>
                  </a:schemeClr>
                </a:solidFill>
              </a:rPr>
              <a:t>Богатырь на коне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solidFill>
                  <a:schemeClr val="accent1">
                    <a:lumMod val="25000"/>
                  </a:schemeClr>
                </a:solidFill>
              </a:rPr>
              <a:t>Витязь на распутье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solidFill>
                  <a:schemeClr val="accent1">
                    <a:lumMod val="25000"/>
                  </a:schemeClr>
                </a:solidFill>
              </a:rPr>
              <a:t>После  побоища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solidFill>
                  <a:schemeClr val="accent1">
                    <a:lumMod val="25000"/>
                  </a:schemeClr>
                </a:solidFill>
              </a:rPr>
              <a:t>Битва славян со скифами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solidFill>
                  <a:schemeClr val="accent1">
                    <a:lumMod val="25000"/>
                  </a:schemeClr>
                </a:solidFill>
              </a:rPr>
              <a:t>Добрыня Никитич и семиголовый Змей-Горыныч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solidFill>
                  <a:schemeClr val="accent1">
                    <a:lumMod val="25000"/>
                  </a:schemeClr>
                </a:solidFill>
              </a:rPr>
              <a:t>Архангел Михаил побеждает змея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779838" y="-109538"/>
            <a:ext cx="5370512" cy="884238"/>
          </a:xfr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785813"/>
            <a:ext cx="8572500" cy="5522912"/>
          </a:xfrm>
        </p:spPr>
        <p:txBody>
          <a:bodyPr>
            <a:normAutofit/>
          </a:bodyPr>
          <a:lstStyle/>
          <a:p>
            <a:pPr marL="548640" indent="-41148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solidFill>
                  <a:schemeClr val="accent1">
                    <a:lumMod val="25000"/>
                  </a:schemeClr>
                </a:solidFill>
              </a:rPr>
              <a:t>А.П.Бородин родился в 1833 году</a:t>
            </a:r>
          </a:p>
          <a:p>
            <a:pPr marL="548640" indent="-41148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solidFill>
                  <a:schemeClr val="accent1">
                    <a:lumMod val="25000"/>
                  </a:schemeClr>
                </a:solidFill>
              </a:rPr>
              <a:t>Основные увлечения с детства были музыка и химия</a:t>
            </a:r>
          </a:p>
          <a:p>
            <a:pPr marL="548640" indent="-41148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solidFill>
                  <a:schemeClr val="accent1">
                    <a:lumMod val="25000"/>
                  </a:schemeClr>
                </a:solidFill>
              </a:rPr>
              <a:t>Защитил диссертацию и стал профессором медицины</a:t>
            </a:r>
          </a:p>
          <a:p>
            <a:pPr marL="548640" indent="-41148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solidFill>
                  <a:schemeClr val="accent1">
                    <a:lumMod val="25000"/>
                  </a:schemeClr>
                </a:solidFill>
              </a:rPr>
              <a:t>Автор более 40 работ по химии</a:t>
            </a:r>
          </a:p>
          <a:p>
            <a:pPr marL="548640" indent="-41148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solidFill>
                  <a:schemeClr val="accent1">
                    <a:lumMod val="25000"/>
                  </a:schemeClr>
                </a:solidFill>
              </a:rPr>
              <a:t>Дружил и работал со светилами медицины: Сеченовым, Бутлеровым и Менделеевым.</a:t>
            </a:r>
          </a:p>
          <a:p>
            <a:pPr marL="548640" indent="-41148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solidFill>
                  <a:schemeClr val="accent1">
                    <a:lumMod val="25000"/>
                  </a:schemeClr>
                </a:solidFill>
              </a:rPr>
              <a:t>Композитор «Могучей кучки», автор 3-х симфоний, множества романсов и оперы «Князь Игорь».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Заголовок 3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850" y="96838"/>
            <a:ext cx="8272463" cy="1446212"/>
          </a:xfrm>
        </p:spPr>
      </p:pic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214313" y="1214438"/>
            <a:ext cx="2143125" cy="3929062"/>
          </a:xfrm>
        </p:spPr>
        <p:txBody>
          <a:bodyPr>
            <a:normAutofit/>
          </a:bodyPr>
          <a:lstStyle/>
          <a:p>
            <a:pPr marL="548640" indent="-411480" algn="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 smtClean="0"/>
          </a:p>
          <a:p>
            <a:pPr marL="548640" indent="-411480" algn="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 smtClean="0"/>
          </a:p>
          <a:p>
            <a:pPr marL="548640" indent="-411480" algn="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 smtClean="0"/>
          </a:p>
          <a:p>
            <a:pPr marL="548640" indent="-411480" algn="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 smtClean="0"/>
          </a:p>
          <a:p>
            <a:pPr marL="548640" indent="-411480" algn="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 smtClean="0"/>
          </a:p>
          <a:p>
            <a:pPr marL="548640" indent="-411480" algn="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 smtClean="0"/>
          </a:p>
          <a:p>
            <a:pPr marL="548640" indent="-411480" algn="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800" dirty="0" smtClean="0">
                <a:solidFill>
                  <a:schemeClr val="accent1">
                    <a:lumMod val="10000"/>
                  </a:schemeClr>
                </a:solidFill>
              </a:rPr>
              <a:t>Александр Порфирьевич Бородин</a:t>
            </a:r>
            <a:endParaRPr lang="ru-RU" sz="1800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2500313" y="1571625"/>
            <a:ext cx="6429375" cy="5072063"/>
          </a:xfrm>
        </p:spPr>
        <p:txBody>
          <a:bodyPr>
            <a:noAutofit/>
          </a:bodyPr>
          <a:lstStyle/>
          <a:p>
            <a:pPr marL="548640" indent="-411480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800" dirty="0" smtClean="0">
                <a:solidFill>
                  <a:schemeClr val="accent1">
                    <a:lumMod val="25000"/>
                  </a:schemeClr>
                </a:solidFill>
              </a:rPr>
              <a:t>До встречи с </a:t>
            </a:r>
            <a:r>
              <a:rPr lang="ru-RU" sz="1800" b="1" dirty="0" smtClean="0">
                <a:solidFill>
                  <a:schemeClr val="accent1">
                    <a:lumMod val="25000"/>
                  </a:schemeClr>
                </a:solidFill>
              </a:rPr>
              <a:t>Балакиревым </a:t>
            </a:r>
            <a:r>
              <a:rPr lang="ru-RU" sz="1800" dirty="0" smtClean="0">
                <a:solidFill>
                  <a:schemeClr val="accent1">
                    <a:lumMod val="25000"/>
                  </a:schemeClr>
                </a:solidFill>
              </a:rPr>
              <a:t>ученый-химик не придавал серьезного значения своим музыкальным занятиям. Он всегда самозабвенно слушал музыку, участвовал в ее исполнении, кое-что писал сам, но никогда не думал о музыке как о профессии;</a:t>
            </a:r>
          </a:p>
          <a:p>
            <a:pPr marL="548640" indent="-411480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800" dirty="0" smtClean="0">
                <a:solidFill>
                  <a:schemeClr val="accent1">
                    <a:lumMod val="25000"/>
                  </a:schemeClr>
                </a:solidFill>
              </a:rPr>
              <a:t> 	</a:t>
            </a:r>
            <a:r>
              <a:rPr lang="ru-RU" sz="1800" b="1" dirty="0" smtClean="0">
                <a:solidFill>
                  <a:schemeClr val="accent1">
                    <a:lumMod val="25000"/>
                  </a:schemeClr>
                </a:solidFill>
              </a:rPr>
              <a:t>“… мне кажется, что, по всей вероятности, я был первым, сказавшим ему, что его настоящее дело – композиторство. Он с жаром принялся сочинять свою симфонию, каждый такт которой проходил через мою критическую оценку”, - писал Балакирев.</a:t>
            </a:r>
          </a:p>
          <a:p>
            <a:pPr marL="548640" indent="-411480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800" dirty="0" smtClean="0">
                <a:solidFill>
                  <a:schemeClr val="accent1">
                    <a:lumMod val="25000"/>
                  </a:schemeClr>
                </a:solidFill>
              </a:rPr>
              <a:t> Темы симфонии не были заимствованы из народных песен, но в них ощущалось кровное родство с русским народным творчеством и с народной музыкой Востока. Развитие их было неповторимо свежим, а вся симфония в целом – мощной и гармоничной </a:t>
            </a:r>
            <a:endParaRPr lang="ru-RU" sz="1800" dirty="0">
              <a:solidFill>
                <a:schemeClr val="accent1">
                  <a:lumMod val="25000"/>
                </a:schemeClr>
              </a:solidFill>
            </a:endParaRPr>
          </a:p>
        </p:txBody>
      </p:sp>
      <p:pic>
        <p:nvPicPr>
          <p:cNvPr id="18436" name="Рисунок 6" descr="Borodin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1214438"/>
            <a:ext cx="2143125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Заголовок 4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66800" y="66675"/>
            <a:ext cx="7156450" cy="884238"/>
          </a:xfrm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785813" y="1357313"/>
            <a:ext cx="7715250" cy="4714875"/>
          </a:xfrm>
        </p:spPr>
        <p:txBody>
          <a:bodyPr>
            <a:normAutofit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solidFill>
                  <a:schemeClr val="accent1">
                    <a:lumMod val="25000"/>
                  </a:schemeClr>
                </a:solidFill>
              </a:rPr>
              <a:t>В «Богатырской симфонии» 4 части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 smtClean="0">
              <a:solidFill>
                <a:schemeClr val="accent1">
                  <a:lumMod val="25000"/>
                </a:schemeClr>
              </a:solidFill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solidFill>
                  <a:schemeClr val="accent1">
                    <a:lumMod val="25000"/>
                  </a:schemeClr>
                </a:solidFill>
              </a:rPr>
              <a:t>1-Сбор Богатырей      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solidFill>
                  <a:schemeClr val="accent1">
                    <a:lumMod val="25000"/>
                  </a:schemeClr>
                </a:solidFill>
              </a:rPr>
              <a:t>2-Игры Богатырей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solidFill>
                  <a:schemeClr val="accent1">
                    <a:lumMod val="25000"/>
                  </a:schemeClr>
                </a:solidFill>
              </a:rPr>
              <a:t>3-Песнь Баяна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solidFill>
                  <a:schemeClr val="accent1">
                    <a:lumMod val="25000"/>
                  </a:schemeClr>
                </a:solidFill>
              </a:rPr>
              <a:t>4-Пир Богатырей</a:t>
            </a:r>
            <a:endParaRPr lang="ru-RU" dirty="0">
              <a:solidFill>
                <a:schemeClr val="accent1">
                  <a:lumMod val="25000"/>
                </a:schemeClr>
              </a:solidFill>
            </a:endParaRPr>
          </a:p>
        </p:txBody>
      </p:sp>
      <p:pic>
        <p:nvPicPr>
          <p:cNvPr id="19459" name="Рисунок 6" descr="Слепые певцы Васнецов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5" y="2357438"/>
            <a:ext cx="4597400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Заголовок 3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66738" y="-6350"/>
            <a:ext cx="8242300" cy="1158875"/>
          </a:xfrm>
        </p:spPr>
      </p:pic>
      <p:sp>
        <p:nvSpPr>
          <p:cNvPr id="20482" name="Содержимое 4"/>
          <p:cNvSpPr>
            <a:spLocks noGrp="1"/>
          </p:cNvSpPr>
          <p:nvPr>
            <p:ph idx="1"/>
          </p:nvPr>
        </p:nvSpPr>
        <p:spPr>
          <a:xfrm>
            <a:off x="457200" y="1000125"/>
            <a:ext cx="8229600" cy="53086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20483" name="Рисунок 5" descr="Три богатыря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1000125"/>
            <a:ext cx="6858000" cy="548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Заголовок 3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364038" y="-115888"/>
            <a:ext cx="5108575" cy="969963"/>
          </a:xfrm>
        </p:spPr>
      </p:pic>
      <p:pic>
        <p:nvPicPr>
          <p:cNvPr id="21506" name="Рисунок 4" descr="Богатыри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214313"/>
            <a:ext cx="4071937" cy="539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Рисунок 5" descr="Богатыри2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5" y="1000125"/>
            <a:ext cx="4143375" cy="543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40350" y="-146050"/>
            <a:ext cx="4089400" cy="968375"/>
          </a:xfrm>
        </p:spPr>
      </p:pic>
      <p:pic>
        <p:nvPicPr>
          <p:cNvPr id="22530" name="Рисунок 2" descr="Васнецов песнь баяна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88" y="785813"/>
            <a:ext cx="7885112" cy="585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18050" y="-109538"/>
            <a:ext cx="4767263" cy="968376"/>
          </a:xfrm>
        </p:spPr>
      </p:pic>
      <p:pic>
        <p:nvPicPr>
          <p:cNvPr id="23554" name="Рисунок 2" descr="Пир у князя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714375"/>
            <a:ext cx="8001000" cy="589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5">
      <a:dk1>
        <a:srgbClr val="000000"/>
      </a:dk1>
      <a:lt1>
        <a:srgbClr val="FFFFFF"/>
      </a:lt1>
      <a:dk2>
        <a:srgbClr val="9EB060"/>
      </a:dk2>
      <a:lt2>
        <a:srgbClr val="BECA95"/>
      </a:lt2>
      <a:accent1>
        <a:srgbClr val="DBE1D3"/>
      </a:accent1>
      <a:accent2>
        <a:srgbClr val="FBEF59"/>
      </a:accent2>
      <a:accent3>
        <a:srgbClr val="DD7E0E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216</TotalTime>
  <Words>719</Words>
  <Application>Microsoft Office PowerPoint</Application>
  <PresentationFormat>Экран (4:3)</PresentationFormat>
  <Paragraphs>50</Paragraphs>
  <Slides>20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8" baseType="lpstr">
      <vt:lpstr>Arial</vt:lpstr>
      <vt:lpstr>Times New Roman</vt:lpstr>
      <vt:lpstr>Wingdings 2</vt:lpstr>
      <vt:lpstr>Wingdings</vt:lpstr>
      <vt:lpstr>Wingdings 3</vt:lpstr>
      <vt:lpstr>Calibri</vt:lpstr>
      <vt:lpstr>Апекс</vt:lpstr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СГК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Богатырская симфония</dc:title>
  <dc:creator>Никушина Мария</dc:creator>
  <cp:lastModifiedBy>Мама</cp:lastModifiedBy>
  <cp:revision>25</cp:revision>
  <dcterms:created xsi:type="dcterms:W3CDTF">2009-08-07T09:11:22Z</dcterms:created>
  <dcterms:modified xsi:type="dcterms:W3CDTF">2013-03-08T21:56:50Z</dcterms:modified>
</cp:coreProperties>
</file>