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1"/>
  </p:notesMasterIdLst>
  <p:sldIdLst>
    <p:sldId id="278" r:id="rId2"/>
    <p:sldId id="272" r:id="rId3"/>
    <p:sldId id="257" r:id="rId4"/>
    <p:sldId id="271" r:id="rId5"/>
    <p:sldId id="258" r:id="rId6"/>
    <p:sldId id="268" r:id="rId7"/>
    <p:sldId id="267" r:id="rId8"/>
    <p:sldId id="276" r:id="rId9"/>
    <p:sldId id="259" r:id="rId10"/>
    <p:sldId id="270" r:id="rId11"/>
    <p:sldId id="261" r:id="rId12"/>
    <p:sldId id="262" r:id="rId13"/>
    <p:sldId id="277" r:id="rId14"/>
    <p:sldId id="263" r:id="rId15"/>
    <p:sldId id="264" r:id="rId16"/>
    <p:sldId id="275" r:id="rId17"/>
    <p:sldId id="274" r:id="rId18"/>
    <p:sldId id="265" r:id="rId19"/>
    <p:sldId id="27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5DFBD-9C46-45E8-8900-0CBA088B3960}" type="datetimeFigureOut">
              <a:rPr lang="ru-RU" smtClean="0"/>
              <a:pPr/>
              <a:t>21.10.2012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3F9EDF-334E-42BE-8285-516E6455495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F9EDF-334E-42BE-8285-516E6455495B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21.10.2012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2ppt.ru/english/13-the-beatles-bitlz.html" TargetMode="External"/><Relationship Id="rId3" Type="http://schemas.openxmlformats.org/officeDocument/2006/relationships/hyperlink" Target="http://p-floyd.net/biography.php" TargetMode="External"/><Relationship Id="rId7" Type="http://schemas.openxmlformats.org/officeDocument/2006/relationships/hyperlink" Target="http://900igr.net/fotografii/i" TargetMode="External"/><Relationship Id="rId2" Type="http://schemas.openxmlformats.org/officeDocument/2006/relationships/hyperlink" Target="http://infozis.ru/zvezdi/biografii/5228-queen.-biografija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player.fm/q/&#1075;&#1088;&#1091;&#1087;&#1087;&#1072;+beatles/" TargetMode="External"/><Relationship Id="rId5" Type="http://schemas.openxmlformats.org/officeDocument/2006/relationships/hyperlink" Target="http://www.vashdosug.ru/persons/beatles/" TargetMode="External"/><Relationship Id="rId4" Type="http://schemas.openxmlformats.org/officeDocument/2006/relationships/hyperlink" Target="http://ru.wikipedia.org/wiki/The_Beatle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857628"/>
            <a:ext cx="8229600" cy="2268535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err="1" smtClean="0">
                <a:solidFill>
                  <a:srgbClr val="C00000"/>
                </a:solidFill>
              </a:rPr>
              <a:t>Даржигитова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Эльмира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Даутовна</a:t>
            </a:r>
            <a:endParaRPr lang="ru-RU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 преподаватель английского языка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ГАОУ АО НПО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«Профессиональный лицей №23» г. Астрахань.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2012 год.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Documents and Settings\Admin\Мои документы\соц.педагог\фото лицей\фото откр. урок Аделя\PICT02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642917"/>
            <a:ext cx="3929090" cy="29468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Причина смерти </a:t>
            </a:r>
            <a:r>
              <a:rPr lang="ru-RU" b="1" dirty="0" err="1" smtClean="0"/>
              <a:t>Фредди</a:t>
            </a:r>
            <a:r>
              <a:rPr lang="ru-RU" b="1" dirty="0" smtClean="0"/>
              <a:t> </a:t>
            </a:r>
            <a:r>
              <a:rPr lang="ru-RU" dirty="0" smtClean="0"/>
              <a:t>– </a:t>
            </a:r>
            <a:r>
              <a:rPr lang="ru-RU" b="1" dirty="0" smtClean="0">
                <a:solidFill>
                  <a:srgbClr val="C00000"/>
                </a:solidFill>
              </a:rPr>
              <a:t>СПИД (</a:t>
            </a:r>
            <a:r>
              <a:rPr lang="en-US" b="1" dirty="0" smtClean="0">
                <a:solidFill>
                  <a:srgbClr val="C00000"/>
                </a:solidFill>
              </a:rPr>
              <a:t>AIDS</a:t>
            </a:r>
            <a:r>
              <a:rPr lang="ru-RU" b="1" dirty="0" smtClean="0">
                <a:solidFill>
                  <a:srgbClr val="C00000"/>
                </a:solidFill>
              </a:rPr>
              <a:t>)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1554162"/>
            <a:ext cx="4848228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23 ноября 1991 года </a:t>
            </a:r>
            <a:r>
              <a:rPr lang="ru-RU" sz="2400" dirty="0" err="1" smtClean="0">
                <a:solidFill>
                  <a:srgbClr val="002060"/>
                </a:solidFill>
              </a:rPr>
              <a:t>Фредди</a:t>
            </a:r>
            <a:r>
              <a:rPr lang="ru-RU" sz="2400" dirty="0" smtClean="0">
                <a:solidFill>
                  <a:srgbClr val="002060"/>
                </a:solidFill>
              </a:rPr>
              <a:t> сделал официальное заявление, о том, что болен </a:t>
            </a:r>
            <a:r>
              <a:rPr lang="ru-RU" sz="2400" dirty="0" err="1" smtClean="0">
                <a:solidFill>
                  <a:srgbClr val="002060"/>
                </a:solidFill>
              </a:rPr>
              <a:t>СПИДом</a:t>
            </a:r>
            <a:r>
              <a:rPr lang="ru-RU" sz="2400" dirty="0" smtClean="0">
                <a:solidFill>
                  <a:srgbClr val="002060"/>
                </a:solidFill>
              </a:rPr>
              <a:t>: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4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 меня СПИД</a:t>
            </a:r>
          </a:p>
          <a:p>
            <a:pPr algn="ctr">
              <a:buNone/>
            </a:pPr>
            <a:r>
              <a:rPr lang="ru-RU" sz="2000" dirty="0" smtClean="0"/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Пришло время сообщить правду моим друзьям и поклонникам во всём мире. Я надеюсь, что каждый присоединится к борьбе </a:t>
            </a:r>
            <a:r>
              <a:rPr lang="ru-RU" sz="2400" b="1" dirty="0" smtClean="0">
                <a:solidFill>
                  <a:srgbClr val="C00000"/>
                </a:solidFill>
              </a:rPr>
              <a:t>с этой ужасной болезнью». </a:t>
            </a:r>
            <a:r>
              <a:rPr lang="ru-RU" sz="2400" dirty="0" err="1" smtClean="0">
                <a:solidFill>
                  <a:srgbClr val="002060"/>
                </a:solidFill>
              </a:rPr>
              <a:t>Фредди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</a:rPr>
              <a:t>Меркьюри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" name="Picture 4" descr="C:\Documents and Settings\user5\Рабочий стол\амв\04_MVG_cult_mercu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571612"/>
            <a:ext cx="3242664" cy="4143404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5715040" cy="2071678"/>
          </a:xfrm>
        </p:spPr>
        <p:txBody>
          <a:bodyPr>
            <a:noAutofit/>
          </a:bodyPr>
          <a:lstStyle/>
          <a:p>
            <a:r>
              <a:rPr b="1" dirty="0" smtClean="0"/>
              <a:t>We Are the Champions</a:t>
            </a:r>
            <a:br>
              <a:rPr b="1" dirty="0" smtClean="0"/>
            </a:b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 flipH="1" flipV="1">
            <a:off x="571471" y="6080125"/>
            <a:ext cx="45719" cy="13495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286380" y="214290"/>
            <a:ext cx="3400420" cy="600079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017520" lvl="6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43504" y="357167"/>
            <a:ext cx="40004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3486150" y="3186113"/>
          <a:ext cx="2171700" cy="485775"/>
        </p:xfrm>
        <a:graphic>
          <a:graphicData uri="http://schemas.openxmlformats.org/presentationml/2006/ole">
            <p:oleObj spid="_x0000_s4098" name="Пакет" r:id="rId3" imgW="2171880" imgH="485640" progId="">
              <p:embed/>
            </p:oleObj>
          </a:graphicData>
        </a:graphic>
      </p:graphicFrame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214422"/>
            <a:ext cx="426731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55000" dir="5400000" sy="-100000" algn="bl" rotWithShape="0"/>
          </a:effec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3844245"/>
            <a:ext cx="4000560" cy="3013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4857752" y="1071546"/>
            <a:ext cx="39290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7030A0"/>
                </a:solidFill>
              </a:rPr>
              <a:t>Sports anthem in the world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4429132"/>
            <a:ext cx="42148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Песня </a:t>
            </a:r>
            <a:r>
              <a:rPr lang="ru-RU" sz="2400" b="1" dirty="0" smtClean="0">
                <a:solidFill>
                  <a:srgbClr val="002060"/>
                </a:solidFill>
              </a:rPr>
              <a:t>«</a:t>
            </a:r>
            <a:r>
              <a:rPr lang="en-US" sz="2400" b="1" dirty="0" smtClean="0">
                <a:solidFill>
                  <a:srgbClr val="002060"/>
                </a:solidFill>
              </a:rPr>
              <a:t>We Are the Champions</a:t>
            </a:r>
            <a:r>
              <a:rPr lang="ru-RU" sz="2400" b="1" dirty="0" smtClean="0">
                <a:solidFill>
                  <a:srgbClr val="002060"/>
                </a:solidFill>
              </a:rPr>
              <a:t>»</a:t>
            </a:r>
            <a:r>
              <a:rPr lang="ru-RU" sz="2400" dirty="0" smtClean="0"/>
              <a:t> признана самой популярной в мире (в опросе приняли участие свыше 700 тысяч человек из разных стран).</a:t>
            </a:r>
            <a:endParaRPr lang="ru-RU" sz="2400" dirty="0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4429132"/>
            <a:ext cx="3848096" cy="2071702"/>
          </a:xfrm>
        </p:spPr>
        <p:txBody>
          <a:bodyPr>
            <a:normAutofit/>
          </a:bodyPr>
          <a:lstStyle/>
          <a:p>
            <a:r>
              <a:rPr b="1" dirty="0" smtClean="0"/>
              <a:t>We Will Rock You</a:t>
            </a:r>
            <a:br>
              <a:rPr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4071966" cy="614364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Candara" pitchFamily="34" charset="0"/>
                <a:cs typeface="Times New Roman" pitchFamily="18" charset="0"/>
              </a:rPr>
              <a:t>Песня известна благодаря </a:t>
            </a:r>
            <a:r>
              <a:rPr lang="ru-RU" sz="3800" b="1" i="1" dirty="0" smtClean="0">
                <a:solidFill>
                  <a:srgbClr val="002060"/>
                </a:solidFill>
                <a:latin typeface="Candara" pitchFamily="34" charset="0"/>
                <a:cs typeface="Times New Roman" pitchFamily="18" charset="0"/>
              </a:rPr>
              <a:t>своей</a:t>
            </a:r>
            <a:r>
              <a:rPr lang="ru-RU" sz="3800" b="1" dirty="0" smtClean="0">
                <a:solidFill>
                  <a:srgbClr val="002060"/>
                </a:solidFill>
                <a:latin typeface="Candara" pitchFamily="34" charset="0"/>
                <a:cs typeface="Times New Roman" pitchFamily="18" charset="0"/>
              </a:rPr>
              <a:t> необычной перкуссии — два удара ногой и один хлопок руками. </a:t>
            </a:r>
          </a:p>
          <a:p>
            <a:endParaRPr lang="ru-RU" sz="3800" b="1" dirty="0" smtClean="0">
              <a:solidFill>
                <a:srgbClr val="002060"/>
              </a:solidFill>
              <a:latin typeface="Candara" pitchFamily="34" charset="0"/>
              <a:cs typeface="Times New Roman" pitchFamily="18" charset="0"/>
            </a:endParaRPr>
          </a:p>
          <a:p>
            <a:pPr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Candara" pitchFamily="34" charset="0"/>
                <a:cs typeface="Times New Roman" pitchFamily="18" charset="0"/>
              </a:rPr>
              <a:t>  Песня ещё уникальна тем, что в ней играет лишь один музыкальный инструмент — электрогитара.  </a:t>
            </a:r>
          </a:p>
          <a:p>
            <a:pPr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Candara" pitchFamily="34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3800" b="1" dirty="0" err="1" smtClean="0">
                <a:solidFill>
                  <a:srgbClr val="002060"/>
                </a:solidFill>
                <a:latin typeface="Candara" pitchFamily="34" charset="0"/>
                <a:cs typeface="Times New Roman" pitchFamily="18" charset="0"/>
              </a:rPr>
              <a:t>Фредди</a:t>
            </a:r>
            <a:r>
              <a:rPr lang="ru-RU" sz="3800" b="1" dirty="0" smtClean="0">
                <a:solidFill>
                  <a:srgbClr val="002060"/>
                </a:solidFill>
                <a:latin typeface="Candara" pitchFamily="34" charset="0"/>
                <a:cs typeface="Times New Roman" pitchFamily="18" charset="0"/>
              </a:rPr>
              <a:t> </a:t>
            </a:r>
            <a:r>
              <a:rPr lang="ru-RU" sz="3800" b="1" dirty="0" err="1" smtClean="0">
                <a:solidFill>
                  <a:srgbClr val="002060"/>
                </a:solidFill>
                <a:latin typeface="Candara" pitchFamily="34" charset="0"/>
                <a:cs typeface="Times New Roman" pitchFamily="18" charset="0"/>
              </a:rPr>
              <a:t>Меркьюри</a:t>
            </a:r>
            <a:r>
              <a:rPr lang="ru-RU" sz="3800" b="1" dirty="0" smtClean="0">
                <a:solidFill>
                  <a:srgbClr val="002060"/>
                </a:solidFill>
                <a:latin typeface="Candara" pitchFamily="34" charset="0"/>
                <a:cs typeface="Times New Roman" pitchFamily="18" charset="0"/>
              </a:rPr>
              <a:t> выходил  и начинал петь, надевая какую-нибудь необычную шляпу, или если концерт проходил за границей, то брал с собой большое полотно, на одной стороне которого был флаг Великобритании, а на другой флаг той страны, где проходил концерт.</a:t>
            </a:r>
          </a:p>
          <a:p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7072330" y="2428868"/>
            <a:ext cx="2071670" cy="44291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428736"/>
            <a:ext cx="4171589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86248" cy="68580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214290"/>
            <a:ext cx="4491038" cy="664371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b="1" dirty="0" smtClean="0"/>
              <a:t>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/>
              <a:t>Что касается личной жизни, когда спрашивали у </a:t>
            </a:r>
            <a:r>
              <a:rPr lang="ru-RU" sz="2800" b="1" dirty="0" err="1" smtClean="0"/>
              <a:t>Фредди</a:t>
            </a:r>
            <a:r>
              <a:rPr lang="ru-RU" sz="2800" b="1" dirty="0" smtClean="0"/>
              <a:t> о его личной жизни, он говорил, что  моя личная жизнь никого не касается, единственное, что для меня имеет значение, это</a:t>
            </a:r>
          </a:p>
          <a:p>
            <a:pPr algn="ctr">
              <a:buNone/>
            </a:pPr>
            <a:r>
              <a:rPr lang="ru-RU" sz="2800" b="1" dirty="0" smtClean="0"/>
              <a:t> </a:t>
            </a:r>
            <a:r>
              <a:rPr lang="ru-RU" sz="4800" b="1" i="1" dirty="0" smtClean="0">
                <a:solidFill>
                  <a:srgbClr val="0070C0"/>
                </a:solidFill>
              </a:rPr>
              <a:t>музыка.</a:t>
            </a:r>
          </a:p>
          <a:p>
            <a:pPr>
              <a:buNone/>
            </a:pPr>
            <a:r>
              <a:rPr lang="ru-RU" sz="2800" dirty="0" smtClean="0"/>
              <a:t> </a:t>
            </a:r>
          </a:p>
          <a:p>
            <a:pPr algn="r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F.M.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sz="4400" b="1" dirty="0" smtClean="0">
                <a:solidFill>
                  <a:srgbClr val="7030A0"/>
                </a:solidFill>
              </a:rPr>
              <a:t>Bohemian Rhapsody</a:t>
            </a:r>
            <a:r>
              <a:rPr b="1" dirty="0" smtClean="0">
                <a:solidFill>
                  <a:srgbClr val="7030A0"/>
                </a:solidFill>
              </a:rPr>
              <a:t/>
            </a:r>
            <a:br>
              <a:rPr b="1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5643570" cy="571501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 Её можно разбить на 6 разных по стилю частей, представляют отдельные музыкальные направления: </a:t>
            </a:r>
            <a:r>
              <a:rPr lang="ru-RU" b="1" dirty="0" smtClean="0">
                <a:solidFill>
                  <a:srgbClr val="C00000"/>
                </a:solidFill>
              </a:rPr>
              <a:t>оперу и балладу, пение а капелла и </a:t>
            </a:r>
            <a:r>
              <a:rPr lang="ru-RU" b="1" dirty="0" err="1" smtClean="0">
                <a:solidFill>
                  <a:srgbClr val="C00000"/>
                </a:solidFill>
              </a:rPr>
              <a:t>хэви-метал</a:t>
            </a:r>
            <a:r>
              <a:rPr lang="ru-RU" b="1" dirty="0" smtClean="0">
                <a:solidFill>
                  <a:srgbClr val="C00000"/>
                </a:solidFill>
              </a:rPr>
              <a:t>. </a:t>
            </a:r>
            <a:r>
              <a:rPr lang="ru-RU" dirty="0" smtClean="0"/>
              <a:t>Книга рекордов </a:t>
            </a:r>
            <a:r>
              <a:rPr lang="ru-RU" dirty="0" err="1" smtClean="0"/>
              <a:t>Гиннесса</a:t>
            </a:r>
            <a:r>
              <a:rPr lang="ru-RU" dirty="0" smtClean="0"/>
              <a:t>: </a:t>
            </a:r>
            <a:r>
              <a:rPr lang="ru-RU" b="1" dirty="0" smtClean="0">
                <a:solidFill>
                  <a:srgbClr val="C00000"/>
                </a:solidFill>
              </a:rPr>
              <a:t>лучший </a:t>
            </a:r>
            <a:r>
              <a:rPr lang="ru-RU" b="1" dirty="0" err="1" smtClean="0">
                <a:solidFill>
                  <a:srgbClr val="C00000"/>
                </a:solidFill>
              </a:rPr>
              <a:t>сингл</a:t>
            </a:r>
            <a:r>
              <a:rPr lang="ru-RU" b="1" dirty="0" smtClean="0">
                <a:solidFill>
                  <a:srgbClr val="C00000"/>
                </a:solidFill>
              </a:rPr>
              <a:t> Великобритании за 50 лет («</a:t>
            </a:r>
            <a:r>
              <a:rPr lang="en-US" b="1" dirty="0" smtClean="0">
                <a:solidFill>
                  <a:srgbClr val="C00000"/>
                </a:solidFill>
              </a:rPr>
              <a:t>Bohemian Rhapsody</a:t>
            </a:r>
            <a:r>
              <a:rPr lang="ru-RU" b="1" dirty="0" smtClean="0">
                <a:solidFill>
                  <a:srgbClr val="C00000"/>
                </a:solidFill>
              </a:rPr>
              <a:t>»)</a:t>
            </a:r>
          </a:p>
          <a:p>
            <a:pPr>
              <a:buNone/>
            </a:pPr>
            <a:endParaRPr lang="ru-RU" sz="6200" dirty="0" smtClean="0"/>
          </a:p>
          <a:p>
            <a:endParaRPr lang="ru-RU" sz="6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72132" y="4714884"/>
            <a:ext cx="35718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Is this the real life.</a:t>
            </a:r>
          </a:p>
          <a:p>
            <a:pPr algn="ctr">
              <a:buNone/>
            </a:pP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Is this just fantasy</a:t>
            </a:r>
          </a:p>
          <a:p>
            <a:pPr algn="ctr">
              <a:buNone/>
            </a:pP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 Caught in a landslide</a:t>
            </a:r>
          </a:p>
          <a:p>
            <a:pPr algn="ctr">
              <a:buNone/>
            </a:pP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No escape from reality.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32138" y="1068651"/>
            <a:ext cx="3326142" cy="3371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85720" y="357166"/>
            <a:ext cx="8686800" cy="642942"/>
          </a:xfrm>
        </p:spPr>
        <p:txBody>
          <a:bodyPr>
            <a:noAutofit/>
          </a:bodyPr>
          <a:lstStyle/>
          <a:p>
            <a:pPr algn="ctr"/>
            <a:r>
              <a:rPr sz="4400" b="1" dirty="0" smtClean="0">
                <a:solidFill>
                  <a:srgbClr val="C00000"/>
                </a:solidFill>
              </a:rPr>
              <a:t>T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sz="4400" b="1" dirty="0" smtClean="0">
                <a:solidFill>
                  <a:srgbClr val="C00000"/>
                </a:solidFill>
              </a:rPr>
              <a:t>h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sz="4400" b="1" dirty="0" smtClean="0">
                <a:solidFill>
                  <a:srgbClr val="C00000"/>
                </a:solidFill>
              </a:rPr>
              <a:t>e </a:t>
            </a:r>
            <a:r>
              <a:rPr lang="ru-RU" sz="4400" b="1" dirty="0" smtClean="0">
                <a:solidFill>
                  <a:srgbClr val="C00000"/>
                </a:solidFill>
              </a:rPr>
              <a:t>     </a:t>
            </a:r>
            <a:r>
              <a:rPr sz="4400" b="1" dirty="0" smtClean="0">
                <a:solidFill>
                  <a:srgbClr val="C00000"/>
                </a:solidFill>
              </a:rPr>
              <a:t>B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sz="4400" b="1" dirty="0" smtClean="0">
                <a:solidFill>
                  <a:srgbClr val="C00000"/>
                </a:solidFill>
              </a:rPr>
              <a:t>e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sz="4400" b="1" dirty="0" smtClean="0">
                <a:solidFill>
                  <a:srgbClr val="C00000"/>
                </a:solidFill>
              </a:rPr>
              <a:t>a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sz="4400" b="1" dirty="0" smtClean="0">
                <a:solidFill>
                  <a:srgbClr val="C00000"/>
                </a:solidFill>
              </a:rPr>
              <a:t>t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sz="4400" b="1" dirty="0" smtClean="0">
                <a:solidFill>
                  <a:srgbClr val="C00000"/>
                </a:solidFill>
              </a:rPr>
              <a:t>l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sz="4400" b="1" dirty="0" smtClean="0">
                <a:solidFill>
                  <a:srgbClr val="C00000"/>
                </a:solidFill>
              </a:rPr>
              <a:t>e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sz="4400" b="1" dirty="0" smtClean="0">
                <a:solidFill>
                  <a:srgbClr val="C00000"/>
                </a:solidFill>
              </a:rPr>
              <a:t>s</a:t>
            </a:r>
            <a:br>
              <a:rPr sz="4400" b="1" dirty="0" smtClean="0">
                <a:solidFill>
                  <a:srgbClr val="C00000"/>
                </a:solidFill>
              </a:rPr>
            </a:b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7143768" cy="57150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err="1" smtClean="0">
                <a:solidFill>
                  <a:srgbClr val="C00000"/>
                </a:solidFill>
              </a:rPr>
              <a:t>The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Beatles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/>
              <a:t>— британская рок-группа из </a:t>
            </a:r>
            <a:r>
              <a:rPr lang="ru-RU" sz="2400" b="1" dirty="0" smtClean="0">
                <a:solidFill>
                  <a:srgbClr val="002060"/>
                </a:solidFill>
              </a:rPr>
              <a:t>Ливерпуля, основанная в 1960 году: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 Джон Леннон 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Пол </a:t>
            </a:r>
            <a:r>
              <a:rPr lang="ru-RU" sz="2400" b="1" dirty="0" err="1" smtClean="0">
                <a:solidFill>
                  <a:srgbClr val="002060"/>
                </a:solidFill>
              </a:rPr>
              <a:t>Маккартни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Джордж </a:t>
            </a:r>
            <a:r>
              <a:rPr lang="ru-RU" sz="2400" b="1" dirty="0" err="1" smtClean="0">
                <a:solidFill>
                  <a:srgbClr val="002060"/>
                </a:solidFill>
              </a:rPr>
              <a:t>Харрисон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2400" b="1" dirty="0" err="1" smtClean="0">
                <a:solidFill>
                  <a:srgbClr val="002060"/>
                </a:solidFill>
              </a:rPr>
              <a:t>Ринго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</a:rPr>
              <a:t>Старр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    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5967418" y="1795450"/>
            <a:ext cx="3328982" cy="459582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643314"/>
            <a:ext cx="2698771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40376" y="1857364"/>
            <a:ext cx="4732152" cy="457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242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85727"/>
            <a:ext cx="4071934" cy="4524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000240"/>
            <a:ext cx="4429156" cy="4613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3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3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29256" y="714356"/>
            <a:ext cx="3714744" cy="5786478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4000" dirty="0" smtClean="0"/>
              <a:t>-Альбом </a:t>
            </a:r>
            <a:r>
              <a:rPr lang="ru-RU" sz="4000" i="1" dirty="0" err="1" smtClean="0"/>
              <a:t>The</a:t>
            </a:r>
            <a:r>
              <a:rPr lang="ru-RU" sz="4000" i="1" dirty="0" smtClean="0"/>
              <a:t> </a:t>
            </a:r>
            <a:r>
              <a:rPr lang="ru-RU" sz="4000" i="1" dirty="0" err="1" smtClean="0"/>
              <a:t>Beatles</a:t>
            </a:r>
            <a:r>
              <a:rPr lang="ru-RU" sz="4000" dirty="0" smtClean="0"/>
              <a:t> стал в США </a:t>
            </a:r>
            <a:r>
              <a:rPr lang="en-US" sz="4000" b="1" dirty="0" smtClean="0">
                <a:solidFill>
                  <a:srgbClr val="C00000"/>
                </a:solidFill>
              </a:rPr>
              <a:t>19</a:t>
            </a:r>
            <a:r>
              <a:rPr lang="ru-RU" sz="4000" b="1" dirty="0" smtClean="0">
                <a:solidFill>
                  <a:srgbClr val="C00000"/>
                </a:solidFill>
              </a:rPr>
              <a:t> раз платиновым.</a:t>
            </a:r>
          </a:p>
          <a:p>
            <a:pPr>
              <a:buNone/>
            </a:pPr>
            <a:endParaRPr lang="en-US" sz="4000" dirty="0" smtClean="0"/>
          </a:p>
          <a:p>
            <a:pPr algn="ctr">
              <a:buNone/>
            </a:pPr>
            <a:r>
              <a:rPr lang="ru-RU" sz="4000" dirty="0" smtClean="0"/>
              <a:t>-Группа завоевала  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7 наград </a:t>
            </a:r>
            <a:r>
              <a:rPr lang="ru-RU" sz="4000" b="1" dirty="0" err="1" smtClean="0">
                <a:solidFill>
                  <a:srgbClr val="C00000"/>
                </a:solidFill>
              </a:rPr>
              <a:t>Грэмми</a:t>
            </a:r>
            <a:r>
              <a:rPr lang="ru-RU" sz="4000" b="1" dirty="0" smtClean="0">
                <a:solidFill>
                  <a:srgbClr val="C00000"/>
                </a:solidFill>
              </a:rPr>
              <a:t>.</a:t>
            </a:r>
          </a:p>
          <a:p>
            <a:pPr>
              <a:buNone/>
            </a:pPr>
            <a:endParaRPr lang="en-US" sz="4000" dirty="0" smtClean="0"/>
          </a:p>
          <a:p>
            <a:pPr>
              <a:buNone/>
            </a:pPr>
            <a:r>
              <a:rPr lang="ru-RU" sz="4000" dirty="0" smtClean="0"/>
              <a:t>-Фильм </a:t>
            </a:r>
            <a:r>
              <a:rPr lang="ru-RU" sz="4000" dirty="0" err="1" smtClean="0"/>
              <a:t>Let</a:t>
            </a:r>
            <a:r>
              <a:rPr lang="ru-RU" sz="4000" dirty="0" smtClean="0"/>
              <a:t> </a:t>
            </a:r>
            <a:r>
              <a:rPr lang="ru-RU" sz="4000" dirty="0" err="1" smtClean="0"/>
              <a:t>it</a:t>
            </a:r>
            <a:r>
              <a:rPr lang="ru-RU" sz="4000" dirty="0" smtClean="0"/>
              <a:t> </a:t>
            </a:r>
            <a:r>
              <a:rPr lang="ru-RU" sz="4000" dirty="0" err="1" smtClean="0"/>
              <a:t>Be</a:t>
            </a:r>
            <a:r>
              <a:rPr lang="ru-RU" sz="4000" dirty="0" smtClean="0"/>
              <a:t> на музыку </a:t>
            </a:r>
            <a:r>
              <a:rPr lang="ru-RU" sz="4000" dirty="0" err="1" smtClean="0"/>
              <a:t>Beatles</a:t>
            </a:r>
            <a:r>
              <a:rPr lang="ru-RU" sz="4000" dirty="0" smtClean="0"/>
              <a:t>  получил  </a:t>
            </a:r>
            <a:r>
              <a:rPr lang="ru-RU" sz="4000" b="1" dirty="0" smtClean="0">
                <a:solidFill>
                  <a:srgbClr val="C00000"/>
                </a:solidFill>
              </a:rPr>
              <a:t>2 премии  Оскар.</a:t>
            </a:r>
          </a:p>
          <a:p>
            <a:pPr>
              <a:buNone/>
            </a:pPr>
            <a:endParaRPr lang="en-US" sz="4000" dirty="0" smtClean="0"/>
          </a:p>
          <a:p>
            <a:pPr algn="ctr">
              <a:buNone/>
            </a:pPr>
            <a:r>
              <a:rPr lang="ru-RU" sz="4000" dirty="0" smtClean="0"/>
              <a:t>-Группа награждена орденами MBE. </a:t>
            </a:r>
          </a:p>
          <a:p>
            <a:pPr algn="ctr">
              <a:buNone/>
            </a:pPr>
            <a:r>
              <a:rPr lang="ru-RU" sz="4000" dirty="0" smtClean="0"/>
              <a:t>-</a:t>
            </a:r>
            <a:r>
              <a:rPr lang="ru-RU" sz="4000" dirty="0" err="1" smtClean="0"/>
              <a:t>Beatles</a:t>
            </a:r>
            <a:r>
              <a:rPr lang="ru-RU" sz="4000" dirty="0" smtClean="0"/>
              <a:t> занимают </a:t>
            </a:r>
            <a:r>
              <a:rPr lang="ru-RU" sz="4000" b="1" dirty="0" smtClean="0">
                <a:solidFill>
                  <a:srgbClr val="C00000"/>
                </a:solidFill>
              </a:rPr>
              <a:t>1 место </a:t>
            </a:r>
            <a:r>
              <a:rPr lang="ru-RU" sz="4000" dirty="0" smtClean="0"/>
              <a:t>в списке 50 величайших исполнителей всех времён по версии журнала </a:t>
            </a:r>
            <a:r>
              <a:rPr lang="ru-RU" sz="4000" dirty="0" err="1" smtClean="0"/>
              <a:t>Rolling</a:t>
            </a:r>
            <a:r>
              <a:rPr lang="ru-RU" sz="4000" dirty="0" smtClean="0"/>
              <a:t> </a:t>
            </a:r>
            <a:r>
              <a:rPr lang="ru-RU" sz="4000" dirty="0" err="1" smtClean="0"/>
              <a:t>Ston</a:t>
            </a:r>
            <a:r>
              <a:rPr lang="ru-RU" dirty="0" err="1" smtClean="0"/>
              <a:t>e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00174"/>
            <a:ext cx="5017669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500042"/>
            <a:ext cx="8686800" cy="428628"/>
          </a:xfrm>
        </p:spPr>
        <p:txBody>
          <a:bodyPr>
            <a:noAutofit/>
          </a:bodyPr>
          <a:lstStyle/>
          <a:p>
            <a:pPr algn="ctr"/>
            <a:r>
              <a:rPr sz="4400" b="1" dirty="0" smtClean="0">
                <a:solidFill>
                  <a:srgbClr val="0070C0"/>
                </a:solidFill>
              </a:rPr>
              <a:t>Y</a:t>
            </a:r>
            <a:r>
              <a:rPr lang="ru-RU" sz="4400" b="1" dirty="0" smtClean="0">
                <a:solidFill>
                  <a:srgbClr val="0070C0"/>
                </a:solidFill>
              </a:rPr>
              <a:t> </a:t>
            </a:r>
            <a:r>
              <a:rPr sz="4400" b="1" dirty="0" smtClean="0">
                <a:solidFill>
                  <a:srgbClr val="0070C0"/>
                </a:solidFill>
              </a:rPr>
              <a:t>e</a:t>
            </a:r>
            <a:r>
              <a:rPr lang="ru-RU" sz="4400" b="1" dirty="0" smtClean="0">
                <a:solidFill>
                  <a:srgbClr val="0070C0"/>
                </a:solidFill>
              </a:rPr>
              <a:t> </a:t>
            </a:r>
            <a:r>
              <a:rPr sz="4400" b="1" dirty="0" smtClean="0">
                <a:solidFill>
                  <a:srgbClr val="0070C0"/>
                </a:solidFill>
              </a:rPr>
              <a:t>s</a:t>
            </a:r>
            <a:r>
              <a:rPr lang="ru-RU" sz="4400" b="1" dirty="0" smtClean="0">
                <a:solidFill>
                  <a:srgbClr val="0070C0"/>
                </a:solidFill>
              </a:rPr>
              <a:t> </a:t>
            </a:r>
            <a:r>
              <a:rPr sz="4400" b="1" dirty="0" smtClean="0">
                <a:solidFill>
                  <a:srgbClr val="0070C0"/>
                </a:solidFill>
              </a:rPr>
              <a:t>t</a:t>
            </a:r>
            <a:r>
              <a:rPr lang="ru-RU" sz="4400" b="1" dirty="0" smtClean="0">
                <a:solidFill>
                  <a:srgbClr val="0070C0"/>
                </a:solidFill>
              </a:rPr>
              <a:t> </a:t>
            </a:r>
            <a:r>
              <a:rPr sz="4400" b="1" dirty="0" smtClean="0">
                <a:solidFill>
                  <a:srgbClr val="0070C0"/>
                </a:solidFill>
              </a:rPr>
              <a:t>e</a:t>
            </a:r>
            <a:r>
              <a:rPr lang="ru-RU" sz="4400" b="1" dirty="0" smtClean="0">
                <a:solidFill>
                  <a:srgbClr val="0070C0"/>
                </a:solidFill>
              </a:rPr>
              <a:t> </a:t>
            </a:r>
            <a:r>
              <a:rPr sz="4400" b="1" dirty="0" smtClean="0">
                <a:solidFill>
                  <a:srgbClr val="0070C0"/>
                </a:solidFill>
              </a:rPr>
              <a:t>r</a:t>
            </a:r>
            <a:r>
              <a:rPr lang="ru-RU" sz="4400" b="1" dirty="0" smtClean="0">
                <a:solidFill>
                  <a:srgbClr val="0070C0"/>
                </a:solidFill>
              </a:rPr>
              <a:t> </a:t>
            </a:r>
            <a:r>
              <a:rPr sz="4400" b="1" dirty="0" smtClean="0">
                <a:solidFill>
                  <a:srgbClr val="0070C0"/>
                </a:solidFill>
              </a:rPr>
              <a:t>d</a:t>
            </a:r>
            <a:r>
              <a:rPr lang="ru-RU" sz="4400" b="1" dirty="0" smtClean="0">
                <a:solidFill>
                  <a:srgbClr val="0070C0"/>
                </a:solidFill>
              </a:rPr>
              <a:t> </a:t>
            </a:r>
            <a:r>
              <a:rPr sz="4400" b="1" dirty="0" smtClean="0">
                <a:solidFill>
                  <a:srgbClr val="0070C0"/>
                </a:solidFill>
              </a:rPr>
              <a:t>a</a:t>
            </a:r>
            <a:r>
              <a:rPr lang="ru-RU" sz="4400" b="1" dirty="0" smtClean="0">
                <a:solidFill>
                  <a:srgbClr val="0070C0"/>
                </a:solidFill>
              </a:rPr>
              <a:t> </a:t>
            </a:r>
            <a:r>
              <a:rPr sz="4400" b="1" dirty="0" smtClean="0">
                <a:solidFill>
                  <a:srgbClr val="0070C0"/>
                </a:solidFill>
              </a:rPr>
              <a:t>y</a:t>
            </a:r>
            <a:br>
              <a:rPr sz="4400" b="1" dirty="0" smtClean="0">
                <a:solidFill>
                  <a:srgbClr val="0070C0"/>
                </a:solidFill>
              </a:rPr>
            </a:br>
            <a:endParaRPr lang="ru-RU" sz="4400" b="1" dirty="0">
              <a:solidFill>
                <a:srgbClr val="0070C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57232"/>
            <a:ext cx="5329246" cy="557216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Yesterday</a:t>
            </a:r>
            <a:r>
              <a:rPr lang="ru-RU" b="1" dirty="0" smtClean="0"/>
              <a:t> (рус. </a:t>
            </a:r>
            <a:r>
              <a:rPr lang="ru-RU" b="1" i="1" dirty="0" smtClean="0"/>
              <a:t>«Вчера»</a:t>
            </a:r>
            <a:r>
              <a:rPr lang="ru-RU" b="1" dirty="0" smtClean="0"/>
              <a:t>) — песня группы </a:t>
            </a:r>
            <a:r>
              <a:rPr lang="ru-RU" b="1" i="1" dirty="0" smtClean="0"/>
              <a:t>The Beatles</a:t>
            </a:r>
            <a:r>
              <a:rPr lang="ru-RU" b="1" dirty="0" smtClean="0"/>
              <a:t> с альбома </a:t>
            </a:r>
            <a:r>
              <a:rPr lang="ru-RU" b="1" i="1" dirty="0" smtClean="0"/>
              <a:t>Help!</a:t>
            </a:r>
            <a:r>
              <a:rPr lang="ru-RU" b="1" dirty="0" smtClean="0"/>
              <a:t> «На помощь!», </a:t>
            </a:r>
            <a:r>
              <a:rPr lang="en-US" b="1" dirty="0" smtClean="0"/>
              <a:t> </a:t>
            </a:r>
            <a:r>
              <a:rPr lang="ru-RU" b="1" dirty="0" smtClean="0"/>
              <a:t> Сочинена </a:t>
            </a:r>
            <a:r>
              <a:rPr lang="ru-RU" b="1" dirty="0" smtClean="0">
                <a:solidFill>
                  <a:srgbClr val="FF0000"/>
                </a:solidFill>
              </a:rPr>
              <a:t>Полом </a:t>
            </a:r>
            <a:r>
              <a:rPr lang="ru-RU" b="1" dirty="0" err="1" smtClean="0">
                <a:solidFill>
                  <a:srgbClr val="FF0000"/>
                </a:solidFill>
              </a:rPr>
              <a:t>Маккартни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Yesterday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занимала </a:t>
            </a:r>
            <a:r>
              <a:rPr lang="ru-RU" b="1" dirty="0" smtClean="0">
                <a:solidFill>
                  <a:srgbClr val="FF0000"/>
                </a:solidFill>
              </a:rPr>
              <a:t>1 место </a:t>
            </a:r>
            <a:r>
              <a:rPr lang="ru-RU" b="1" dirty="0" smtClean="0"/>
              <a:t>в хит-парадах США, Канады, Новой Зеландии и других стран, и остаётся популярной ныне.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en-US" b="1" dirty="0" smtClean="0"/>
              <a:t> </a:t>
            </a:r>
            <a:r>
              <a:rPr lang="ru-RU" b="1" dirty="0" smtClean="0"/>
              <a:t>На 13 декабря 1999 американское радио и телевидение транслировали </a:t>
            </a:r>
            <a:r>
              <a:rPr lang="ru-RU" b="1" i="1" dirty="0" smtClean="0">
                <a:solidFill>
                  <a:srgbClr val="FF0000"/>
                </a:solidFill>
              </a:rPr>
              <a:t>Yesterday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более </a:t>
            </a:r>
            <a:r>
              <a:rPr lang="ru-RU" b="1" dirty="0" smtClean="0">
                <a:solidFill>
                  <a:srgbClr val="FF0000"/>
                </a:solidFill>
              </a:rPr>
              <a:t>7 миллионов </a:t>
            </a:r>
            <a:r>
              <a:rPr lang="ru-RU" b="1" dirty="0" smtClean="0"/>
              <a:t>раз.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В 1999 г. британская радиостанция Би-би-си-2 провела исследование, по результатам которого назвала </a:t>
            </a:r>
            <a:r>
              <a:rPr lang="ru-RU" b="1" i="1" dirty="0" smtClean="0">
                <a:solidFill>
                  <a:srgbClr val="FF0000"/>
                </a:solidFill>
              </a:rPr>
              <a:t>Yesterday</a:t>
            </a:r>
            <a:r>
              <a:rPr lang="ru-RU" b="1" dirty="0" smtClean="0">
                <a:solidFill>
                  <a:srgbClr val="FF0000"/>
                </a:solidFill>
              </a:rPr>
              <a:t> лучшей песней XX столетия.</a:t>
            </a:r>
          </a:p>
          <a:p>
            <a:pPr>
              <a:buNone/>
            </a:pPr>
            <a:r>
              <a:rPr lang="ru-RU" b="1" dirty="0" smtClean="0"/>
              <a:t> </a:t>
            </a:r>
          </a:p>
          <a:p>
            <a:pPr>
              <a:buNone/>
            </a:pPr>
            <a:r>
              <a:rPr lang="ru-RU" b="1" dirty="0" smtClean="0"/>
              <a:t>Согласно книге рекордов Гиннесса, на эту песню было сделано больше кавер-версий, чем на любую другую из когда-либо написанных .</a:t>
            </a:r>
          </a:p>
          <a:p>
            <a:endParaRPr lang="ru-RU" b="1" dirty="0"/>
          </a:p>
        </p:txBody>
      </p:sp>
      <p:sp>
        <p:nvSpPr>
          <p:cNvPr id="5" name="Содержимое 1"/>
          <p:cNvSpPr txBox="1">
            <a:spLocks/>
          </p:cNvSpPr>
          <p:nvPr/>
        </p:nvSpPr>
        <p:spPr>
          <a:xfrm>
            <a:off x="7429520" y="5929330"/>
            <a:ext cx="1714480" cy="7381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714356"/>
            <a:ext cx="3286148" cy="4224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Интернет 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hlinkClick r:id="rId2"/>
              </a:rPr>
              <a:t>http://infozis.ru/zvezdi/biografii/5228-queen.-</a:t>
            </a:r>
            <a:r>
              <a:rPr lang="en-US" dirty="0" smtClean="0">
                <a:hlinkClick r:id="rId2"/>
              </a:rPr>
              <a:t>biografija.html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p-floyd.net/biography.php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ru.wikipedia.org/wiki/The_Beatles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http://www.vashdosug.ru/persons/beatles</a:t>
            </a:r>
            <a:r>
              <a:rPr lang="en-US" dirty="0" smtClean="0">
                <a:hlinkClick r:id="rId5"/>
              </a:rPr>
              <a:t>/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http://iplayer.fm/q/</a:t>
            </a:r>
            <a:r>
              <a:rPr lang="ru-RU" dirty="0" err="1" smtClean="0">
                <a:hlinkClick r:id="rId6"/>
              </a:rPr>
              <a:t>группа+</a:t>
            </a:r>
            <a:r>
              <a:rPr lang="en-US" dirty="0" err="1" smtClean="0">
                <a:hlinkClick r:id="rId6"/>
              </a:rPr>
              <a:t>beatles</a:t>
            </a:r>
            <a:r>
              <a:rPr lang="en-US" dirty="0" smtClean="0">
                <a:hlinkClick r:id="rId6"/>
              </a:rPr>
              <a:t>/</a:t>
            </a:r>
            <a:endParaRPr lang="ru-RU" dirty="0" smtClean="0"/>
          </a:p>
          <a:p>
            <a:r>
              <a:rPr lang="en-US" dirty="0" smtClean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900igr.net/fotografii/i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en-US" dirty="0" smtClean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2ppt.ru/english/13-the-beatles-bitlz.html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441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28604"/>
            <a:ext cx="8686800" cy="5286411"/>
          </a:xfrm>
          <a:effectLst>
            <a:reflection blurRad="6350" stA="50000" endA="300" endPos="38500" dist="50800" dir="5400000" sy="-100000" algn="bl" rotWithShape="0"/>
          </a:effectLst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sz="88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</a:t>
            </a:r>
            <a:r>
              <a:rPr lang="en-US" sz="60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ENGLISH –MUSIC and  ART</a:t>
            </a:r>
            <a:endParaRPr lang="ru-RU" sz="6000" b="1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  <a:p>
            <a:pPr algn="ctr">
              <a:buNone/>
            </a:pPr>
            <a:r>
              <a:rPr lang="en-US" sz="6000" dirty="0" smtClean="0">
                <a:solidFill>
                  <a:schemeClr val="accent2"/>
                </a:solidFill>
              </a:rPr>
              <a:t> </a:t>
            </a:r>
            <a:r>
              <a:rPr lang="en-US" sz="6000" b="1" dirty="0" smtClean="0">
                <a:solidFill>
                  <a:srgbClr val="C00000"/>
                </a:solidFill>
              </a:rPr>
              <a:t>The main problem of the project</a:t>
            </a:r>
            <a:r>
              <a:rPr lang="ru-RU" sz="6000" b="1" dirty="0" smtClean="0">
                <a:solidFill>
                  <a:srgbClr val="C00000"/>
                </a:solidFill>
              </a:rPr>
              <a:t>:</a:t>
            </a:r>
            <a:r>
              <a:rPr lang="en-US" sz="6000" b="1" dirty="0" smtClean="0">
                <a:solidFill>
                  <a:srgbClr val="C00000"/>
                </a:solidFill>
              </a:rPr>
              <a:t> </a:t>
            </a:r>
            <a:endParaRPr lang="ru-RU" sz="60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en-US" sz="6000" b="1" dirty="0" smtClean="0">
                <a:solidFill>
                  <a:srgbClr val="7030A0"/>
                </a:solidFill>
              </a:rPr>
              <a:t>What role did British rock bands play in the history of rock music</a:t>
            </a:r>
            <a:r>
              <a:rPr lang="ru-RU" sz="6000" b="1" dirty="0" smtClean="0">
                <a:solidFill>
                  <a:srgbClr val="7030A0"/>
                </a:solidFill>
              </a:rPr>
              <a:t>?</a:t>
            </a:r>
            <a:r>
              <a:rPr lang="en-US" sz="6000" b="1" dirty="0" smtClean="0">
                <a:solidFill>
                  <a:srgbClr val="7030A0"/>
                </a:solidFill>
              </a:rPr>
              <a:t>  </a:t>
            </a:r>
            <a:endParaRPr lang="ru-RU" sz="6000" b="1" dirty="0">
              <a:solidFill>
                <a:srgbClr val="7030A0"/>
              </a:solidFill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символы музыки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339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043502"/>
          </a:xfrm>
        </p:spPr>
        <p:txBody>
          <a:bodyPr>
            <a:noAutofit/>
          </a:bodyPr>
          <a:lstStyle/>
          <a:p>
            <a:pPr algn="ctr"/>
            <a:r>
              <a:rPr lang="en-US" sz="8800" dirty="0" smtClean="0">
                <a:solidFill>
                  <a:srgbClr val="C00000"/>
                </a:solidFill>
              </a:rPr>
              <a:t>The popular British rock bands.</a:t>
            </a:r>
            <a:r>
              <a:rPr lang="ru-RU" sz="8800" dirty="0" smtClean="0"/>
              <a:t/>
            </a:r>
            <a:br>
              <a:rPr lang="ru-RU" sz="8800" dirty="0" smtClean="0"/>
            </a:br>
            <a:r>
              <a:rPr lang="ru-RU" sz="4800" b="1" dirty="0" smtClean="0">
                <a:solidFill>
                  <a:srgbClr val="0070C0"/>
                </a:solidFill>
              </a:rPr>
              <a:t>Самые знаменитые британские рок группы.</a:t>
            </a:r>
            <a:endParaRPr lang="ru-RU" sz="4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660033"/>
                </a:solidFill>
              </a:rPr>
              <a:t>The</a:t>
            </a:r>
            <a:r>
              <a:rPr lang="ru-RU" b="1" dirty="0" smtClean="0">
                <a:solidFill>
                  <a:srgbClr val="660033"/>
                </a:solidFill>
              </a:rPr>
              <a:t> </a:t>
            </a:r>
            <a:r>
              <a:rPr lang="en-US" b="1" dirty="0" smtClean="0">
                <a:solidFill>
                  <a:srgbClr val="660033"/>
                </a:solidFill>
              </a:rPr>
              <a:t> popular</a:t>
            </a:r>
            <a:r>
              <a:rPr lang="ru-RU" b="1" dirty="0" smtClean="0">
                <a:solidFill>
                  <a:srgbClr val="660033"/>
                </a:solidFill>
              </a:rPr>
              <a:t> </a:t>
            </a:r>
            <a:r>
              <a:rPr lang="en-US" b="1" dirty="0" smtClean="0">
                <a:solidFill>
                  <a:srgbClr val="660033"/>
                </a:solidFill>
              </a:rPr>
              <a:t> British</a:t>
            </a:r>
            <a:r>
              <a:rPr lang="ru-RU" b="1" dirty="0" smtClean="0">
                <a:solidFill>
                  <a:srgbClr val="660033"/>
                </a:solidFill>
              </a:rPr>
              <a:t> </a:t>
            </a:r>
            <a:r>
              <a:rPr lang="en-US" b="1" dirty="0" smtClean="0">
                <a:solidFill>
                  <a:srgbClr val="660033"/>
                </a:solidFill>
              </a:rPr>
              <a:t> rock</a:t>
            </a:r>
            <a:r>
              <a:rPr lang="ru-RU" b="1" dirty="0" smtClean="0">
                <a:solidFill>
                  <a:srgbClr val="660033"/>
                </a:solidFill>
              </a:rPr>
              <a:t> </a:t>
            </a:r>
            <a:r>
              <a:rPr lang="en-US" b="1" dirty="0" smtClean="0">
                <a:solidFill>
                  <a:srgbClr val="660033"/>
                </a:solidFill>
              </a:rPr>
              <a:t> bands.</a:t>
            </a:r>
            <a:endParaRPr lang="ru-RU" b="1" dirty="0">
              <a:solidFill>
                <a:srgbClr val="66003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Британская рок-группа </a:t>
            </a:r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en-US" b="1" dirty="0" smtClean="0">
                <a:solidFill>
                  <a:srgbClr val="002060"/>
                </a:solidFill>
              </a:rPr>
              <a:t>Deep</a:t>
            </a:r>
            <a:r>
              <a:rPr lang="ru-RU" b="1" dirty="0" smtClean="0">
                <a:solidFill>
                  <a:srgbClr val="002060"/>
                </a:solidFill>
              </a:rPr>
              <a:t>»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ru-RU" dirty="0" smtClean="0"/>
              <a:t>1968 году.</a:t>
            </a:r>
            <a:r>
              <a:rPr lang="en-US" dirty="0" smtClean="0"/>
              <a:t>Purple</a:t>
            </a:r>
          </a:p>
          <a:p>
            <a:r>
              <a:rPr lang="ru-RU" dirty="0" smtClean="0"/>
              <a:t>Британская рок-группа – </a:t>
            </a:r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en-US" b="1" dirty="0" smtClean="0">
                <a:solidFill>
                  <a:srgbClr val="002060"/>
                </a:solidFill>
              </a:rPr>
              <a:t>Young Knives</a:t>
            </a:r>
            <a:r>
              <a:rPr lang="ru-RU" b="1" dirty="0" smtClean="0">
                <a:solidFill>
                  <a:srgbClr val="002060"/>
                </a:solidFill>
              </a:rPr>
              <a:t>» </a:t>
            </a:r>
            <a:r>
              <a:rPr lang="ru-RU" dirty="0" smtClean="0"/>
              <a:t>в 1998 году</a:t>
            </a:r>
            <a:endParaRPr lang="en-US" dirty="0" smtClean="0"/>
          </a:p>
          <a:p>
            <a:r>
              <a:rPr lang="ru-RU" dirty="0" smtClean="0"/>
              <a:t>Рок-группа </a:t>
            </a:r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en-US" b="1" dirty="0" smtClean="0">
                <a:solidFill>
                  <a:srgbClr val="002060"/>
                </a:solidFill>
              </a:rPr>
              <a:t>The Beatles</a:t>
            </a:r>
            <a:r>
              <a:rPr lang="ru-RU" dirty="0" smtClean="0"/>
              <a:t>» в 1960 и </a:t>
            </a:r>
          </a:p>
          <a:p>
            <a:r>
              <a:rPr lang="ru-RU" dirty="0" smtClean="0"/>
              <a:t>Рок-группа "</a:t>
            </a:r>
            <a:r>
              <a:rPr lang="ru-RU" dirty="0" err="1" smtClean="0"/>
              <a:t>Пинк</a:t>
            </a:r>
            <a:r>
              <a:rPr lang="ru-RU" dirty="0" smtClean="0"/>
              <a:t> </a:t>
            </a:r>
            <a:r>
              <a:rPr lang="ru-RU" dirty="0" err="1" smtClean="0"/>
              <a:t>Флойд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en-US" b="1" dirty="0" smtClean="0">
                <a:solidFill>
                  <a:srgbClr val="002060"/>
                </a:solidFill>
              </a:rPr>
              <a:t>Pink Floyd</a:t>
            </a:r>
            <a:r>
              <a:rPr lang="ru-RU" b="1" dirty="0" smtClean="0">
                <a:solidFill>
                  <a:srgbClr val="002060"/>
                </a:solidFill>
              </a:rPr>
              <a:t>» </a:t>
            </a:r>
            <a:r>
              <a:rPr lang="ru-RU" dirty="0" smtClean="0"/>
              <a:t>–1965 году</a:t>
            </a:r>
            <a:endParaRPr lang="en-US" dirty="0" smtClean="0"/>
          </a:p>
          <a:p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ru-RU" b="1" dirty="0" err="1" smtClean="0">
                <a:solidFill>
                  <a:srgbClr val="002060"/>
                </a:solidFill>
              </a:rPr>
              <a:t>Motörhead</a:t>
            </a:r>
            <a:r>
              <a:rPr lang="ru-RU" b="1" dirty="0" smtClean="0">
                <a:solidFill>
                  <a:srgbClr val="002060"/>
                </a:solidFill>
              </a:rPr>
              <a:t>»</a:t>
            </a:r>
            <a:r>
              <a:rPr lang="ru-RU" dirty="0" smtClean="0"/>
              <a:t> — одна из наиболее </a:t>
            </a:r>
            <a:r>
              <a:rPr lang="ru-RU" dirty="0" err="1" smtClean="0"/>
              <a:t>харизматичных</a:t>
            </a:r>
            <a:r>
              <a:rPr lang="ru-RU" dirty="0" smtClean="0"/>
              <a:t> британских </a:t>
            </a:r>
            <a:r>
              <a:rPr lang="ru-RU" dirty="0" err="1" smtClean="0"/>
              <a:t>хард-рок-групп</a:t>
            </a:r>
            <a:r>
              <a:rPr lang="ru-RU" dirty="0" smtClean="0"/>
              <a:t>, </a:t>
            </a:r>
            <a:endParaRPr lang="en-US" dirty="0" smtClean="0"/>
          </a:p>
          <a:p>
            <a:r>
              <a:rPr lang="ru-RU" dirty="0" smtClean="0"/>
              <a:t>британской рок-группы </a:t>
            </a:r>
            <a:r>
              <a:rPr lang="en-US" dirty="0" smtClean="0"/>
              <a:t>New Order.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en-US" b="1" dirty="0" smtClean="0">
                <a:solidFill>
                  <a:srgbClr val="002060"/>
                </a:solidFill>
              </a:rPr>
              <a:t>Depeche Mode</a:t>
            </a:r>
            <a:r>
              <a:rPr lang="ru-RU" b="1" dirty="0" smtClean="0">
                <a:solidFill>
                  <a:srgbClr val="002060"/>
                </a:solidFill>
              </a:rPr>
              <a:t>»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dirty="0" smtClean="0"/>
              <a:t>1980 </a:t>
            </a:r>
            <a:r>
              <a:rPr lang="ru-RU" dirty="0" smtClean="0"/>
              <a:t>г.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en-US" b="1" dirty="0" smtClean="0">
                <a:solidFill>
                  <a:srgbClr val="002060"/>
                </a:solidFill>
              </a:rPr>
              <a:t>Queen</a:t>
            </a:r>
            <a:r>
              <a:rPr lang="ru-RU" b="1" dirty="0" smtClean="0">
                <a:solidFill>
                  <a:srgbClr val="002060"/>
                </a:solidFill>
              </a:rPr>
              <a:t>»</a:t>
            </a:r>
            <a:r>
              <a:rPr lang="ru-RU" dirty="0" smtClean="0"/>
              <a:t> в середине 70-х годов</a:t>
            </a:r>
            <a:endParaRPr lang="ru-RU" dirty="0"/>
          </a:p>
        </p:txBody>
      </p:sp>
      <p:sp>
        <p:nvSpPr>
          <p:cNvPr id="5" name="Заголовок 6"/>
          <p:cNvSpPr txBox="1">
            <a:spLocks/>
          </p:cNvSpPr>
          <p:nvPr/>
        </p:nvSpPr>
        <p:spPr>
          <a:xfrm>
            <a:off x="0" y="357166"/>
            <a:ext cx="8686800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1" i="0" u="none" strike="noStrike" kern="120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br>
              <a:rPr kumimoji="0" lang="pt-BR" sz="4400" b="1" i="0" u="none" strike="noStrike" kern="120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pt-BR" sz="4400" b="1" i="0" u="none" strike="noStrike" kern="1200" cap="all" spc="0" normalizeH="0" baseline="0" noProof="0" dirty="0">
              <a:ln>
                <a:noFill/>
              </a:ln>
              <a:solidFill>
                <a:srgbClr val="C0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6"/>
          <p:cNvSpPr txBox="1">
            <a:spLocks/>
          </p:cNvSpPr>
          <p:nvPr/>
        </p:nvSpPr>
        <p:spPr>
          <a:xfrm>
            <a:off x="438120" y="509566"/>
            <a:ext cx="8686800" cy="642942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1" i="0" u="none" strike="noStrike" kern="120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br>
              <a:rPr kumimoji="0" lang="pt-BR" sz="4400" b="1" i="0" u="none" strike="noStrike" kern="120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pt-BR" sz="4400" b="1" i="0" u="none" strike="noStrike" kern="1200" cap="all" spc="0" normalizeH="0" baseline="0" noProof="0" dirty="0">
              <a:ln>
                <a:noFill/>
              </a:ln>
              <a:solidFill>
                <a:srgbClr val="C0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-357222" y="0"/>
            <a:ext cx="4786346" cy="742952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Queen 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(в переводе с англ.  — </a:t>
            </a:r>
            <a:r>
              <a:rPr lang="ru-RU" b="1" i="1" dirty="0" smtClean="0">
                <a:solidFill>
                  <a:srgbClr val="002060"/>
                </a:solidFill>
                <a:latin typeface="Monotype Corsiva" pitchFamily="66" charset="0"/>
              </a:rPr>
              <a:t>«Королева»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, ) — популярная британская рок-группа, добившаяся широчайшей известности в середине 70-х годов XX столетия, является одной из наиболее успешных групп в истории рок-музыки</a:t>
            </a:r>
            <a:r>
              <a:rPr lang="en-US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 общий мировой тираж их альбомов превышает 500 миллион</a:t>
            </a:r>
            <a:r>
              <a:rPr lang="ru-RU" b="1" dirty="0" smtClean="0">
                <a:latin typeface="Monotype Corsiva" pitchFamily="66" charset="0"/>
              </a:rPr>
              <a:t>ов.</a:t>
            </a:r>
            <a:r>
              <a:rPr lang="ru-RU" dirty="0" smtClean="0">
                <a:latin typeface="Monotype Corsiva" pitchFamily="66" charset="0"/>
              </a:rPr>
              <a:t> </a:t>
            </a:r>
            <a:endParaRPr lang="en-US" dirty="0" smtClean="0">
              <a:latin typeface="Monotype Corsiva" pitchFamily="66" charset="0"/>
            </a:endParaRPr>
          </a:p>
          <a:p>
            <a:pPr algn="just"/>
            <a:endParaRPr lang="ru-RU" sz="2300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857752" y="4643446"/>
            <a:ext cx="335758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Queen</a:t>
            </a:r>
            <a:endParaRPr lang="ru-RU" sz="8000" dirty="0">
              <a:solidFill>
                <a:srgbClr val="C0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00174"/>
            <a:ext cx="4322299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28794" y="1071546"/>
            <a:ext cx="6338902" cy="223854"/>
          </a:xfrm>
        </p:spPr>
        <p:txBody>
          <a:bodyPr>
            <a:noAutofit/>
          </a:bodyPr>
          <a:lstStyle/>
          <a:p>
            <a:pPr algn="ctr"/>
            <a:r>
              <a:rPr lang="en-US" sz="6600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Queen</a:t>
            </a:r>
            <a:r>
              <a:rPr lang="ru-RU" sz="6600" dirty="0" smtClean="0">
                <a:solidFill>
                  <a:srgbClr val="C00000"/>
                </a:solidFill>
              </a:rPr>
              <a:t/>
            </a:r>
            <a:br>
              <a:rPr lang="ru-RU" sz="6600" dirty="0" smtClean="0">
                <a:solidFill>
                  <a:srgbClr val="C00000"/>
                </a:solidFill>
              </a:rPr>
            </a:br>
            <a:endParaRPr lang="ru-RU" sz="66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04800" y="1554162"/>
            <a:ext cx="6338902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/>
              <a:t> Критики считают классикой рока такие песни группы как: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«</a:t>
            </a:r>
            <a:r>
              <a:rPr lang="ru-RU" sz="2800" b="1" dirty="0" err="1" smtClean="0">
                <a:solidFill>
                  <a:srgbClr val="002060"/>
                </a:solidFill>
              </a:rPr>
              <a:t>Bohemian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Rhapsody</a:t>
            </a:r>
            <a:r>
              <a:rPr lang="ru-RU" sz="2800" b="1" dirty="0" smtClean="0">
                <a:solidFill>
                  <a:srgbClr val="002060"/>
                </a:solidFill>
              </a:rPr>
              <a:t>»,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«</a:t>
            </a:r>
            <a:r>
              <a:rPr lang="ru-RU" sz="2800" b="1" dirty="0" err="1" smtClean="0">
                <a:solidFill>
                  <a:srgbClr val="002060"/>
                </a:solidFill>
              </a:rPr>
              <a:t>We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Will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Rock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You</a:t>
            </a:r>
            <a:r>
              <a:rPr lang="ru-RU" sz="2800" b="1" dirty="0" smtClean="0">
                <a:solidFill>
                  <a:srgbClr val="002060"/>
                </a:solidFill>
              </a:rPr>
              <a:t>»,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«</a:t>
            </a:r>
            <a:r>
              <a:rPr lang="ru-RU" sz="2800" b="1" dirty="0" err="1" smtClean="0">
                <a:solidFill>
                  <a:srgbClr val="002060"/>
                </a:solidFill>
              </a:rPr>
              <a:t>We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Are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the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Champions</a:t>
            </a:r>
            <a:r>
              <a:rPr lang="ru-RU" sz="2800" b="1" dirty="0" smtClean="0">
                <a:solidFill>
                  <a:srgbClr val="002060"/>
                </a:solidFill>
              </a:rPr>
              <a:t>»,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«</a:t>
            </a:r>
            <a:r>
              <a:rPr lang="ru-RU" sz="2800" b="1" dirty="0" err="1" smtClean="0">
                <a:solidFill>
                  <a:srgbClr val="002060"/>
                </a:solidFill>
              </a:rPr>
              <a:t>Innuendo</a:t>
            </a:r>
            <a:r>
              <a:rPr lang="ru-RU" sz="2800" b="1" dirty="0" smtClean="0">
                <a:solidFill>
                  <a:srgbClr val="002060"/>
                </a:solidFill>
              </a:rPr>
              <a:t>»,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«</a:t>
            </a:r>
            <a:r>
              <a:rPr lang="ru-RU" sz="2800" b="1" dirty="0" err="1" smtClean="0">
                <a:solidFill>
                  <a:srgbClr val="002060"/>
                </a:solidFill>
              </a:rPr>
              <a:t>The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Show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Must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Go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On</a:t>
            </a:r>
            <a:r>
              <a:rPr lang="ru-RU" sz="2800" b="1" dirty="0" smtClean="0">
                <a:solidFill>
                  <a:srgbClr val="002060"/>
                </a:solidFill>
              </a:rPr>
              <a:t>»,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«</a:t>
            </a:r>
            <a:r>
              <a:rPr lang="ru-RU" sz="2800" b="1" dirty="0" err="1" smtClean="0">
                <a:solidFill>
                  <a:srgbClr val="002060"/>
                </a:solidFill>
              </a:rPr>
              <a:t>Radio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Ga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Ga</a:t>
            </a:r>
            <a:r>
              <a:rPr lang="ru-RU" sz="2800" b="1" dirty="0" smtClean="0">
                <a:solidFill>
                  <a:srgbClr val="002060"/>
                </a:solidFill>
              </a:rPr>
              <a:t>»,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«</a:t>
            </a:r>
            <a:r>
              <a:rPr lang="ru-RU" sz="2800" b="1" dirty="0" err="1" smtClean="0">
                <a:solidFill>
                  <a:srgbClr val="002060"/>
                </a:solidFill>
              </a:rPr>
              <a:t>Princes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of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the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Univers</a:t>
            </a:r>
            <a:r>
              <a:rPr lang="ru-RU" sz="2800" b="1" dirty="0" err="1" smtClean="0"/>
              <a:t>e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2143116"/>
            <a:ext cx="350046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928670"/>
            <a:ext cx="421484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143380"/>
            <a:ext cx="3154158" cy="2435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Queen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429124" y="571480"/>
            <a:ext cx="4500594" cy="6072230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sz="2800" b="1" i="1" dirty="0" smtClean="0">
                <a:latin typeface="+mj-lt"/>
              </a:rPr>
              <a:t>-- Группой было выпущено 15 студийных альбомов, пять концертных и многочисленные сборники. </a:t>
            </a:r>
          </a:p>
          <a:p>
            <a:pPr algn="just">
              <a:buNone/>
            </a:pPr>
            <a:r>
              <a:rPr lang="ru-RU" sz="2800" b="1" i="1" dirty="0" smtClean="0">
                <a:latin typeface="+mj-lt"/>
              </a:rPr>
              <a:t>--18 альбомов «</a:t>
            </a:r>
            <a:r>
              <a:rPr lang="ru-RU" sz="2800" b="1" i="1" dirty="0" err="1" smtClean="0">
                <a:latin typeface="+mj-lt"/>
              </a:rPr>
              <a:t>Queen</a:t>
            </a:r>
            <a:r>
              <a:rPr lang="ru-RU" sz="2800" b="1" i="1" dirty="0" smtClean="0">
                <a:latin typeface="+mj-lt"/>
              </a:rPr>
              <a:t>» занимали первые места в </a:t>
            </a:r>
            <a:r>
              <a:rPr lang="ru-RU" sz="2800" b="1" i="1" dirty="0" err="1" smtClean="0">
                <a:latin typeface="+mj-lt"/>
              </a:rPr>
              <a:t>чартах</a:t>
            </a:r>
            <a:r>
              <a:rPr lang="en-US" sz="2800" b="1" i="1" dirty="0" smtClean="0">
                <a:latin typeface="+mj-lt"/>
              </a:rPr>
              <a:t> </a:t>
            </a:r>
            <a:r>
              <a:rPr lang="ru-RU" sz="2800" b="1" i="1" dirty="0" smtClean="0">
                <a:latin typeface="+mj-lt"/>
              </a:rPr>
              <a:t>разных стран. </a:t>
            </a:r>
          </a:p>
          <a:p>
            <a:pPr algn="just">
              <a:buNone/>
            </a:pPr>
            <a:r>
              <a:rPr lang="ru-RU" sz="2800" b="1" i="1" dirty="0" smtClean="0">
                <a:latin typeface="+mj-lt"/>
              </a:rPr>
              <a:t>--Самые ярки и значимые концертные выступления  за всю историю рока.</a:t>
            </a:r>
          </a:p>
          <a:p>
            <a:pPr>
              <a:buNone/>
            </a:pPr>
            <a:r>
              <a:rPr lang="ru-RU" sz="2800" b="1" i="1" dirty="0" smtClean="0">
                <a:latin typeface="+mj-lt"/>
              </a:rPr>
              <a:t>--Снятый в 1975 году ролик на песню </a:t>
            </a:r>
            <a:r>
              <a:rPr lang="ru-RU" sz="2800" b="1" i="1" dirty="0" smtClean="0">
                <a:solidFill>
                  <a:srgbClr val="C00000"/>
                </a:solidFill>
                <a:latin typeface="+mj-lt"/>
              </a:rPr>
              <a:t>«</a:t>
            </a:r>
            <a:r>
              <a:rPr lang="ru-RU" sz="2800" b="1" i="1" dirty="0" err="1" smtClean="0">
                <a:solidFill>
                  <a:srgbClr val="C00000"/>
                </a:solidFill>
                <a:latin typeface="+mj-lt"/>
              </a:rPr>
              <a:t>Bohemian</a:t>
            </a:r>
            <a:r>
              <a:rPr lang="ru-RU" sz="2800" b="1" i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2800" b="1" i="1" dirty="0" err="1" smtClean="0">
                <a:solidFill>
                  <a:srgbClr val="C00000"/>
                </a:solidFill>
                <a:latin typeface="+mj-lt"/>
              </a:rPr>
              <a:t>Rhapsody</a:t>
            </a:r>
            <a:r>
              <a:rPr lang="ru-RU" sz="2800" b="1" i="1" dirty="0" smtClean="0">
                <a:solidFill>
                  <a:srgbClr val="C00000"/>
                </a:solidFill>
                <a:latin typeface="+mj-lt"/>
              </a:rPr>
              <a:t>» </a:t>
            </a:r>
            <a:r>
              <a:rPr lang="ru-RU" sz="2800" b="1" i="1" dirty="0" smtClean="0">
                <a:latin typeface="+mj-lt"/>
              </a:rPr>
              <a:t>называют ключевым в истории музыкальных видеоклипов, поскольку его успех вдохновил развитие этой индустрии</a:t>
            </a:r>
            <a:r>
              <a:rPr lang="ru-RU" sz="2800" b="1" dirty="0" smtClean="0"/>
              <a:t>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686800" cy="135732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Arial Black" pitchFamily="34" charset="0"/>
              </a:rPr>
              <a:t>Состав  группы  </a:t>
            </a:r>
            <a:br>
              <a:rPr lang="ru-RU" sz="4400" dirty="0" smtClean="0">
                <a:latin typeface="Arial Black" pitchFamily="34" charset="0"/>
              </a:rPr>
            </a:br>
            <a:r>
              <a:rPr lang="ru-RU" sz="5400" dirty="0" smtClean="0"/>
              <a:t>   </a:t>
            </a:r>
            <a:r>
              <a:rPr lang="en-US" sz="5400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Queen</a:t>
            </a:r>
            <a:r>
              <a:rPr lang="ru-RU" sz="5400" dirty="0" smtClean="0">
                <a:solidFill>
                  <a:srgbClr val="C00000"/>
                </a:solidFill>
              </a:rPr>
              <a:t/>
            </a:r>
            <a:br>
              <a:rPr lang="ru-RU" sz="5400" dirty="0" smtClean="0">
                <a:solidFill>
                  <a:srgbClr val="C00000"/>
                </a:solidFill>
              </a:rPr>
            </a:b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714488"/>
            <a:ext cx="5267332" cy="4365637"/>
          </a:xfrm>
        </p:spPr>
        <p:txBody>
          <a:bodyPr>
            <a:normAutofit fontScale="85000" lnSpcReduction="10000"/>
          </a:bodyPr>
          <a:lstStyle/>
          <a:p>
            <a:r>
              <a:rPr lang="ru-RU" sz="4000" b="1" dirty="0" err="1" smtClean="0">
                <a:latin typeface="Monotype Corsiva" pitchFamily="66" charset="0"/>
              </a:rPr>
              <a:t>Фредди</a:t>
            </a:r>
            <a:r>
              <a:rPr lang="ru-RU" sz="4000" b="1" dirty="0" smtClean="0">
                <a:latin typeface="Monotype Corsiva" pitchFamily="66" charset="0"/>
              </a:rPr>
              <a:t> </a:t>
            </a:r>
            <a:r>
              <a:rPr lang="ru-RU" sz="4000" b="1" dirty="0" err="1" smtClean="0">
                <a:latin typeface="Monotype Corsiva" pitchFamily="66" charset="0"/>
              </a:rPr>
              <a:t>Меркьюри</a:t>
            </a:r>
            <a:r>
              <a:rPr lang="ru-RU" sz="4000" b="1" dirty="0" smtClean="0">
                <a:latin typeface="Monotype Corsiva" pitchFamily="66" charset="0"/>
              </a:rPr>
              <a:t> </a:t>
            </a:r>
            <a:r>
              <a:rPr lang="ru-RU" sz="4000" dirty="0" smtClean="0">
                <a:latin typeface="Monotype Corsiva" pitchFamily="66" charset="0"/>
              </a:rPr>
              <a:t>(</a:t>
            </a:r>
            <a:r>
              <a:rPr lang="en-US" sz="4000" dirty="0" smtClean="0">
                <a:latin typeface="Monotype Corsiva" pitchFamily="66" charset="0"/>
              </a:rPr>
              <a:t>Freddie Mercury, </a:t>
            </a:r>
            <a:r>
              <a:rPr lang="ru-RU" sz="4000" dirty="0" smtClean="0">
                <a:latin typeface="Monotype Corsiva" pitchFamily="66" charset="0"/>
              </a:rPr>
              <a:t>(</a:t>
            </a:r>
            <a:r>
              <a:rPr lang="en-US" sz="4000" dirty="0" smtClean="0">
                <a:latin typeface="Monotype Corsiva" pitchFamily="66" charset="0"/>
              </a:rPr>
              <a:t>1946—1991)</a:t>
            </a:r>
            <a:endParaRPr lang="ru-RU" sz="4000" dirty="0" smtClean="0">
              <a:latin typeface="Monotype Corsiva" pitchFamily="66" charset="0"/>
            </a:endParaRPr>
          </a:p>
          <a:p>
            <a:r>
              <a:rPr lang="en-US" sz="4000" b="1" dirty="0" err="1" smtClean="0">
                <a:latin typeface="Monotype Corsiva" pitchFamily="66" charset="0"/>
              </a:rPr>
              <a:t>Брайан</a:t>
            </a:r>
            <a:r>
              <a:rPr lang="en-US" sz="4000" b="1" dirty="0" smtClean="0">
                <a:latin typeface="Monotype Corsiva" pitchFamily="66" charset="0"/>
              </a:rPr>
              <a:t> </a:t>
            </a:r>
            <a:r>
              <a:rPr lang="en-US" sz="4000" b="1" dirty="0" err="1" smtClean="0">
                <a:latin typeface="Monotype Corsiva" pitchFamily="66" charset="0"/>
              </a:rPr>
              <a:t>Мэй</a:t>
            </a:r>
            <a:r>
              <a:rPr lang="en-US" sz="4000" b="1" dirty="0" smtClean="0">
                <a:latin typeface="Monotype Corsiva" pitchFamily="66" charset="0"/>
              </a:rPr>
              <a:t> </a:t>
            </a:r>
            <a:r>
              <a:rPr lang="en-US" sz="4000" dirty="0" smtClean="0">
                <a:latin typeface="Monotype Corsiva" pitchFamily="66" charset="0"/>
              </a:rPr>
              <a:t>(Brian May, 1947)</a:t>
            </a:r>
            <a:endParaRPr lang="ru-RU" sz="4000" dirty="0" smtClean="0">
              <a:latin typeface="Monotype Corsiva" pitchFamily="66" charset="0"/>
            </a:endParaRPr>
          </a:p>
          <a:p>
            <a:r>
              <a:rPr lang="ru-RU" sz="4000" b="1" dirty="0" smtClean="0">
                <a:latin typeface="Monotype Corsiva" pitchFamily="66" charset="0"/>
              </a:rPr>
              <a:t>Джон </a:t>
            </a:r>
            <a:r>
              <a:rPr lang="ru-RU" sz="4000" b="1" dirty="0" err="1" smtClean="0">
                <a:latin typeface="Monotype Corsiva" pitchFamily="66" charset="0"/>
              </a:rPr>
              <a:t>Дикон</a:t>
            </a:r>
            <a:r>
              <a:rPr lang="ru-RU" sz="4000" b="1" dirty="0" smtClean="0">
                <a:latin typeface="Monotype Corsiva" pitchFamily="66" charset="0"/>
              </a:rPr>
              <a:t> </a:t>
            </a:r>
            <a:r>
              <a:rPr lang="ru-RU" sz="4000" dirty="0" smtClean="0">
                <a:latin typeface="Monotype Corsiva" pitchFamily="66" charset="0"/>
              </a:rPr>
              <a:t>(</a:t>
            </a:r>
            <a:r>
              <a:rPr lang="en-US" sz="4000" dirty="0" smtClean="0">
                <a:latin typeface="Monotype Corsiva" pitchFamily="66" charset="0"/>
              </a:rPr>
              <a:t>John Deacon, 1951)</a:t>
            </a:r>
            <a:endParaRPr lang="ru-RU" sz="4000" dirty="0" smtClean="0">
              <a:latin typeface="Monotype Corsiva" pitchFamily="66" charset="0"/>
            </a:endParaRPr>
          </a:p>
          <a:p>
            <a:r>
              <a:rPr lang="ru-RU" sz="4000" dirty="0" smtClean="0">
                <a:latin typeface="Monotype Corsiva" pitchFamily="66" charset="0"/>
              </a:rPr>
              <a:t> </a:t>
            </a:r>
            <a:r>
              <a:rPr lang="ru-RU" sz="4000" b="1" dirty="0" smtClean="0">
                <a:latin typeface="Monotype Corsiva" pitchFamily="66" charset="0"/>
              </a:rPr>
              <a:t>Роджер </a:t>
            </a:r>
            <a:r>
              <a:rPr lang="ru-RU" sz="4000" b="1" dirty="0" err="1" smtClean="0">
                <a:latin typeface="Monotype Corsiva" pitchFamily="66" charset="0"/>
              </a:rPr>
              <a:t>Тэйлор</a:t>
            </a:r>
            <a:r>
              <a:rPr lang="ru-RU" sz="4000" b="1" dirty="0" smtClean="0">
                <a:latin typeface="Monotype Corsiva" pitchFamily="66" charset="0"/>
              </a:rPr>
              <a:t> </a:t>
            </a:r>
            <a:r>
              <a:rPr lang="ru-RU" sz="4000" dirty="0" smtClean="0">
                <a:latin typeface="Monotype Corsiva" pitchFamily="66" charset="0"/>
              </a:rPr>
              <a:t>(</a:t>
            </a:r>
            <a:r>
              <a:rPr lang="en-US" sz="4000" dirty="0" smtClean="0">
                <a:latin typeface="Monotype Corsiva" pitchFamily="66" charset="0"/>
              </a:rPr>
              <a:t>Roger Taylor, 1949</a:t>
            </a:r>
            <a:r>
              <a:rPr lang="en-US" dirty="0" smtClean="0"/>
              <a:t>)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7715" y="4071918"/>
            <a:ext cx="3916285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1071546"/>
            <a:ext cx="3428992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970338"/>
            <a:ext cx="3500430" cy="5601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01038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Фредди Меркьюри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5857916" cy="578645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9600" b="1" dirty="0" smtClean="0">
                <a:solidFill>
                  <a:srgbClr val="002060"/>
                </a:solidFill>
              </a:rPr>
              <a:t>Имя при рождении </a:t>
            </a:r>
            <a:r>
              <a:rPr lang="ru-RU" sz="9600" b="1" dirty="0" smtClean="0"/>
              <a:t>:Фа</a:t>
            </a:r>
            <a:r>
              <a:rPr lang="en-US" sz="9600" b="1" dirty="0" smtClean="0"/>
              <a:t>p</a:t>
            </a:r>
            <a:r>
              <a:rPr lang="ru-RU" sz="9600" b="1" dirty="0" smtClean="0"/>
              <a:t>ух Балсара</a:t>
            </a:r>
          </a:p>
          <a:p>
            <a:pPr>
              <a:buNone/>
            </a:pPr>
            <a:r>
              <a:rPr lang="ru-RU" sz="9600" b="1" dirty="0" smtClean="0">
                <a:solidFill>
                  <a:srgbClr val="002060"/>
                </a:solidFill>
              </a:rPr>
              <a:t>Дата рождения: </a:t>
            </a:r>
            <a:r>
              <a:rPr lang="ru-RU" sz="9600" b="1" dirty="0" smtClean="0"/>
              <a:t>05.09.46г.-24.11.91г. </a:t>
            </a:r>
          </a:p>
          <a:p>
            <a:pPr>
              <a:buNone/>
            </a:pPr>
            <a:r>
              <a:rPr lang="ru-RU" sz="9600" b="1" dirty="0" smtClean="0">
                <a:solidFill>
                  <a:srgbClr val="002060"/>
                </a:solidFill>
              </a:rPr>
              <a:t>Место рождения: </a:t>
            </a:r>
            <a:r>
              <a:rPr lang="ru-RU" sz="9600" b="1" dirty="0" smtClean="0"/>
              <a:t>Занзибар.</a:t>
            </a:r>
          </a:p>
          <a:p>
            <a:pPr>
              <a:buNone/>
            </a:pPr>
            <a:r>
              <a:rPr lang="ru-RU" sz="9600" b="1" dirty="0" smtClean="0">
                <a:solidFill>
                  <a:srgbClr val="002060"/>
                </a:solidFill>
              </a:rPr>
              <a:t>Страна </a:t>
            </a:r>
            <a:r>
              <a:rPr lang="ru-RU" sz="9600" b="1" dirty="0" smtClean="0"/>
              <a:t>: Великобритания</a:t>
            </a:r>
          </a:p>
          <a:p>
            <a:pPr>
              <a:buNone/>
            </a:pPr>
            <a:r>
              <a:rPr lang="ru-RU" sz="9600" b="1" dirty="0" smtClean="0">
                <a:solidFill>
                  <a:srgbClr val="002060"/>
                </a:solidFill>
              </a:rPr>
              <a:t>Профессии </a:t>
            </a:r>
            <a:r>
              <a:rPr lang="ru-RU" sz="9600" b="1" dirty="0" smtClean="0"/>
              <a:t>:певец, музыкант, композитор, продюсер, поэт</a:t>
            </a:r>
          </a:p>
          <a:p>
            <a:pPr>
              <a:buNone/>
            </a:pPr>
            <a:r>
              <a:rPr lang="ru-RU" sz="9600" b="1" dirty="0" smtClean="0">
                <a:solidFill>
                  <a:srgbClr val="002060"/>
                </a:solidFill>
              </a:rPr>
              <a:t>Инструменты</a:t>
            </a:r>
            <a:r>
              <a:rPr lang="ru-RU" sz="9600" b="1" dirty="0" smtClean="0"/>
              <a:t>: ритм-гитара, пианино.</a:t>
            </a:r>
          </a:p>
          <a:p>
            <a:pPr>
              <a:buNone/>
            </a:pPr>
            <a:r>
              <a:rPr lang="ru-RU" sz="9600" b="1" dirty="0" smtClean="0">
                <a:solidFill>
                  <a:srgbClr val="002060"/>
                </a:solidFill>
              </a:rPr>
              <a:t>Жанры</a:t>
            </a:r>
            <a:r>
              <a:rPr lang="ru-RU" sz="9600" b="1" dirty="0" smtClean="0"/>
              <a:t>: рок-н-ролл, хард-рок, поп-рок  </a:t>
            </a:r>
            <a:r>
              <a:rPr lang="ru-RU" sz="9600" b="1" dirty="0" err="1" smtClean="0"/>
              <a:t>арт-рок</a:t>
            </a:r>
            <a:r>
              <a:rPr lang="ru-RU" sz="9600" b="1" dirty="0" smtClean="0"/>
              <a:t>, глэм-рок, </a:t>
            </a:r>
            <a:r>
              <a:rPr lang="ru-RU" sz="9600" b="1" dirty="0" err="1" smtClean="0"/>
              <a:t>поп-рок</a:t>
            </a:r>
            <a:r>
              <a:rPr lang="ru-RU" sz="9600" b="1" dirty="0" smtClean="0"/>
              <a:t>, поп, диско, (сольное творчество),опера, неоклассическая музыка</a:t>
            </a:r>
            <a:br>
              <a:rPr lang="ru-RU" sz="9600" b="1" dirty="0" smtClean="0"/>
            </a:br>
            <a:r>
              <a:rPr lang="ru-RU" sz="9600" b="1" dirty="0" smtClean="0"/>
              <a:t>(с Монсеррат Кабалье)</a:t>
            </a:r>
          </a:p>
          <a:p>
            <a:pPr>
              <a:buNone/>
            </a:pPr>
            <a:r>
              <a:rPr lang="ru-RU" sz="9600" b="1" dirty="0" smtClean="0">
                <a:solidFill>
                  <a:srgbClr val="002060"/>
                </a:solidFill>
              </a:rPr>
              <a:t>Псевдонимы</a:t>
            </a:r>
            <a:r>
              <a:rPr lang="ru-RU" sz="9600" b="1" dirty="0" smtClean="0"/>
              <a:t> :Ларри Люрекс, Фредди Меркьюри</a:t>
            </a:r>
          </a:p>
          <a:p>
            <a:pPr>
              <a:buNone/>
            </a:pPr>
            <a:r>
              <a:rPr lang="ru-RU" sz="9600" b="1" dirty="0" smtClean="0">
                <a:solidFill>
                  <a:srgbClr val="002060"/>
                </a:solidFill>
              </a:rPr>
              <a:t>Коллективы </a:t>
            </a:r>
            <a:r>
              <a:rPr lang="ru-RU" sz="9600" b="1" dirty="0" smtClean="0"/>
              <a:t>:</a:t>
            </a:r>
            <a:r>
              <a:rPr lang="en-US" sz="9600" b="1" dirty="0" smtClean="0"/>
              <a:t>The Hectics, Sour Milk </a:t>
            </a:r>
            <a:r>
              <a:rPr lang="en-US" sz="9600" b="1" dirty="0" err="1" smtClean="0"/>
              <a:t>Sea,IBEX</a:t>
            </a:r>
            <a:r>
              <a:rPr lang="en-US" sz="9600" b="1" dirty="0" smtClean="0"/>
              <a:t>/Wreckage, Smile/Queen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1000108"/>
            <a:ext cx="3500430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551</TotalTime>
  <Words>641</Words>
  <Application>Microsoft Office PowerPoint</Application>
  <PresentationFormat>Экран (4:3)</PresentationFormat>
  <Paragraphs>119</Paragraphs>
  <Slides>19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Трек</vt:lpstr>
      <vt:lpstr>Пакет</vt:lpstr>
      <vt:lpstr>Слайд 1</vt:lpstr>
      <vt:lpstr> </vt:lpstr>
      <vt:lpstr>The popular British rock bands. Самые знаменитые британские рок группы.</vt:lpstr>
      <vt:lpstr>The  popular  British  rock  bands.</vt:lpstr>
      <vt:lpstr>Слайд 5</vt:lpstr>
      <vt:lpstr>Queen </vt:lpstr>
      <vt:lpstr>Queen </vt:lpstr>
      <vt:lpstr>Состав  группы      Queen </vt:lpstr>
      <vt:lpstr>Фредди Меркьюри</vt:lpstr>
      <vt:lpstr>Причина смерти Фредди – СПИД (AIDS) </vt:lpstr>
      <vt:lpstr>We Are the Champions </vt:lpstr>
      <vt:lpstr>We Will Rock You </vt:lpstr>
      <vt:lpstr>Слайд 13</vt:lpstr>
      <vt:lpstr>Bohemian Rhapsody </vt:lpstr>
      <vt:lpstr>T h e      B e a t l e s </vt:lpstr>
      <vt:lpstr>Слайд 16</vt:lpstr>
      <vt:lpstr>Слайд 17</vt:lpstr>
      <vt:lpstr>Y e s t e r d a y </vt:lpstr>
      <vt:lpstr>Интернет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 </dc:title>
  <cp:lastModifiedBy>Admin</cp:lastModifiedBy>
  <cp:revision>28</cp:revision>
  <dcterms:modified xsi:type="dcterms:W3CDTF">2012-10-21T19:08:45Z</dcterms:modified>
</cp:coreProperties>
</file>