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D4B6733-6B6B-4519-B418-D422D14C7F5A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D239CB6-3714-481E-A4C9-35F267972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4-tub-ru.yandex.net/i?id=111835329-04-72&amp;n=21" TargetMode="External"/><Relationship Id="rId13" Type="http://schemas.openxmlformats.org/officeDocument/2006/relationships/hyperlink" Target="http://im6-tub-ru.yandex.net/i?id=210200171-30-72&amp;n=21" TargetMode="External"/><Relationship Id="rId3" Type="http://schemas.openxmlformats.org/officeDocument/2006/relationships/hyperlink" Target="http://im6-tub-ru.yandex.net/i?id=663599271-30-72&amp;n=21" TargetMode="External"/><Relationship Id="rId7" Type="http://schemas.openxmlformats.org/officeDocument/2006/relationships/hyperlink" Target="http://im0-tub-ru.yandex.net/i?id=381961125-08-72&amp;n=21" TargetMode="External"/><Relationship Id="rId12" Type="http://schemas.openxmlformats.org/officeDocument/2006/relationships/hyperlink" Target="http://im5-tub-ru.yandex.net/i?id=165275126-16-72&amp;n=21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hyperlink" Target="http://im4-tub-ru.yandex.net/i?id=542122015-21-72&amp;n=21" TargetMode="External"/><Relationship Id="rId11" Type="http://schemas.openxmlformats.org/officeDocument/2006/relationships/hyperlink" Target="http://im3-tub-ru.yandex.net/i?id=108033719-10-72&amp;n=21" TargetMode="External"/><Relationship Id="rId5" Type="http://schemas.openxmlformats.org/officeDocument/2006/relationships/hyperlink" Target="http://im6-tub-ru.yandex.net/i?id=194456562-32-72&amp;n=21" TargetMode="External"/><Relationship Id="rId10" Type="http://schemas.openxmlformats.org/officeDocument/2006/relationships/hyperlink" Target="http://im1-tub-ru.yandex.net/i?id=124667188-27-72&amp;n=21" TargetMode="External"/><Relationship Id="rId4" Type="http://schemas.openxmlformats.org/officeDocument/2006/relationships/hyperlink" Target="http://www.google.ru/imgres?newwindow" TargetMode="External"/><Relationship Id="rId9" Type="http://schemas.openxmlformats.org/officeDocument/2006/relationships/hyperlink" Target="http://im0-tub-ru.yandex.net/i?id=469084892-50-72&amp;n=21" TargetMode="External"/><Relationship Id="rId1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1\Desktop\проект\i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34568"/>
            <a:ext cx="2699792" cy="2123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7776864" cy="237626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b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«школьное самоуправление»</a:t>
            </a:r>
            <a:endParaRPr lang="ru-RU" sz="54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8308" y="4481736"/>
            <a:ext cx="8145692" cy="2376264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Автор: социальный педагог </a:t>
            </a:r>
          </a:p>
          <a:p>
            <a:r>
              <a:rPr lang="ru-RU" sz="2400" dirty="0" err="1" smtClean="0"/>
              <a:t>Болычевская</a:t>
            </a:r>
            <a:r>
              <a:rPr lang="ru-RU" sz="2400" dirty="0" smtClean="0"/>
              <a:t> Дарья Юрьевна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МКОУ </a:t>
            </a:r>
            <a:r>
              <a:rPr lang="ru-RU" sz="2400" dirty="0" smtClean="0">
                <a:solidFill>
                  <a:schemeClr val="bg2"/>
                </a:solidFill>
              </a:rPr>
              <a:t>«</a:t>
            </a:r>
            <a:r>
              <a:rPr lang="ru-RU" sz="2400" dirty="0" err="1" smtClean="0">
                <a:solidFill>
                  <a:schemeClr val="bg2"/>
                </a:solidFill>
              </a:rPr>
              <a:t>Новосидоровская</a:t>
            </a:r>
            <a:r>
              <a:rPr lang="ru-RU" sz="2400" dirty="0" smtClean="0">
                <a:solidFill>
                  <a:schemeClr val="bg2"/>
                </a:solidFill>
              </a:rPr>
              <a:t> </a:t>
            </a:r>
            <a:r>
              <a:rPr lang="ru-RU" sz="2400" dirty="0" smtClean="0"/>
              <a:t>СОШ» Курганской области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7239000" cy="8047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Возможные негативные последствия: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7239000" cy="49709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 все учащиеся школы захотят участвовать в коллективных делах класса, школы;</a:t>
            </a:r>
          </a:p>
          <a:p>
            <a:r>
              <a:rPr lang="ru-RU" sz="2400" dirty="0" smtClean="0"/>
              <a:t>возникновение различных форм протеста учащихся и педагогов;</a:t>
            </a:r>
          </a:p>
          <a:p>
            <a:r>
              <a:rPr lang="ru-RU" sz="2400" dirty="0" smtClean="0"/>
              <a:t>появление позиции управления в классных и школьных коллективах по принципу руководство-исполнение. </a:t>
            </a:r>
            <a:endParaRPr lang="ru-RU" sz="2400" dirty="0"/>
          </a:p>
        </p:txBody>
      </p:sp>
      <p:pic>
        <p:nvPicPr>
          <p:cNvPr id="15362" name="Picture 2" descr="http://im1-tub-ru.yandex.net/i?id=30724347-6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05064"/>
            <a:ext cx="2580878" cy="25808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Источники картинок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836712"/>
            <a:ext cx="7239000" cy="583264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Школа </a:t>
            </a:r>
            <a:r>
              <a:rPr lang="en-US" sz="1600" dirty="0" smtClean="0">
                <a:hlinkClick r:id="rId3"/>
              </a:rPr>
              <a:t>http://im6-tub-ru.yandex.net/i?id=663599271-30-72&amp;n=21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Цель  </a:t>
            </a:r>
            <a:r>
              <a:rPr lang="en-US" sz="1600" dirty="0" smtClean="0">
                <a:hlinkClick r:id="rId4"/>
              </a:rPr>
              <a:t>http://www.google.ru/imgres?newwindow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Дети на планете </a:t>
            </a:r>
            <a:r>
              <a:rPr lang="en-US" sz="1600" dirty="0" smtClean="0">
                <a:hlinkClick r:id="rId5"/>
              </a:rPr>
              <a:t>http://im6-tub-ru.yandex.net/i?id=194456562-32-72&amp;n=21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За круглым столом </a:t>
            </a:r>
            <a:r>
              <a:rPr lang="en-US" sz="1600" dirty="0" smtClean="0">
                <a:hlinkClick r:id="rId6"/>
              </a:rPr>
              <a:t>http://im4-tub-ru.yandex.net/i?id=542122015-21-72&amp;n=21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Дети за партами </a:t>
            </a:r>
            <a:r>
              <a:rPr lang="en-US" sz="1600" dirty="0" smtClean="0">
                <a:hlinkClick r:id="rId7"/>
              </a:rPr>
              <a:t>http://im0-tub-ru.yandex.net/i?id=381961125-08-72&amp;n=21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Весы </a:t>
            </a:r>
            <a:r>
              <a:rPr lang="en-US" sz="1600" dirty="0" smtClean="0">
                <a:hlinkClick r:id="rId8"/>
              </a:rPr>
              <a:t>http://im4-tub-ru.yandex.net/i?id=111835329-04-72&amp;n=21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Ладошки </a:t>
            </a:r>
            <a:r>
              <a:rPr lang="en-US" sz="1600" dirty="0" smtClean="0">
                <a:hlinkClick r:id="rId9"/>
              </a:rPr>
              <a:t>http://im0-tub-ru.yandex.net/i?id=469084892-50-72&amp;n=21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Держась друг за друга </a:t>
            </a:r>
            <a:r>
              <a:rPr lang="en-US" sz="1600" dirty="0" smtClean="0">
                <a:hlinkClick r:id="rId10"/>
              </a:rPr>
              <a:t>http://im1-tub-ru.yandex.net/i?id=124667188-27-72&amp;n=21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Схема управления </a:t>
            </a:r>
            <a:r>
              <a:rPr lang="en-US" sz="1600" dirty="0" smtClean="0">
                <a:hlinkClick r:id="rId11"/>
              </a:rPr>
              <a:t>http://im3-tub-ru.yandex.net/i?id=108033719-10-72&amp;n=21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График из стрелок </a:t>
            </a:r>
            <a:r>
              <a:rPr lang="en-US" sz="1600" dirty="0" smtClean="0">
                <a:hlinkClick r:id="rId12"/>
              </a:rPr>
              <a:t>http://im5-tub-ru.yandex.net/i?id=165275126-16-72&amp;n=21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Грустный смайлик </a:t>
            </a:r>
            <a:r>
              <a:rPr lang="en-US" sz="1600" dirty="0" smtClean="0">
                <a:hlinkClick r:id="rId13"/>
              </a:rPr>
              <a:t>http://im6-tub-ru.yandex.net/i?id=210200171-30-72&amp;n=21</a:t>
            </a:r>
            <a:endParaRPr lang="ru-RU" sz="1600" dirty="0" smtClean="0"/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*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Разделение Совета самоуправления на сектора, указанные на слайде 8, было предложено учителями МОУ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Ноосидоровская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СОШ» Хмелевым Г.Г.,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Степченко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Н.В., Дубровина Г.Т. в 1997 году.</a:t>
            </a:r>
          </a:p>
          <a:p>
            <a:pPr marL="514350" indent="-514350">
              <a:buFont typeface="+mj-lt"/>
              <a:buAutoNum type="arabicPeriod"/>
            </a:pP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/>
          <a:lstStyle/>
          <a:p>
            <a:pPr algn="ctr"/>
            <a:r>
              <a:rPr lang="ru-RU" dirty="0" smtClean="0"/>
              <a:t>содействие развитию личности ребенка;</a:t>
            </a:r>
          </a:p>
          <a:p>
            <a:pPr algn="ctr"/>
            <a:r>
              <a:rPr lang="ru-RU" dirty="0" smtClean="0"/>
              <a:t>формирование социального опыта детей;</a:t>
            </a:r>
          </a:p>
          <a:p>
            <a:pPr algn="ctr"/>
            <a:r>
              <a:rPr lang="ru-RU" dirty="0" smtClean="0"/>
              <a:t>формирование познавательной и социальной активности детей;</a:t>
            </a:r>
          </a:p>
          <a:p>
            <a:pPr algn="ctr"/>
            <a:r>
              <a:rPr lang="ru-RU" dirty="0" smtClean="0"/>
              <a:t>организация детского досуга.</a:t>
            </a:r>
            <a:endParaRPr lang="ru-RU" dirty="0"/>
          </a:p>
        </p:txBody>
      </p:sp>
      <p:pic>
        <p:nvPicPr>
          <p:cNvPr id="1026" name="Picture 2" descr="http://im1-tub-ru.yandex.net/i?id=328145306-0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4144"/>
            <a:ext cx="3995936" cy="29238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239000" cy="87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Смысл: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2016224"/>
          </a:xfrm>
        </p:spPr>
        <p:txBody>
          <a:bodyPr/>
          <a:lstStyle/>
          <a:p>
            <a:pPr algn="ctr"/>
            <a:r>
              <a:rPr lang="ru-RU" dirty="0" smtClean="0"/>
              <a:t>включение учащихся в управленческую деятельность, способствующей формированию их творческой, сознательной активности</a:t>
            </a:r>
            <a:endParaRPr lang="ru-RU" dirty="0"/>
          </a:p>
        </p:txBody>
      </p:sp>
      <p:pic>
        <p:nvPicPr>
          <p:cNvPr id="9218" name="Picture 2" descr="http://im6-tub-ru.yandex.net/i?id=194456562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5" y="3636434"/>
            <a:ext cx="2555776" cy="32215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4-tub-ru.yandex.net/i?id=542122015-2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39752" cy="17548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66068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задачи: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7444680" cy="4710304"/>
          </a:xfrm>
        </p:spPr>
        <p:txBody>
          <a:bodyPr>
            <a:normAutofit/>
          </a:bodyPr>
          <a:lstStyle/>
          <a:p>
            <a:r>
              <a:rPr lang="ru-RU" dirty="0" smtClean="0"/>
              <a:t>дать знания учащимся по проблемам самоуправления;</a:t>
            </a:r>
          </a:p>
          <a:p>
            <a:r>
              <a:rPr lang="ru-RU" dirty="0" smtClean="0"/>
              <a:t>развитие ученического самоуправления в школе;</a:t>
            </a:r>
          </a:p>
          <a:p>
            <a:r>
              <a:rPr lang="ru-RU" dirty="0" smtClean="0"/>
              <a:t>разработка структуры ученического самоуправления;</a:t>
            </a:r>
          </a:p>
          <a:p>
            <a:r>
              <a:rPr lang="ru-RU" dirty="0" smtClean="0"/>
              <a:t>повысить социальную активность учащихся;</a:t>
            </a:r>
          </a:p>
          <a:p>
            <a:r>
              <a:rPr lang="ru-RU" dirty="0" smtClean="0"/>
              <a:t>повысить профессиональную компетентность педагогов;</a:t>
            </a:r>
          </a:p>
          <a:p>
            <a:r>
              <a:rPr lang="ru-RU" dirty="0" smtClean="0"/>
              <a:t>овладеть новыми технологиями воспитания.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0-tub-ru.yandex.net/i?id=381961125-0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772816"/>
            <a:ext cx="2445246" cy="22095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Принципы: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7239000" cy="547500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равноправия;</a:t>
            </a:r>
          </a:p>
          <a:p>
            <a:r>
              <a:rPr lang="ru-RU" b="1" dirty="0" smtClean="0"/>
              <a:t>выборности;</a:t>
            </a:r>
          </a:p>
          <a:p>
            <a:r>
              <a:rPr lang="ru-RU" b="1" dirty="0" err="1" smtClean="0"/>
              <a:t>обновляемости</a:t>
            </a:r>
            <a:r>
              <a:rPr lang="ru-RU" b="1" dirty="0" smtClean="0"/>
              <a:t> и преемственности;</a:t>
            </a:r>
          </a:p>
          <a:p>
            <a:r>
              <a:rPr lang="ru-RU" b="1" dirty="0" smtClean="0"/>
              <a:t>открытости и гласности;</a:t>
            </a:r>
          </a:p>
          <a:p>
            <a:r>
              <a:rPr lang="ru-RU" b="1" dirty="0" smtClean="0"/>
              <a:t>законности;</a:t>
            </a:r>
          </a:p>
          <a:p>
            <a:r>
              <a:rPr lang="ru-RU" b="1" dirty="0" smtClean="0"/>
              <a:t>целесообразности;</a:t>
            </a:r>
          </a:p>
          <a:p>
            <a:r>
              <a:rPr lang="ru-RU" b="1" dirty="0" smtClean="0"/>
              <a:t>гуманности;</a:t>
            </a:r>
          </a:p>
          <a:p>
            <a:r>
              <a:rPr lang="ru-RU" b="1" dirty="0" smtClean="0"/>
              <a:t>коллегиальности и </a:t>
            </a:r>
            <a:r>
              <a:rPr lang="ru-RU" b="1" dirty="0" err="1" smtClean="0"/>
              <a:t>персональности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свободы и самодеятельности;</a:t>
            </a:r>
          </a:p>
          <a:p>
            <a:r>
              <a:rPr lang="ru-RU" b="1" dirty="0" smtClean="0"/>
              <a:t>критики и самокритики;</a:t>
            </a:r>
          </a:p>
          <a:p>
            <a:r>
              <a:rPr lang="ru-RU" b="1" dirty="0" smtClean="0"/>
              <a:t>совета и согласия;</a:t>
            </a:r>
          </a:p>
          <a:p>
            <a:r>
              <a:rPr lang="ru-RU" b="1" dirty="0" smtClean="0"/>
              <a:t>доброжелательной требовательности;</a:t>
            </a:r>
          </a:p>
          <a:p>
            <a:r>
              <a:rPr lang="ru-RU" b="1" dirty="0" smtClean="0"/>
              <a:t> распределения полномочий;</a:t>
            </a:r>
          </a:p>
          <a:p>
            <a:r>
              <a:rPr lang="ru-RU" b="1" dirty="0" smtClean="0"/>
              <a:t>конкретизации коллективных творческих дел.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Функции: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309634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управленческая;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социально-психологические;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личностно-ориентированные;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самоактивизации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организационное саморегулирование;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коллективный самоконтроль.</a:t>
            </a:r>
          </a:p>
          <a:p>
            <a:endParaRPr lang="ru-RU" dirty="0"/>
          </a:p>
        </p:txBody>
      </p:sp>
      <p:pic>
        <p:nvPicPr>
          <p:cNvPr id="6146" name="Picture 2" descr="http://im4-tub-ru.yandex.net/i?id=111835329-0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221088"/>
            <a:ext cx="5134322" cy="2636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1-tub-ru.yandex.net/i?id=124667188-2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796757" cy="250887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 numCol="2">
            <a:normAutofit/>
          </a:bodyPr>
          <a:lstStyle/>
          <a:p>
            <a:pPr algn="ctr"/>
            <a:endParaRPr lang="ru-RU" sz="2000" dirty="0" smtClean="0"/>
          </a:p>
          <a:p>
            <a:pPr algn="ctr">
              <a:buNone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pPr algn="ctr"/>
            <a:r>
              <a:rPr lang="ru-RU" sz="2000" dirty="0" smtClean="0"/>
              <a:t>общественное поручение;</a:t>
            </a:r>
          </a:p>
          <a:p>
            <a:pPr algn="ctr"/>
            <a:r>
              <a:rPr lang="ru-RU" sz="2000" dirty="0" smtClean="0"/>
              <a:t>общественное мнение;</a:t>
            </a:r>
          </a:p>
          <a:p>
            <a:pPr algn="ctr"/>
            <a:r>
              <a:rPr lang="ru-RU" sz="2000" dirty="0" smtClean="0"/>
              <a:t>убеждение;</a:t>
            </a:r>
          </a:p>
          <a:p>
            <a:pPr algn="ctr"/>
            <a:r>
              <a:rPr lang="ru-RU" sz="2000" dirty="0" smtClean="0"/>
              <a:t>просьба;</a:t>
            </a:r>
          </a:p>
          <a:p>
            <a:pPr algn="ctr"/>
            <a:r>
              <a:rPr lang="ru-RU" sz="2000" dirty="0" smtClean="0"/>
              <a:t>поощрение;</a:t>
            </a:r>
          </a:p>
          <a:p>
            <a:pPr algn="ctr"/>
            <a:r>
              <a:rPr lang="ru-RU" sz="2000" dirty="0" smtClean="0"/>
              <a:t>личный пример;</a:t>
            </a:r>
          </a:p>
          <a:p>
            <a:pPr algn="ctr"/>
            <a:r>
              <a:rPr lang="ru-RU" sz="2000" dirty="0" smtClean="0"/>
              <a:t>совет.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32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ФОРМЫ:</a:t>
            </a:r>
          </a:p>
          <a:p>
            <a:r>
              <a:rPr lang="ru-RU" sz="2000" dirty="0" smtClean="0"/>
              <a:t>заседания Школьного ученического совета;</a:t>
            </a:r>
          </a:p>
          <a:p>
            <a:r>
              <a:rPr lang="ru-RU" sz="2000" dirty="0" smtClean="0"/>
              <a:t>заседания Советов по направлениям деятельности;</a:t>
            </a:r>
          </a:p>
          <a:p>
            <a:r>
              <a:rPr lang="ru-RU" sz="2000" dirty="0" smtClean="0"/>
              <a:t>круглые столы, деловые игры.</a:t>
            </a:r>
          </a:p>
          <a:p>
            <a:pPr algn="ctr">
              <a:buNone/>
            </a:pP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m0-tub-ru.yandex.net/i?id=469084892-5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2662411" cy="26447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83768" y="332656"/>
            <a:ext cx="46805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Администрация школы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преподавательский коллектив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988840"/>
            <a:ext cx="20882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Президент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284984"/>
            <a:ext cx="186382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Сектор досуга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700808"/>
            <a:ext cx="185544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Сектор управления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5229200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Шефский сектор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3501008"/>
            <a:ext cx="29523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Совет самоуправления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92280" y="5157192"/>
            <a:ext cx="187220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Пресс-центр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64288" y="3429000"/>
            <a:ext cx="182190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Сектор спорта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92280" y="1772816"/>
            <a:ext cx="18722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Учебный сектор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5085184"/>
            <a:ext cx="244827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Сектор дисциплины и порядка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 flipV="1">
            <a:off x="2195736" y="2420888"/>
            <a:ext cx="1152128" cy="100811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2051720" y="3861048"/>
            <a:ext cx="1080120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1979712" y="4293096"/>
            <a:ext cx="1368152" cy="64807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5940152" y="2420888"/>
            <a:ext cx="1008112" cy="100811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4644008" y="4365104"/>
            <a:ext cx="0" cy="72008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724128" y="4365104"/>
            <a:ext cx="1296144" cy="72008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228184" y="3933056"/>
            <a:ext cx="864096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4644008" y="2852936"/>
            <a:ext cx="0" cy="576064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572000" y="1196752"/>
            <a:ext cx="0" cy="64807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://im4-tub-ru.yandex.net/i?id=106537237-4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0" cy="142875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907704" y="0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*</a:t>
            </a:r>
            <a:endParaRPr lang="ru-RU" sz="6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5-tub-ru.yandex.net/i?id=165275126-1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3112" y="4437112"/>
            <a:ext cx="2420888" cy="24208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воспитание активного члена общества;</a:t>
            </a:r>
          </a:p>
          <a:p>
            <a:r>
              <a:rPr lang="ru-RU" dirty="0" smtClean="0"/>
              <a:t>создание физически и социально здоровых, организованных школьных коллективов и воспитание самоуправляемой личности;</a:t>
            </a:r>
          </a:p>
          <a:p>
            <a:r>
              <a:rPr lang="ru-RU" dirty="0" smtClean="0"/>
              <a:t>развитие ученического самоуправления;</a:t>
            </a:r>
          </a:p>
          <a:p>
            <a:pPr fontAlgn="base"/>
            <a:r>
              <a:rPr lang="ru-RU" dirty="0" smtClean="0"/>
              <a:t>развитие и совершенствование системы управления школой через развитие ученического самоуправления;</a:t>
            </a:r>
          </a:p>
          <a:p>
            <a:pPr fontAlgn="base"/>
            <a:r>
              <a:rPr lang="ru-RU" dirty="0" smtClean="0"/>
              <a:t>повышение уровня правовой культуры;</a:t>
            </a:r>
          </a:p>
          <a:p>
            <a:pPr fontAlgn="base"/>
            <a:r>
              <a:rPr lang="ru-RU" dirty="0" smtClean="0"/>
              <a:t>успешная самореализация обучающихся школы.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367</TotalTime>
  <Words>381</Words>
  <Application>Microsoft Office PowerPoint</Application>
  <PresentationFormat>Экран (4:3)</PresentationFormat>
  <Paragraphs>102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Проект «школьное самоуправление»</vt:lpstr>
      <vt:lpstr>Цели:</vt:lpstr>
      <vt:lpstr>Смысл:</vt:lpstr>
      <vt:lpstr>задачи:</vt:lpstr>
      <vt:lpstr>Принципы:</vt:lpstr>
      <vt:lpstr>Функции:</vt:lpstr>
      <vt:lpstr>Слайд 7</vt:lpstr>
      <vt:lpstr>Слайд 8</vt:lpstr>
      <vt:lpstr>Ожидаемые результаты:</vt:lpstr>
      <vt:lpstr>Возможные негативные последствия:</vt:lpstr>
      <vt:lpstr>Источники картинок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user1</dc:creator>
  <cp:lastModifiedBy>user1</cp:lastModifiedBy>
  <cp:revision>41</cp:revision>
  <dcterms:created xsi:type="dcterms:W3CDTF">2013-12-03T12:41:14Z</dcterms:created>
  <dcterms:modified xsi:type="dcterms:W3CDTF">2014-02-19T03:46:45Z</dcterms:modified>
</cp:coreProperties>
</file>