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81" r:id="rId11"/>
    <p:sldId id="267" r:id="rId12"/>
    <p:sldId id="282" r:id="rId13"/>
    <p:sldId id="283" r:id="rId14"/>
    <p:sldId id="268" r:id="rId15"/>
    <p:sldId id="285" r:id="rId16"/>
    <p:sldId id="284" r:id="rId17"/>
    <p:sldId id="269" r:id="rId18"/>
    <p:sldId id="270" r:id="rId19"/>
    <p:sldId id="271" r:id="rId20"/>
    <p:sldId id="272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4EC7B6-F40D-4619-80D5-35DDF1370440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F75D98-FDA0-4DFA-A660-459542BDE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8388424" cy="136815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Франческо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Борромини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borromini_frances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132856"/>
            <a:ext cx="3238500" cy="3086100"/>
          </a:xfrm>
          <a:prstGeom prst="rect">
            <a:avLst/>
          </a:prstGeom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0" y="5255728"/>
            <a:ext cx="9144000" cy="160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41432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 дворик монастыря 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Сан-Карло алле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Куатро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Фонтане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(1633-1637)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дворик монастыря  сан кар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772816"/>
            <a:ext cx="3536514" cy="5085184"/>
          </a:xfrm>
          <a:prstGeom prst="rect">
            <a:avLst/>
          </a:prstGeom>
        </p:spPr>
      </p:pic>
      <p:pic>
        <p:nvPicPr>
          <p:cNvPr id="6" name="Рисунок 5" descr="barokko_06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53353"/>
            <a:ext cx="3672408" cy="510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83568" y="1886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/>
              <a:t>Сан-Карло-алле-Куаттро-Фонтане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8" name="Рисунок 7" descr="сан карло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971215"/>
            <a:ext cx="4032448" cy="5886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Купол Сан-Карло</a:t>
            </a:r>
            <a:endParaRPr lang="ru-RU" dirty="0"/>
          </a:p>
        </p:txBody>
      </p:sp>
      <p:pic>
        <p:nvPicPr>
          <p:cNvPr id="4" name="Рисунок 3" descr="купол сан карл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556792"/>
            <a:ext cx="7241330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53400" cy="9906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Сан-Карло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сан карло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430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1844824"/>
            <a:ext cx="4499992" cy="28083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вершинам творчества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Борромини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относится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церковь</a:t>
            </a:r>
            <a:br>
              <a:rPr lang="ru-RU" sz="2400" b="1" dirty="0" smtClean="0"/>
            </a:br>
            <a:r>
              <a:rPr lang="ru-RU" sz="2400" b="1" dirty="0" err="1" smtClean="0"/>
              <a:t>Сант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Иво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алла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Сапиенца</a:t>
            </a:r>
            <a:r>
              <a:rPr lang="ru-RU" sz="2400" b="1" dirty="0" smtClean="0"/>
              <a:t> </a:t>
            </a:r>
            <a:r>
              <a:rPr lang="ru-RU" sz="2400" dirty="0" smtClean="0"/>
              <a:t>римского университета ордена иезуитов в Риме (1642—1660).</a:t>
            </a:r>
            <a:endParaRPr lang="ru-RU" sz="2400" dirty="0"/>
          </a:p>
        </p:txBody>
      </p:sp>
      <p:pic>
        <p:nvPicPr>
          <p:cNvPr id="4" name="Рисунок 3" descr="сан и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42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нт Ив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4608512" cy="6144683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1484784"/>
            <a:ext cx="4572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Только у этой римской церкви есть такое затейливое завершение: очень высокий </a:t>
            </a:r>
            <a:r>
              <a:rPr lang="ru-RU" sz="2000" dirty="0" err="1" smtClean="0"/>
              <a:t>шестилопастной</a:t>
            </a:r>
            <a:r>
              <a:rPr lang="ru-RU" sz="2000" dirty="0" smtClean="0"/>
              <a:t> барабан (в плане напоминает цветок), на котором установлена изящная спираль, увенчанная каменной короной с ажурным куполом в виде луковки с кованым крестом. При изрядной доле фантазии можно представить себе, что каменная пчела погрузила голову в цветок, выставив на обозрение брюшко с жалом.</a:t>
            </a:r>
          </a:p>
          <a:p>
            <a:r>
              <a:rPr lang="ru-RU" sz="2000" dirty="0" smtClean="0"/>
              <a:t>Она интересна не только своей формой (например, вогнутым фасадом), но и </a:t>
            </a:r>
            <a:r>
              <a:rPr lang="ru-RU" sz="2000" i="1" dirty="0" smtClean="0"/>
              <a:t>интерьерами</a:t>
            </a:r>
            <a:r>
              <a:rPr lang="ru-RU" sz="2000" dirty="0" smtClean="0"/>
              <a:t>. Каждый архитектурный мотив в нем продолжается по всему зданию до самой верхней точки купола.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83560" y="404664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ерковь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Сант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Сапиенца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1800" cy="6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Купол церкви Сан </a:t>
            </a:r>
            <a:r>
              <a:rPr lang="ru-RU" b="1" dirty="0" err="1" smtClean="0"/>
              <a:t>Иво</a:t>
            </a:r>
            <a:r>
              <a:rPr lang="ru-RU" b="1" dirty="0" smtClean="0"/>
              <a:t> </a:t>
            </a:r>
            <a:r>
              <a:rPr lang="ru-RU" b="1" dirty="0" err="1" smtClean="0"/>
              <a:t>алла</a:t>
            </a:r>
            <a:r>
              <a:rPr lang="ru-RU" b="1" dirty="0" smtClean="0"/>
              <a:t> </a:t>
            </a:r>
            <a:r>
              <a:rPr lang="ru-RU" b="1" dirty="0" err="1" smtClean="0"/>
              <a:t>Сапиенца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xfrm>
            <a:off x="4644008" y="1889448"/>
            <a:ext cx="4499992" cy="49685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Шестиконечная звезда </a:t>
            </a:r>
            <a:r>
              <a:rPr lang="ru-RU" sz="3600" dirty="0" smtClean="0"/>
              <a:t>излюбленный мотив </a:t>
            </a:r>
          </a:p>
          <a:p>
            <a:pPr>
              <a:buNone/>
            </a:pPr>
            <a:r>
              <a:rPr lang="ru-RU" sz="3600" dirty="0" err="1" smtClean="0"/>
              <a:t>Борромини</a:t>
            </a:r>
            <a:r>
              <a:rPr lang="ru-RU" sz="3600" dirty="0" smtClean="0"/>
              <a:t> - представляет собой невидимое</a:t>
            </a:r>
          </a:p>
          <a:p>
            <a:pPr>
              <a:buNone/>
            </a:pPr>
            <a:r>
              <a:rPr lang="ru-RU" sz="3600" dirty="0" smtClean="0"/>
              <a:t>центральное ядро, на котором основан план</a:t>
            </a:r>
          </a:p>
          <a:p>
            <a:pPr>
              <a:buNone/>
            </a:pPr>
            <a:r>
              <a:rPr lang="ru-RU" sz="3600" dirty="0" err="1" smtClean="0"/>
              <a:t>Сант-Иво</a:t>
            </a:r>
            <a:r>
              <a:rPr lang="ru-RU" sz="3600" dirty="0" smtClean="0"/>
              <a:t>. Шесть точек в местах пересечения</a:t>
            </a:r>
          </a:p>
          <a:p>
            <a:pPr>
              <a:buNone/>
            </a:pPr>
            <a:r>
              <a:rPr lang="ru-RU" sz="3600" dirty="0" smtClean="0"/>
              <a:t>двух треугольников использовались</a:t>
            </a:r>
          </a:p>
          <a:p>
            <a:pPr>
              <a:buNone/>
            </a:pPr>
            <a:r>
              <a:rPr lang="ru-RU" sz="3600" dirty="0" err="1" smtClean="0"/>
              <a:t>Борромини</a:t>
            </a:r>
            <a:r>
              <a:rPr lang="ru-RU" sz="3600" dirty="0" smtClean="0"/>
              <a:t> как исходные пункты в его</a:t>
            </a:r>
          </a:p>
          <a:p>
            <a:pPr>
              <a:buNone/>
            </a:pPr>
            <a:r>
              <a:rPr lang="ru-RU" sz="3600" dirty="0" smtClean="0"/>
              <a:t>проектах. Вершины идеально точного</a:t>
            </a:r>
          </a:p>
          <a:p>
            <a:pPr>
              <a:buNone/>
            </a:pPr>
            <a:r>
              <a:rPr lang="ru-RU" sz="3600" dirty="0" smtClean="0"/>
              <a:t>шестиугольника, образованные ими, он</a:t>
            </a:r>
          </a:p>
          <a:p>
            <a:pPr>
              <a:buNone/>
            </a:pPr>
            <a:r>
              <a:rPr lang="ru-RU" sz="3600" dirty="0" smtClean="0"/>
              <a:t>превратил в шесть ниш, которые направляют</a:t>
            </a:r>
          </a:p>
          <a:p>
            <a:pPr>
              <a:buNone/>
            </a:pPr>
            <a:r>
              <a:rPr lang="ru-RU" sz="3600" dirty="0" smtClean="0"/>
              <a:t>движение основных элементов архитектурной</a:t>
            </a:r>
          </a:p>
          <a:p>
            <a:pPr>
              <a:buNone/>
            </a:pPr>
            <a:r>
              <a:rPr lang="ru-RU" sz="3600" dirty="0" smtClean="0"/>
              <a:t>композиции вверх, в раковину покрытого</a:t>
            </a:r>
          </a:p>
          <a:p>
            <a:pPr>
              <a:buNone/>
            </a:pPr>
            <a:r>
              <a:rPr lang="ru-RU" sz="3600" dirty="0" smtClean="0"/>
              <a:t>золотыми звездами купола. Благодаря этому</a:t>
            </a:r>
          </a:p>
          <a:p>
            <a:pPr>
              <a:buNone/>
            </a:pPr>
            <a:r>
              <a:rPr lang="ru-RU" sz="3600" dirty="0" smtClean="0"/>
              <a:t>купол неразрывно связан со всем интерьером.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КУПОЛ ЦЕРКВИ САНТ ИВО АЛЛА САПИЕНЦ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307936" y="1942568"/>
            <a:ext cx="5762921" cy="4067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Реставрация интерьера базилики Сан-Джованни ин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Латерано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bazilika_san-dzhovanni_in_laterano_v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276872"/>
            <a:ext cx="4338468" cy="3260588"/>
          </a:xfrm>
          <a:prstGeom prst="rect">
            <a:avLst/>
          </a:prstGeom>
        </p:spPr>
      </p:pic>
      <p:pic>
        <p:nvPicPr>
          <p:cNvPr id="6" name="Рисунок 5" descr="реставрация интерьера базилил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385392"/>
            <a:ext cx="4104456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87744" cy="1544216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Церковь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Сант-Аньезе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Пьяцца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Навона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55985"/>
            <a:ext cx="6751151" cy="5102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Церковь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Сант-Аньезе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Пьяцца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988840"/>
            <a:ext cx="4139952" cy="41764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Фасад вогнут так, будто он прогибается под напором огромного пространства площади, протяженность которой контрастирует с высотой купола, обрамленного двумя колокольнями.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Созданный </a:t>
            </a:r>
            <a:r>
              <a:rPr lang="ru-RU" dirty="0" err="1" smtClean="0"/>
              <a:t>Борромини</a:t>
            </a:r>
            <a:r>
              <a:rPr lang="ru-RU" dirty="0" smtClean="0"/>
              <a:t> тип купольной церковной постройки с двумя колокольнями получил широкое распространение в западноевропейской архитектуре XVII-XVIII веков.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42db9046b6f34d5fa834230a2c5f6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916832"/>
            <a:ext cx="4554917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Барокко в архитектуре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6156176" cy="49251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Центром развития нового искусства</a:t>
            </a:r>
          </a:p>
          <a:p>
            <a:pPr>
              <a:buNone/>
            </a:pPr>
            <a:r>
              <a:rPr lang="ru-RU" dirty="0" smtClean="0"/>
              <a:t>барокко на рубеже XVI— XVII столетий</a:t>
            </a:r>
          </a:p>
          <a:p>
            <a:pPr>
              <a:buNone/>
            </a:pPr>
            <a:r>
              <a:rPr lang="ru-RU" dirty="0" smtClean="0"/>
              <a:t>был Рим.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Барокко </a:t>
            </a:r>
            <a:r>
              <a:rPr lang="ru-RU" dirty="0" smtClean="0"/>
              <a:t>(от итальянского «</a:t>
            </a:r>
            <a:r>
              <a:rPr lang="ru-RU" dirty="0" err="1" smtClean="0"/>
              <a:t>причудливый,странный</a:t>
            </a:r>
            <a:r>
              <a:rPr lang="ru-RU" dirty="0" smtClean="0"/>
              <a:t>»). </a:t>
            </a:r>
          </a:p>
          <a:p>
            <a:pPr>
              <a:buNone/>
            </a:pPr>
            <a:r>
              <a:rPr lang="ru-RU" dirty="0" smtClean="0"/>
              <a:t>Начало формированию нового стиля</a:t>
            </a:r>
          </a:p>
          <a:p>
            <a:pPr>
              <a:buNone/>
            </a:pPr>
            <a:r>
              <a:rPr lang="ru-RU" dirty="0" smtClean="0"/>
              <a:t>положил скульптор, архитектор и</a:t>
            </a:r>
          </a:p>
          <a:p>
            <a:pPr>
              <a:buNone/>
            </a:pPr>
            <a:r>
              <a:rPr lang="ru-RU" dirty="0" smtClean="0"/>
              <a:t>живописец Микеланджело </a:t>
            </a:r>
            <a:r>
              <a:rPr lang="ru-RU" dirty="0" err="1" smtClean="0"/>
              <a:t>Буонаротти</a:t>
            </a:r>
            <a:r>
              <a:rPr lang="ru-RU" dirty="0" smtClean="0"/>
              <a:t> (1475-1564).</a:t>
            </a:r>
            <a:endParaRPr lang="ru-RU" dirty="0"/>
          </a:p>
        </p:txBody>
      </p:sp>
      <p:pic>
        <p:nvPicPr>
          <p:cNvPr id="4" name="Рисунок 3" descr="25821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2802496"/>
            <a:ext cx="3203848" cy="4055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98236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988840"/>
            <a:ext cx="8280920" cy="486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u="sng" dirty="0" smtClean="0"/>
              <a:t>Традиционные средства </a:t>
            </a:r>
            <a:r>
              <a:rPr lang="ru-RU" b="1" i="1" u="sng" dirty="0" err="1" smtClean="0"/>
              <a:t>Борромини</a:t>
            </a:r>
            <a:r>
              <a:rPr lang="ru-RU" i="1" u="sng" dirty="0" smtClean="0"/>
              <a:t> </a:t>
            </a:r>
            <a:r>
              <a:rPr lang="ru-RU" dirty="0" smtClean="0"/>
              <a:t>- результат мучительного поиска, внутренней неудовлетворенности и беспокойства творца.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Борромини</a:t>
            </a:r>
            <a:r>
              <a:rPr lang="ru-RU" dirty="0" smtClean="0"/>
              <a:t> похож на человека, молящего и взывающего к спасению, он знает, о чем молит, поэтому полон горячности, но не знает, обретет ли спасение. Все его творчество подчинено этому тревожному ожиданию, мгновенное уменьшение напряжения может привести к падению.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5013176"/>
            <a:ext cx="7847784" cy="1180728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состоянии глубокого внутреннего кризиса он покончил с собой 2 августа 1667 года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Borro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16832"/>
            <a:ext cx="2183668" cy="2944430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60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5733256"/>
            <a:ext cx="8892480" cy="9361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dirty="0" smtClean="0"/>
              <a:t>Микеланджело построил во Флоренции капеллу</a:t>
            </a:r>
          </a:p>
          <a:p>
            <a:pPr algn="ctr">
              <a:buNone/>
            </a:pPr>
            <a:r>
              <a:rPr lang="ru-RU" sz="2800" dirty="0" smtClean="0"/>
              <a:t>Медичи.</a:t>
            </a:r>
            <a:endParaRPr lang="ru-RU" sz="2800" dirty="0"/>
          </a:p>
        </p:txBody>
      </p:sp>
      <p:pic>
        <p:nvPicPr>
          <p:cNvPr id="4" name="Рисунок 3" descr="медичи капел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88640"/>
            <a:ext cx="4392488" cy="5552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640960" cy="492514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200" dirty="0" smtClean="0"/>
              <a:t>Наиболее видными мастерами барокко 17 века </a:t>
            </a:r>
            <a:r>
              <a:rPr lang="ru-RU" sz="3200" dirty="0" smtClean="0"/>
              <a:t>были:</a:t>
            </a:r>
          </a:p>
          <a:p>
            <a:pPr algn="ctr"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Л. Бернини </a:t>
            </a:r>
            <a:r>
              <a:rPr lang="ru-RU" sz="3200" dirty="0" smtClean="0"/>
              <a:t>(1598-1680) и </a:t>
            </a:r>
            <a:r>
              <a:rPr lang="ru-RU" sz="3200" b="1" dirty="0" smtClean="0"/>
              <a:t>Ф. </a:t>
            </a:r>
            <a:r>
              <a:rPr lang="ru-RU" sz="3200" b="1" dirty="0" err="1" smtClean="0"/>
              <a:t>Борромини</a:t>
            </a:r>
            <a:r>
              <a:rPr lang="ru-RU" sz="3200" b="1" dirty="0" smtClean="0"/>
              <a:t> </a:t>
            </a:r>
            <a:r>
              <a:rPr lang="ru-RU" sz="3200" dirty="0" smtClean="0"/>
              <a:t>(1599-1667). </a:t>
            </a:r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r>
              <a:rPr lang="ru-RU" sz="3100" dirty="0" smtClean="0"/>
              <a:t>Сооружения </a:t>
            </a:r>
            <a:r>
              <a:rPr lang="ru-RU" sz="3100" dirty="0" smtClean="0"/>
              <a:t>Бернини выражают </a:t>
            </a:r>
            <a:r>
              <a:rPr lang="ru-RU" sz="3100" dirty="0" smtClean="0"/>
              <a:t>торжественность и </a:t>
            </a:r>
            <a:r>
              <a:rPr lang="ru-RU" sz="3100" dirty="0" smtClean="0"/>
              <a:t>величие, </a:t>
            </a:r>
            <a:r>
              <a:rPr lang="ru-RU" sz="3100" dirty="0" err="1" smtClean="0"/>
              <a:t>Борромини</a:t>
            </a:r>
            <a:r>
              <a:rPr lang="ru-RU" sz="3100" dirty="0" smtClean="0"/>
              <a:t> же </a:t>
            </a:r>
            <a:endParaRPr lang="ru-RU" sz="3100" dirty="0" smtClean="0"/>
          </a:p>
          <a:p>
            <a:pPr>
              <a:buNone/>
            </a:pPr>
            <a:r>
              <a:rPr lang="ru-RU" sz="3100" dirty="0" smtClean="0"/>
              <a:t>духовный наследник Микеланджело</a:t>
            </a:r>
            <a:r>
              <a:rPr lang="ru-RU" sz="3100" dirty="0" smtClean="0"/>
              <a:t>; его </a:t>
            </a:r>
            <a:r>
              <a:rPr lang="ru-RU" sz="3100" dirty="0" smtClean="0"/>
              <a:t>произведения </a:t>
            </a:r>
          </a:p>
          <a:p>
            <a:pPr>
              <a:buNone/>
            </a:pPr>
            <a:r>
              <a:rPr lang="ru-RU" sz="3100" dirty="0" smtClean="0"/>
              <a:t>характеризуются </a:t>
            </a:r>
            <a:r>
              <a:rPr lang="ru-RU" sz="3100" dirty="0" smtClean="0"/>
              <a:t>напряжённостью, </a:t>
            </a:r>
            <a:r>
              <a:rPr lang="ru-RU" sz="3100" dirty="0" smtClean="0"/>
              <a:t>экспрессией, контрастами,</a:t>
            </a:r>
          </a:p>
          <a:p>
            <a:pPr>
              <a:buNone/>
            </a:pPr>
            <a:r>
              <a:rPr lang="ru-RU" sz="3100" dirty="0" smtClean="0"/>
              <a:t>подчёркнутой </a:t>
            </a:r>
            <a:r>
              <a:rPr lang="ru-RU" sz="3100" dirty="0" smtClean="0"/>
              <a:t>динамикой масс </a:t>
            </a:r>
            <a:r>
              <a:rPr lang="ru-RU" sz="3100" dirty="0" smtClean="0"/>
              <a:t>и пространств</a:t>
            </a:r>
            <a:r>
              <a:rPr lang="ru-RU" sz="3100" dirty="0" smtClean="0"/>
              <a:t>. Приёмы, </a:t>
            </a:r>
            <a:r>
              <a:rPr lang="ru-RU" sz="3100" dirty="0" smtClean="0"/>
              <a:t>которыми</a:t>
            </a:r>
          </a:p>
          <a:p>
            <a:pPr>
              <a:buNone/>
            </a:pPr>
            <a:r>
              <a:rPr lang="ru-RU" sz="3100" dirty="0" smtClean="0"/>
              <a:t>пользовались </a:t>
            </a:r>
            <a:r>
              <a:rPr lang="ru-RU" sz="3100" dirty="0" smtClean="0"/>
              <a:t>оба </a:t>
            </a:r>
            <a:r>
              <a:rPr lang="ru-RU" sz="3100" dirty="0" smtClean="0"/>
              <a:t>этих мастера</a:t>
            </a:r>
            <a:r>
              <a:rPr lang="ru-RU" sz="3100" dirty="0" smtClean="0"/>
              <a:t>, как и все архитекторы той </a:t>
            </a:r>
            <a:r>
              <a:rPr lang="ru-RU" sz="3100" dirty="0" smtClean="0"/>
              <a:t>эпохи,</a:t>
            </a:r>
          </a:p>
          <a:p>
            <a:pPr>
              <a:buNone/>
            </a:pPr>
            <a:r>
              <a:rPr lang="ru-RU" sz="3100" dirty="0" smtClean="0"/>
              <a:t>имели </a:t>
            </a:r>
            <a:r>
              <a:rPr lang="ru-RU" sz="3100" dirty="0" smtClean="0"/>
              <a:t>общие </a:t>
            </a:r>
            <a:r>
              <a:rPr lang="ru-RU" sz="3100" i="1" u="sng" dirty="0" smtClean="0"/>
              <a:t>характерные черты</a:t>
            </a:r>
            <a:r>
              <a:rPr lang="ru-RU" sz="3100" dirty="0" smtClean="0"/>
              <a:t>: </a:t>
            </a:r>
          </a:p>
          <a:p>
            <a:pPr lvl="0">
              <a:buNone/>
            </a:pPr>
            <a:r>
              <a:rPr lang="ru-RU" sz="3100" dirty="0" smtClean="0"/>
              <a:t>- нарочитая усложнённость;</a:t>
            </a:r>
          </a:p>
          <a:p>
            <a:pPr lvl="0">
              <a:buNone/>
            </a:pPr>
            <a:r>
              <a:rPr lang="ru-RU" sz="3100" dirty="0" smtClean="0"/>
              <a:t>- изломы и изгибы форм;</a:t>
            </a:r>
          </a:p>
          <a:p>
            <a:pPr lvl="0">
              <a:buNone/>
            </a:pPr>
            <a:r>
              <a:rPr lang="ru-RU" sz="3100" dirty="0" smtClean="0"/>
              <a:t>- насыщенная пластика, придающая архитектуре внешнюю эффектность, пышность.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60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568952" cy="4495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300" dirty="0" smtClean="0"/>
              <a:t>Вся </a:t>
            </a:r>
            <a:r>
              <a:rPr lang="ru-RU" sz="3300" b="1" i="1" dirty="0" smtClean="0"/>
              <a:t>эстетика барокко </a:t>
            </a:r>
            <a:r>
              <a:rPr lang="ru-RU" sz="3300" dirty="0" smtClean="0"/>
              <a:t>основана на преувеличенном</a:t>
            </a:r>
          </a:p>
          <a:p>
            <a:pPr algn="ctr">
              <a:buNone/>
            </a:pPr>
            <a:r>
              <a:rPr lang="ru-RU" sz="3300" dirty="0" smtClean="0"/>
              <a:t>пафосе, стремлении поразить воображение. </a:t>
            </a:r>
          </a:p>
          <a:p>
            <a:pPr algn="ctr">
              <a:buNone/>
            </a:pPr>
            <a:r>
              <a:rPr lang="ru-RU" sz="3300" dirty="0" smtClean="0"/>
              <a:t>Для барокко характерна сложность не только архитектурной</a:t>
            </a:r>
          </a:p>
          <a:p>
            <a:pPr algn="ctr">
              <a:buNone/>
            </a:pPr>
            <a:r>
              <a:rPr lang="ru-RU" sz="3300" dirty="0" smtClean="0"/>
              <a:t>пластики, но и пространственных построений.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/>
              <a:t>И всё же главное</a:t>
            </a:r>
            <a:r>
              <a:rPr lang="ru-RU" i="1" dirty="0" smtClean="0"/>
              <a:t>, что вызвало расцвет архитектуры барокко</a:t>
            </a:r>
            <a:r>
              <a:rPr lang="ru-RU" dirty="0" smtClean="0"/>
              <a:t>, - это стремление феодальной знати и католической церкви к выражению своего престижа; </a:t>
            </a:r>
          </a:p>
          <a:p>
            <a:pPr>
              <a:buNone/>
            </a:pPr>
            <a:r>
              <a:rPr lang="ru-RU" b="1" dirty="0" smtClean="0"/>
              <a:t>стиль барокко </a:t>
            </a:r>
            <a:r>
              <a:rPr lang="ru-RU" dirty="0" smtClean="0"/>
              <a:t>– это в конечном счёте апофеоз богатства.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эпоху средневековья достоинством считалась сила, в предыдущие времена – богатство, оно вызывало чувство почтения, понималось как величие.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60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37051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Католический храм – собора </a:t>
            </a:r>
            <a:br>
              <a:rPr lang="ru-RU" b="1" dirty="0" smtClean="0"/>
            </a:br>
            <a:r>
              <a:rPr lang="ru-RU" b="1" dirty="0" smtClean="0"/>
              <a:t>Св. Петра в Риме.</a:t>
            </a:r>
            <a:endParaRPr lang="ru-RU" b="1" dirty="0"/>
          </a:p>
        </p:txBody>
      </p:sp>
      <p:pic>
        <p:nvPicPr>
          <p:cNvPr id="4" name="Содержимое 3" descr="храм петра святог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19418"/>
            <a:ext cx="6984776" cy="52385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748464" cy="187220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dirty="0" smtClean="0"/>
              <a:t>В 18 в. В разных странах Европы барокко переходит в стиль</a:t>
            </a:r>
          </a:p>
          <a:p>
            <a:pPr>
              <a:buNone/>
            </a:pPr>
            <a:r>
              <a:rPr lang="ru-RU" sz="4400" b="1" i="1" dirty="0" smtClean="0"/>
              <a:t>рококо</a:t>
            </a:r>
            <a:r>
              <a:rPr lang="ru-RU" sz="4400" dirty="0" smtClean="0"/>
              <a:t> (от французского «рокайль»; в орнаментации этого стиля</a:t>
            </a:r>
          </a:p>
          <a:p>
            <a:pPr>
              <a:buNone/>
            </a:pPr>
            <a:r>
              <a:rPr lang="ru-RU" sz="4400" dirty="0" smtClean="0"/>
              <a:t>были излюбленными мотивы морских раковин). </a:t>
            </a:r>
          </a:p>
          <a:p>
            <a:pPr>
              <a:buNone/>
            </a:pPr>
            <a:r>
              <a:rPr lang="ru-RU" sz="3700" dirty="0" smtClean="0"/>
              <a:t>В отличие от пластичных барочных форм, его отличает такая же неумеренная, пышная декоративность.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рокок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7596336" cy="42159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6211669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Французское рококо: </a:t>
            </a:r>
            <a:r>
              <a:rPr lang="ru-RU" b="1" dirty="0" err="1" smtClean="0"/>
              <a:t>Амалиенбург</a:t>
            </a:r>
            <a:r>
              <a:rPr lang="ru-RU" b="1" dirty="0" smtClean="0"/>
              <a:t> под Мюнхеном.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7336" y="476672"/>
            <a:ext cx="5976664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творчества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Франческо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Борромини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55368" y="2276872"/>
            <a:ext cx="5688632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/>
              <a:t>Франческо</a:t>
            </a:r>
            <a:r>
              <a:rPr lang="ru-RU" dirty="0" smtClean="0"/>
              <a:t> </a:t>
            </a:r>
            <a:r>
              <a:rPr lang="ru-RU" dirty="0" err="1" smtClean="0"/>
              <a:t>Борромини</a:t>
            </a:r>
            <a:r>
              <a:rPr lang="ru-RU" dirty="0" smtClean="0"/>
              <a:t> (</a:t>
            </a:r>
            <a:r>
              <a:rPr lang="ru-RU" dirty="0" err="1" smtClean="0"/>
              <a:t>итал</a:t>
            </a:r>
            <a:r>
              <a:rPr lang="ru-RU" dirty="0" smtClean="0"/>
              <a:t>. </a:t>
            </a:r>
            <a:r>
              <a:rPr lang="ru-RU" dirty="0" err="1" smtClean="0"/>
              <a:t>Francesco</a:t>
            </a:r>
            <a:r>
              <a:rPr lang="ru-RU" dirty="0" smtClean="0"/>
              <a:t> </a:t>
            </a:r>
            <a:r>
              <a:rPr lang="ru-RU" dirty="0" err="1" smtClean="0"/>
              <a:t>Borromini</a:t>
            </a:r>
            <a:r>
              <a:rPr lang="ru-RU" dirty="0" smtClean="0"/>
              <a:t>, 25 сентября 1599, </a:t>
            </a:r>
            <a:r>
              <a:rPr lang="ru-RU" dirty="0" err="1" smtClean="0"/>
              <a:t>Биссоне</a:t>
            </a:r>
            <a:r>
              <a:rPr lang="ru-RU" dirty="0" smtClean="0"/>
              <a:t>, </a:t>
            </a:r>
            <a:r>
              <a:rPr lang="ru-RU" dirty="0" err="1" smtClean="0"/>
              <a:t>Тичино</a:t>
            </a:r>
            <a:r>
              <a:rPr lang="ru-RU" dirty="0" smtClean="0"/>
              <a:t> — 2 августа 1667, Рим).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Великий итальянский архитектор, представитель раннего барокко.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jh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645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Коридор в садовом корпусе палаццо Спада (1632-1638) со сводом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оридор палацц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1268760"/>
            <a:ext cx="3888432" cy="5567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177</TotalTime>
  <Words>639</Words>
  <Application>Microsoft Office PowerPoint</Application>
  <PresentationFormat>Экран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Обычная</vt:lpstr>
      <vt:lpstr>Франческо Борромини</vt:lpstr>
      <vt:lpstr>Барокко в архитектуре</vt:lpstr>
      <vt:lpstr>Слайд 3</vt:lpstr>
      <vt:lpstr>Слайд 4</vt:lpstr>
      <vt:lpstr>Слайд 5</vt:lpstr>
      <vt:lpstr>Католический храм – собора  Св. Петра в Риме.</vt:lpstr>
      <vt:lpstr>Слайд 7</vt:lpstr>
      <vt:lpstr>Характеристика творчества Франческо Борромини</vt:lpstr>
      <vt:lpstr>Коридор в садовом корпусе палаццо Спада (1632-1638) со сводом</vt:lpstr>
      <vt:lpstr>Внутренний дворик монастыря  Сан-Карло алле Куатро Фонтане (1633-1637)</vt:lpstr>
      <vt:lpstr>Слайд 11</vt:lpstr>
      <vt:lpstr>Купол Сан-Карло</vt:lpstr>
      <vt:lpstr>Сан-Карло</vt:lpstr>
      <vt:lpstr>К вершинам творчества Борромини относится   церковь Сант Иво алла Сапиенца римского университета ордена иезуитов в Риме (1642—1660).</vt:lpstr>
      <vt:lpstr>Слайд 15</vt:lpstr>
      <vt:lpstr>Купол церкви Сан Иво алла Сапиенца </vt:lpstr>
      <vt:lpstr>Реставрация интерьера базилики Сан-Джованни ин Латерано</vt:lpstr>
      <vt:lpstr>Церковь Сант-Аньезе на Пьяцца Навона</vt:lpstr>
      <vt:lpstr>Церковь Сант-Аньезе  на Пьяцца Навона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2012-04-01T19:55:32Z</dcterms:created>
  <dcterms:modified xsi:type="dcterms:W3CDTF">2012-04-02T15:16:17Z</dcterms:modified>
</cp:coreProperties>
</file>