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3" r:id="rId3"/>
    <p:sldId id="264" r:id="rId4"/>
    <p:sldId id="265" r:id="rId5"/>
    <p:sldId id="261" r:id="rId6"/>
    <p:sldId id="260" r:id="rId7"/>
    <p:sldId id="262" r:id="rId8"/>
    <p:sldId id="259" r:id="rId9"/>
    <p:sldId id="25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subscribe.ru/digest/children/development/n104681265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4400" dirty="0" smtClean="0"/>
              <a:t>Одаренные дети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  </a:t>
            </a:r>
            <a:r>
              <a:rPr lang="ru-RU" dirty="0" err="1" smtClean="0"/>
              <a:t>Гармашова</a:t>
            </a:r>
            <a:r>
              <a:rPr lang="ru-RU" dirty="0" smtClean="0"/>
              <a:t> Наталья Геннадьевна</a:t>
            </a:r>
            <a:r>
              <a:rPr lang="ru-RU" smtClean="0"/>
              <a:t>, </a:t>
            </a:r>
          </a:p>
          <a:p>
            <a:r>
              <a:rPr lang="ru-RU" smtClean="0"/>
              <a:t>учитель </a:t>
            </a:r>
            <a:r>
              <a:rPr lang="ru-RU" dirty="0" smtClean="0"/>
              <a:t>музыки, высшей </a:t>
            </a:r>
            <a:r>
              <a:rPr lang="ru-RU" smtClean="0"/>
              <a:t>категории  </a:t>
            </a:r>
          </a:p>
          <a:p>
            <a:r>
              <a:rPr lang="ru-RU" dirty="0" smtClean="0"/>
              <a:t>МБОУ-СОШ №1, р.п. Степное, Саратовской области.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u="sng" dirty="0" smtClean="0"/>
              <a:t>Цель сообщения</a:t>
            </a:r>
            <a:r>
              <a:rPr lang="ru-RU" u="sng" dirty="0" smtClean="0"/>
              <a:t>: </a:t>
            </a:r>
            <a:r>
              <a:rPr lang="ru-RU" dirty="0" smtClean="0"/>
              <a:t>выяснить кто такой одаренный ребенок </a:t>
            </a:r>
            <a:r>
              <a:rPr lang="ru-RU" b="1" dirty="0" smtClean="0"/>
              <a:t>с применением Дальтон- технологии (дальтон-план).</a:t>
            </a:r>
            <a:endParaRPr lang="ru-RU" dirty="0" smtClean="0"/>
          </a:p>
          <a:p>
            <a:r>
              <a:rPr lang="ru-RU" b="1" u="sng" dirty="0" smtClean="0"/>
              <a:t>Задачи:</a:t>
            </a:r>
            <a:r>
              <a:rPr lang="ru-RU" u="sng" dirty="0" smtClean="0"/>
              <a:t> </a:t>
            </a:r>
          </a:p>
          <a:p>
            <a:pPr lvl="0"/>
            <a:r>
              <a:rPr lang="ru-RU" dirty="0" smtClean="0"/>
              <a:t>познакомить с многообразием точек зрения на понятие «одаренность», предоставить возможность выработать свое мнение в отношении поставленного вопроса;</a:t>
            </a:r>
          </a:p>
          <a:p>
            <a:pPr lvl="0"/>
            <a:r>
              <a:rPr lang="ru-RU" dirty="0" smtClean="0"/>
              <a:t>помочь педагогам осознать особенности одаренных детей, их значимость в обществе, окружающим мире;</a:t>
            </a:r>
          </a:p>
          <a:p>
            <a:pPr lvl="0"/>
            <a:r>
              <a:rPr lang="ru-RU" dirty="0" smtClean="0"/>
              <a:t>сформулировать самостоятельно в процессе работы понятие «одаренный ребенок»</a:t>
            </a:r>
          </a:p>
          <a:p>
            <a:r>
              <a:rPr lang="ru-RU" b="1" u="sng" dirty="0" smtClean="0"/>
              <a:t>Ожидаемые результаты:</a:t>
            </a:r>
            <a:endParaRPr lang="ru-RU" u="sng" dirty="0" smtClean="0"/>
          </a:p>
          <a:p>
            <a:r>
              <a:rPr lang="ru-RU" dirty="0" err="1" smtClean="0"/>
              <a:t>сформированность</a:t>
            </a:r>
            <a:r>
              <a:rPr lang="ru-RU" dirty="0" smtClean="0"/>
              <a:t> у педагогов собственной, правильной точки зрения на проблему одаренности у школьников, приобретенной путем рефлексии теоретических и практических навыков занятия через музыку, </a:t>
            </a:r>
            <a:r>
              <a:rPr lang="ru-RU" dirty="0" err="1" smtClean="0"/>
              <a:t>изодеятельности</a:t>
            </a:r>
            <a:r>
              <a:rPr lang="ru-RU" dirty="0" smtClean="0"/>
              <a:t> личного педагогического опыта.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Самостоятельная деятельность педагогов в предлагаемом выступлении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Педагоги  продемонстрируют: </a:t>
            </a:r>
          </a:p>
          <a:p>
            <a:pPr lvl="0"/>
            <a:r>
              <a:rPr lang="ru-RU" dirty="0" smtClean="0"/>
              <a:t>умение находить необходимую информацию из предложенных литературных источников, из предложенных модулей </a:t>
            </a:r>
            <a:r>
              <a:rPr lang="ru-RU" dirty="0" err="1" smtClean="0"/>
              <a:t>дальтон-плана</a:t>
            </a:r>
            <a:r>
              <a:rPr lang="ru-RU" dirty="0" smtClean="0"/>
              <a:t>;</a:t>
            </a:r>
          </a:p>
          <a:p>
            <a:pPr lvl="0"/>
            <a:r>
              <a:rPr lang="ru-RU" dirty="0" smtClean="0"/>
              <a:t>выделять главное, устанавливать причинно-следственные связи.</a:t>
            </a:r>
          </a:p>
          <a:p>
            <a:r>
              <a:rPr lang="ru-RU" b="1" u="sng" dirty="0" smtClean="0"/>
              <a:t>Необходимые ресурсы: </a:t>
            </a:r>
            <a:endParaRPr lang="ru-RU" u="sng" dirty="0" smtClean="0"/>
          </a:p>
          <a:p>
            <a:pPr lvl="0"/>
            <a:r>
              <a:rPr lang="ru-RU" dirty="0" smtClean="0"/>
              <a:t>компьютер; </a:t>
            </a:r>
          </a:p>
          <a:p>
            <a:pPr lvl="0"/>
            <a:r>
              <a:rPr lang="ru-RU" dirty="0" err="1" smtClean="0"/>
              <a:t>мультимедийный</a:t>
            </a:r>
            <a:r>
              <a:rPr lang="ru-RU" dirty="0" smtClean="0"/>
              <a:t> проектор; </a:t>
            </a:r>
          </a:p>
          <a:p>
            <a:pPr lvl="0"/>
            <a:r>
              <a:rPr lang="ru-RU" dirty="0" smtClean="0"/>
              <a:t>классическая музыка. </a:t>
            </a:r>
          </a:p>
          <a:p>
            <a:r>
              <a:rPr lang="ru-RU" b="1" u="sng" dirty="0" smtClean="0"/>
              <a:t>Оборудование:</a:t>
            </a:r>
            <a:r>
              <a:rPr lang="ru-RU" u="sng" dirty="0" smtClean="0"/>
              <a:t> </a:t>
            </a:r>
            <a:r>
              <a:rPr lang="ru-RU" dirty="0" smtClean="0"/>
              <a:t>литературные высказывание, классическая музыка по выбору выступающего, дальтон - задания.</a:t>
            </a:r>
          </a:p>
          <a:p>
            <a:r>
              <a:rPr lang="ru-RU" b="1" u="sng" dirty="0" err="1" smtClean="0"/>
              <a:t>Метапредметные</a:t>
            </a:r>
            <a:r>
              <a:rPr lang="ru-RU" b="1" u="sng" dirty="0" smtClean="0"/>
              <a:t> связи:  </a:t>
            </a:r>
            <a:r>
              <a:rPr lang="ru-RU" dirty="0" smtClean="0"/>
              <a:t>в процессе подготовки  и на самом выступлении активизируются знания педагогов, полученные при изучении следующих предметов: литература, психология, музыка, изобразительная деятельность.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Методическая записка с обоснованием инновационного подхода к выступлению на РМО «Искусство»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Формы организации познавательной деятельности</a:t>
            </a:r>
            <a:r>
              <a:rPr lang="ru-RU" dirty="0" smtClean="0"/>
              <a:t>: индивидуальная, коллективная, групповая.</a:t>
            </a:r>
          </a:p>
          <a:p>
            <a:r>
              <a:rPr lang="ru-RU" b="1" dirty="0" smtClean="0"/>
              <a:t>Компетентность разрешения проблем: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err="1" smtClean="0"/>
              <a:t>Целеполагание</a:t>
            </a:r>
            <a:r>
              <a:rPr lang="ru-RU" dirty="0" smtClean="0"/>
              <a:t> и планирование деятельности,</a:t>
            </a:r>
            <a:br>
              <a:rPr lang="ru-RU" dirty="0" smtClean="0"/>
            </a:br>
            <a:r>
              <a:rPr lang="ru-RU" dirty="0" smtClean="0"/>
              <a:t>I уровень </a:t>
            </a:r>
          </a:p>
          <a:p>
            <a:r>
              <a:rPr lang="ru-RU" b="1" dirty="0" smtClean="0"/>
              <a:t>Коммуникативная компетентность: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Письменная коммуникация, </a:t>
            </a:r>
            <a:br>
              <a:rPr lang="ru-RU" dirty="0" smtClean="0"/>
            </a:br>
            <a:r>
              <a:rPr lang="ru-RU" dirty="0" smtClean="0"/>
              <a:t>I уровень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7467600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  <a:t>Психология цвета</a:t>
            </a:r>
            <a:endParaRPr lang="ru-RU" sz="4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sz="2900" b="1" dirty="0" smtClean="0"/>
              <a:t>Психология красного цвета: </a:t>
            </a:r>
            <a:r>
              <a:rPr lang="ru-RU" sz="2900" dirty="0" smtClean="0"/>
              <a:t>он способствует эффективному запоминанию, стимулирует нервную систему, активизирует эмоции, поднимает жизненный тонус личности. К тому же, красный цвет создает чувство безопасности, уверенности  и положительно влияет на угнетенное эмоциональное состояние)</a:t>
            </a:r>
          </a:p>
          <a:p>
            <a:r>
              <a:rPr lang="ru-RU" sz="2900" b="1" dirty="0" smtClean="0"/>
              <a:t>Психология оранжевого цвета:</a:t>
            </a:r>
            <a:r>
              <a:rPr lang="ru-RU" sz="2900" dirty="0" smtClean="0"/>
              <a:t> раскрепощает эмоции человека, значительно снижает его неприятные ощущения, помогает простить другого человека, отпустить неразрешимую ситуацию, способствует возникновению хорошего настроения и оптимистической позиции личности.)</a:t>
            </a:r>
          </a:p>
          <a:p>
            <a:endParaRPr lang="ru-RU" dirty="0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sz="3200" b="1" dirty="0" smtClean="0"/>
              <a:t>Психология синего цвета: </a:t>
            </a:r>
            <a:r>
              <a:rPr lang="ru-RU" sz="3200" dirty="0" smtClean="0"/>
              <a:t>он развивает психические способности. "Очищает" мышление- освобождает от неуверенности, тревог и страхов, активизирует интуицию, подводит к плавному принятию правильного решения. Также синий цвет несколько "охлаждает"- снижает эмоциональность личности.</a:t>
            </a:r>
          </a:p>
          <a:p>
            <a:endParaRPr lang="ru-RU" dirty="0"/>
          </a:p>
        </p:txBody>
      </p:sp>
      <p:sp>
        <p:nvSpPr>
          <p:cNvPr id="4" name="Капля 3"/>
          <p:cNvSpPr/>
          <p:nvPr/>
        </p:nvSpPr>
        <p:spPr>
          <a:xfrm>
            <a:off x="285720" y="1785926"/>
            <a:ext cx="285752" cy="428628"/>
          </a:xfrm>
          <a:prstGeom prst="teardrop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Капля 6"/>
          <p:cNvSpPr/>
          <p:nvPr/>
        </p:nvSpPr>
        <p:spPr>
          <a:xfrm>
            <a:off x="285720" y="3857628"/>
            <a:ext cx="357190" cy="500066"/>
          </a:xfrm>
          <a:prstGeom prst="teardrop">
            <a:avLst/>
          </a:prstGeom>
          <a:solidFill>
            <a:srgbClr val="FFC0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Капля 7"/>
          <p:cNvSpPr/>
          <p:nvPr/>
        </p:nvSpPr>
        <p:spPr>
          <a:xfrm>
            <a:off x="4071934" y="1643050"/>
            <a:ext cx="428628" cy="571504"/>
          </a:xfrm>
          <a:prstGeom prst="teardrop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u="sng" dirty="0" smtClean="0"/>
              <a:t>Психология желтого цвета:</a:t>
            </a:r>
            <a:r>
              <a:rPr lang="ru-RU" u="sng" dirty="0" smtClean="0"/>
              <a:t> </a:t>
            </a:r>
          </a:p>
          <a:p>
            <a:pPr>
              <a:buNone/>
            </a:pPr>
            <a:r>
              <a:rPr lang="ru-RU" sz="2600" dirty="0" smtClean="0"/>
              <a:t>   активизирует положительные эмоции, освобождает от негативных, способствует лучшей концентрации мыслей, помогает  </a:t>
            </a:r>
          </a:p>
          <a:p>
            <a:pPr>
              <a:buNone/>
            </a:pPr>
            <a:r>
              <a:rPr lang="ru-RU" sz="2600" dirty="0" smtClean="0"/>
              <a:t>воспринимать новые идеи и принимать различные точки зрения.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u="sng" dirty="0" smtClean="0"/>
              <a:t>Психология зеленого цвета: </a:t>
            </a:r>
            <a:r>
              <a:rPr lang="ru-RU" dirty="0" smtClean="0"/>
              <a:t>он способствует возникновению </a:t>
            </a:r>
            <a:r>
              <a:rPr lang="ru-RU" dirty="0" err="1" smtClean="0"/>
              <a:t>эмпатии</a:t>
            </a:r>
            <a:r>
              <a:rPr lang="ru-RU" dirty="0" smtClean="0"/>
              <a:t>, помогает во взаимодействии людей друг с другом, формирует гармонию во взаимоотношениях. Помимо перечисленного, зеленый цвет обладает успокаивающим воздействием, стабилизирует психическое состояние) </a:t>
            </a:r>
          </a:p>
          <a:p>
            <a:endParaRPr lang="ru-RU" dirty="0"/>
          </a:p>
        </p:txBody>
      </p:sp>
      <p:sp>
        <p:nvSpPr>
          <p:cNvPr id="7" name="Капля 6"/>
          <p:cNvSpPr/>
          <p:nvPr/>
        </p:nvSpPr>
        <p:spPr>
          <a:xfrm>
            <a:off x="428596" y="1714488"/>
            <a:ext cx="285752" cy="428628"/>
          </a:xfrm>
          <a:prstGeom prst="teardrop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Капля 7"/>
          <p:cNvSpPr/>
          <p:nvPr/>
        </p:nvSpPr>
        <p:spPr>
          <a:xfrm>
            <a:off x="4143372" y="1785926"/>
            <a:ext cx="357190" cy="428628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prstGeom prst="teardro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r>
              <a:rPr lang="ru-RU" sz="4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Психология цвета</a:t>
            </a:r>
            <a:endParaRPr lang="ru-RU" sz="40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Результат работы</a:t>
            </a:r>
            <a:endParaRPr lang="ru-RU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Произведите самооценку с помощью инструмента оценивания текста.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928662" y="2428868"/>
          <a:ext cx="6096000" cy="405384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000396"/>
                <a:gridCol w="3095604"/>
              </a:tblGrid>
              <a:tr h="4524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Что я узнал (а) из этого сообщения: 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4524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о себе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Как это отразится на моих взглядах и поведении?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</a:tr>
              <a:tr h="4524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о других людях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Какие действия я должен или хочу предпринять или предприму в результате этого сообщения?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</a:tr>
              <a:tr h="4524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об одаренных детях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524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Какое значение это знание имеет для меня?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5400" b="1" dirty="0" smtClean="0"/>
              <a:t>Вывод: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4000" dirty="0" smtClean="0"/>
              <a:t>Каждый ребенок - одаренный фантазер. </a:t>
            </a:r>
          </a:p>
          <a:p>
            <a:r>
              <a:rPr lang="ru-RU" sz="4000" dirty="0" smtClean="0"/>
              <a:t>Ведя его по жизни, давая ему не только знания, но и счастье, самопознания, мы </a:t>
            </a:r>
          </a:p>
          <a:p>
            <a:r>
              <a:rPr lang="ru-RU" sz="4000" dirty="0" smtClean="0"/>
              <a:t>воспитываем настоящего гражданина.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ru-RU" dirty="0" smtClean="0"/>
              <a:t>Тема: «Одаренные дети»</a:t>
            </a:r>
          </a:p>
          <a:p>
            <a:r>
              <a:rPr lang="ru-RU" dirty="0" smtClean="0"/>
              <a:t>Творческие возможности человека проявляются очень рано. Самый интенсивный период его развития – 2-5 лет. В этом возрасте закладывается фундамент личности и она уже проявляет себя. Первичное проявление способностей в непреодолимой, непроизвольной тяге к различным сферам деятельности. Значит, предпосылки творческих возможностей надо искать здесь. Дело родителей, воспитателей, учителей - поддержать эти стремления ребенка.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Любознательность и особый интерес к чему-то составляет точку отсчета в развитии каждого. Выбор области исследований ребенка – важный момент, который нельзя пропустить. Диапазон точек творческого роста бесконечен. Такой личностный выбор может относиться равно к природе, искусствам, науке, технике, спорту, к миру профессий, к социальной жизни.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Еще одна точка отсчета – память, характеризующая специальный талант, избирательна и эффективна. Отличная память базируется на ранней речи и абстрактном мышлении. Одаренных отличает способность классифицировать и </a:t>
            </a:r>
            <a:r>
              <a:rPr lang="ru-RU" dirty="0" err="1" smtClean="0"/>
              <a:t>категоризировать</a:t>
            </a:r>
            <a:r>
              <a:rPr lang="ru-RU" dirty="0" smtClean="0"/>
              <a:t> информацию и опыт, умение широко использовать накопленные знания. Их склонность к классификации и категоризации иллюстрируется и любимым увлечением – коллекционированием. Большой словарный запас, умение ставить вопросы отличают маленьких “вундеркиндов”. Они с удовольствием читают словари и энциклопедии, придумывают слова, воображаемые события, предпочитают игры, требующие активизации умственных способностей.</a:t>
            </a:r>
          </a:p>
          <a:p>
            <a:r>
              <a:rPr lang="ru-RU" dirty="0" smtClean="0"/>
              <a:t>Сильно развито чувство справедливости, проявляющееся очень рано. Они устанавливают высокие требования к себе и окружающим и живо откликаются на правду, справедливость, гармонию и природу.</a:t>
            </a:r>
          </a:p>
          <a:p>
            <a:r>
              <a:rPr lang="ru-RU" dirty="0" smtClean="0"/>
              <a:t>Для одаренных детей характерно опережающее познавательное развитие.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1. Отличаясь широтой восприятия, они остро чувствуют все происходящее в окружающем их мире и чрезвычайно любопытны в отношении того, как устроен тот или иной предмет. Они способны следить за несколькими процессами одновременно и склонны активно исследовать все окружающее.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2. Они обладают способностью воспринимать связи между явлениями и предметами и делать соответствующие выводы; им нравится в своем воображении создавать альтернативные системы.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3. Отличная память в сочетании с ранним языковым развитием и способностью к классификации и </a:t>
            </a:r>
            <a:r>
              <a:rPr lang="ru-RU" dirty="0" err="1" smtClean="0"/>
              <a:t>категоризированию</a:t>
            </a:r>
            <a:r>
              <a:rPr lang="ru-RU" dirty="0" smtClean="0"/>
              <a:t> помогают такому ребенку накапливать большой объем информации и интенсивно использовать ее.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4. Одаренные дети обладают большим словарным запасом, позволяющим им свободно и четко излагать. Однако ради удовольствия они часто изобретают собственные слова.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5. Наряду со способностью воспринимать смысловые неясности, сохранять высокий порог восприятия в течение длительного времени, с удовольствием заниматься сложными и даже не имеющими практического решения задачами одаренные дети не терпят, когда им навязывают готовый ответ.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6. Они отличаются продолжительным периодом концентрации внимания и большим упорством в решении той или иной задачи.</a:t>
            </a:r>
          </a:p>
          <a:p>
            <a:r>
              <a:rPr lang="ru-RU" dirty="0" smtClean="0"/>
              <a:t>Источник: </a:t>
            </a:r>
            <a:r>
              <a:rPr lang="ru-RU" u="sng" dirty="0" smtClean="0">
                <a:hlinkClick r:id="rId2"/>
              </a:rPr>
              <a:t>http://subscribe.ru/digest/children/development/n104681265.html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58</TotalTime>
  <Words>433</Words>
  <Application>Microsoft Office PowerPoint</Application>
  <PresentationFormat>Экран (4:3)</PresentationFormat>
  <Paragraphs>56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Одаренные дети</vt:lpstr>
      <vt:lpstr>Слайд 2</vt:lpstr>
      <vt:lpstr>Самостоятельная деятельность педагогов в предлагаемом выступлении  </vt:lpstr>
      <vt:lpstr>   Методическая записка с обоснованием инновационного подхода к выступлению на РМО «Искусство» </vt:lpstr>
      <vt:lpstr>Психология цвета</vt:lpstr>
      <vt:lpstr>Психология цвета</vt:lpstr>
      <vt:lpstr>Результат работы</vt:lpstr>
      <vt:lpstr>Вывод: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Home</cp:lastModifiedBy>
  <cp:revision>9</cp:revision>
  <dcterms:modified xsi:type="dcterms:W3CDTF">2012-12-11T02:34:25Z</dcterms:modified>
</cp:coreProperties>
</file>