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6" r:id="rId5"/>
    <p:sldId id="278" r:id="rId6"/>
    <p:sldId id="277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99" autoAdjust="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0B0861-663C-441E-896C-F34D26DAA0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6F02A-BC1A-4F5F-99AD-08C343229A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34ED3E-76BF-4882-B44F-FBE5D80D44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5AB34E-B1FC-4A04-ACBE-AE7E9D16D7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B3CDAC-77D3-4C01-A9B5-B6688C348C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E284DC-4505-42F0-84A5-6548539718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9DBC46-B6E5-4F07-89B1-45DE7062AB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FD5B43-2709-42A7-9348-90BE7D338F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149C7D-8081-4634-849C-3EA5CEA956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4DB1E-82BD-42B1-8726-970D2885F9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1427E1-BAE8-4924-92F9-5D17802A46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BE63D63-DCCF-4D58-AE6B-7E8D23D5EB7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29.emf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33.emf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7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emf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42.emf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7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emf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51.emf"/><Relationship Id="rId4" Type="http://schemas.openxmlformats.org/officeDocument/2006/relationships/image" Target="../media/image5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55.emf"/><Relationship Id="rId4" Type="http://schemas.openxmlformats.org/officeDocument/2006/relationships/image" Target="../media/image5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59.emf"/><Relationship Id="rId4" Type="http://schemas.openxmlformats.org/officeDocument/2006/relationships/image" Target="../media/image5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29.emf"/><Relationship Id="rId4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6.emf"/><Relationship Id="rId4" Type="http://schemas.openxmlformats.org/officeDocument/2006/relationships/image" Target="../media/image6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eg"/><Relationship Id="rId3" Type="http://schemas.openxmlformats.org/officeDocument/2006/relationships/image" Target="../media/image70.png"/><Relationship Id="rId7" Type="http://schemas.openxmlformats.org/officeDocument/2006/relationships/image" Target="../media/image74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11" Type="http://schemas.openxmlformats.org/officeDocument/2006/relationships/image" Target="../media/image7.png"/><Relationship Id="rId5" Type="http://schemas.openxmlformats.org/officeDocument/2006/relationships/image" Target="../media/image72.png"/><Relationship Id="rId10" Type="http://schemas.openxmlformats.org/officeDocument/2006/relationships/image" Target="../media/image33.emf"/><Relationship Id="rId4" Type="http://schemas.openxmlformats.org/officeDocument/2006/relationships/image" Target="../media/image71.jpeg"/><Relationship Id="rId9" Type="http://schemas.openxmlformats.org/officeDocument/2006/relationships/image" Target="../media/image7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7.png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1.wmf"/><Relationship Id="rId7" Type="http://schemas.openxmlformats.org/officeDocument/2006/relationships/image" Target="../media/image7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014538" y="1809750"/>
            <a:ext cx="50641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8000" b="1">
                <a:solidFill>
                  <a:schemeClr val="tx2"/>
                </a:solidFill>
                <a:latin typeface="Arial" charset="0"/>
              </a:rPr>
              <a:t>Соцветия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295400" y="3886200"/>
            <a:ext cx="66833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solidFill>
                  <a:schemeClr val="tx2"/>
                </a:solidFill>
                <a:latin typeface="Arial" charset="0"/>
              </a:rPr>
              <a:t>Автор: Лабунец Ольга Юрьевна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600200" y="4495800"/>
            <a:ext cx="60817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chemeClr val="tx2"/>
                </a:solidFill>
                <a:latin typeface="Arial" charset="0"/>
              </a:rPr>
              <a:t>учитель биологии МОУ СОШ № 4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581400" y="5105400"/>
            <a:ext cx="2041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chemeClr val="tx2"/>
                </a:solidFill>
                <a:latin typeface="Arial" charset="0"/>
              </a:rPr>
              <a:t>г. Мытищи</a:t>
            </a: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285984" y="2786058"/>
            <a:ext cx="516436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92D050"/>
                </a:solidFill>
              </a:rPr>
              <a:t>Соцветия</a:t>
            </a:r>
            <a:endParaRPr lang="ru-RU" sz="9600" dirty="0">
              <a:solidFill>
                <a:srgbClr val="92D050"/>
              </a:solidFill>
            </a:endParaRPr>
          </a:p>
        </p:txBody>
      </p:sp>
      <p:sp>
        <p:nvSpPr>
          <p:cNvPr id="10" name="Рамка 9"/>
          <p:cNvSpPr/>
          <p:nvPr/>
        </p:nvSpPr>
        <p:spPr>
          <a:xfrm>
            <a:off x="3143240" y="1357298"/>
            <a:ext cx="2714644" cy="571504"/>
          </a:xfrm>
          <a:prstGeom prst="fram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3744913" y="361950"/>
            <a:ext cx="4308475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200" b="1" i="1">
                <a:solidFill>
                  <a:srgbClr val="0000FF"/>
                </a:solidFill>
                <a:latin typeface="Arial" charset="0"/>
              </a:rPr>
              <a:t>Простые соцветия</a:t>
            </a:r>
            <a:endParaRPr lang="ru-RU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940175" y="909638"/>
            <a:ext cx="3700463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200" b="1" i="1">
                <a:solidFill>
                  <a:srgbClr val="FF0080"/>
                </a:solidFill>
                <a:latin typeface="Arial" charset="0"/>
              </a:rPr>
              <a:t>Соцветие  колос</a:t>
            </a:r>
            <a:endParaRPr lang="ru-RU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3306763" y="1431925"/>
            <a:ext cx="5313362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500" b="1">
                <a:solidFill>
                  <a:srgbClr val="000000"/>
                </a:solidFill>
                <a:latin typeface="Arial" charset="0"/>
              </a:rPr>
              <a:t>Отдельные цветки не имеющие </a:t>
            </a:r>
            <a:endParaRPr lang="ru-RU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3306763" y="1803400"/>
            <a:ext cx="5997575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500" b="1">
                <a:solidFill>
                  <a:srgbClr val="000000"/>
                </a:solidFill>
                <a:latin typeface="Arial" charset="0"/>
              </a:rPr>
              <a:t>цветоножек расположены на общей </a:t>
            </a:r>
            <a:endParaRPr lang="ru-RU"/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3306763" y="2173288"/>
            <a:ext cx="236537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500" b="1">
                <a:solidFill>
                  <a:srgbClr val="000000"/>
                </a:solidFill>
                <a:latin typeface="Arial" charset="0"/>
              </a:rPr>
              <a:t>оси соцветия.</a:t>
            </a:r>
            <a:endParaRPr lang="ru-RU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6313488" y="2890838"/>
            <a:ext cx="2576512" cy="37052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6313488" y="2890838"/>
            <a:ext cx="2576512" cy="3705225"/>
          </a:xfrm>
          <a:prstGeom prst="rect">
            <a:avLst/>
          </a:prstGeom>
          <a:noFill/>
          <a:ln w="33338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6896100" y="6335713"/>
            <a:ext cx="1554163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800" b="1">
                <a:solidFill>
                  <a:srgbClr val="000000"/>
                </a:solidFill>
                <a:latin typeface="Arial" charset="0"/>
              </a:rPr>
              <a:t>Подорожник</a:t>
            </a:r>
            <a:endParaRPr lang="ru-RU"/>
          </a:p>
        </p:txBody>
      </p:sp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3314700" y="2890838"/>
            <a:ext cx="2576513" cy="37052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6" name="Rectangle 14"/>
          <p:cNvSpPr>
            <a:spLocks noChangeArrowheads="1"/>
          </p:cNvSpPr>
          <p:nvPr/>
        </p:nvSpPr>
        <p:spPr bwMode="auto">
          <a:xfrm>
            <a:off x="3314700" y="2890838"/>
            <a:ext cx="2576513" cy="3705225"/>
          </a:xfrm>
          <a:prstGeom prst="rect">
            <a:avLst/>
          </a:prstGeom>
          <a:noFill/>
          <a:ln w="33338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3981450" y="6292850"/>
            <a:ext cx="1292225" cy="32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800" b="1">
                <a:solidFill>
                  <a:srgbClr val="000000"/>
                </a:solidFill>
                <a:latin typeface="Arial" charset="0"/>
              </a:rPr>
              <a:t>Ятрышник</a:t>
            </a:r>
            <a:endParaRPr lang="ru-RU"/>
          </a:p>
        </p:txBody>
      </p:sp>
      <p:pic>
        <p:nvPicPr>
          <p:cNvPr id="8208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33400"/>
            <a:ext cx="1833563" cy="588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9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41700" y="2974975"/>
            <a:ext cx="2365375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0" name="Picture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0488" y="2974975"/>
            <a:ext cx="2408237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1" name="Picture 1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46200" y="7953375"/>
            <a:ext cx="6269038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2" name="Picture 2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3565525" y="373063"/>
            <a:ext cx="4373563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200" b="1" i="1">
                <a:solidFill>
                  <a:srgbClr val="0000FF"/>
                </a:solidFill>
                <a:latin typeface="Arial" charset="0"/>
              </a:rPr>
              <a:t>Простые соцветия</a:t>
            </a:r>
            <a:endParaRPr lang="ru-RU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3733800" y="792163"/>
            <a:ext cx="4113213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200" b="1" i="1">
                <a:solidFill>
                  <a:srgbClr val="FF0080"/>
                </a:solidFill>
                <a:latin typeface="Arial" charset="0"/>
              </a:rPr>
              <a:t>Соцветие  зонтик</a:t>
            </a:r>
            <a:endParaRPr lang="ru-RU"/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3430588" y="1392238"/>
            <a:ext cx="5732462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Arial" charset="0"/>
              </a:rPr>
              <a:t>Цветы на цветоножках выходят из </a:t>
            </a:r>
            <a:endParaRPr lang="ru-RU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3430588" y="1760538"/>
            <a:ext cx="3937000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Arial" charset="0"/>
              </a:rPr>
              <a:t>вершины оси соцветия.</a:t>
            </a:r>
            <a:endParaRPr lang="ru-RU"/>
          </a:p>
        </p:txBody>
      </p:sp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066800"/>
            <a:ext cx="2286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2971800" y="2819400"/>
            <a:ext cx="2854325" cy="34734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2971800" y="2819400"/>
            <a:ext cx="2854325" cy="3473450"/>
          </a:xfrm>
          <a:prstGeom prst="rect">
            <a:avLst/>
          </a:prstGeom>
          <a:noFill/>
          <a:ln w="33338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3657600" y="5867400"/>
            <a:ext cx="16414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Arial" charset="0"/>
              </a:rPr>
              <a:t>Первоцвет</a:t>
            </a:r>
            <a:endParaRPr lang="ru-RU"/>
          </a:p>
        </p:txBody>
      </p:sp>
      <p:pic>
        <p:nvPicPr>
          <p:cNvPr id="9229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895600"/>
            <a:ext cx="2727325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0" name="Rectangle 14"/>
          <p:cNvSpPr>
            <a:spLocks noChangeArrowheads="1"/>
          </p:cNvSpPr>
          <p:nvPr/>
        </p:nvSpPr>
        <p:spPr bwMode="auto">
          <a:xfrm>
            <a:off x="6019800" y="2819400"/>
            <a:ext cx="2852738" cy="34734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1" name="Rectangle 15"/>
          <p:cNvSpPr>
            <a:spLocks noChangeArrowheads="1"/>
          </p:cNvSpPr>
          <p:nvPr/>
        </p:nvSpPr>
        <p:spPr bwMode="auto">
          <a:xfrm>
            <a:off x="6019800" y="2819400"/>
            <a:ext cx="2852738" cy="3473450"/>
          </a:xfrm>
          <a:prstGeom prst="rect">
            <a:avLst/>
          </a:prstGeom>
          <a:noFill/>
          <a:ln w="33338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2" name="Rectangle 16"/>
          <p:cNvSpPr>
            <a:spLocks noChangeArrowheads="1"/>
          </p:cNvSpPr>
          <p:nvPr/>
        </p:nvSpPr>
        <p:spPr bwMode="auto">
          <a:xfrm>
            <a:off x="6781800" y="5943600"/>
            <a:ext cx="14192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Arial" charset="0"/>
              </a:rPr>
              <a:t>Чистотел</a:t>
            </a:r>
            <a:endParaRPr lang="ru-RU"/>
          </a:p>
        </p:txBody>
      </p:sp>
      <p:pic>
        <p:nvPicPr>
          <p:cNvPr id="9233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2895600"/>
            <a:ext cx="2716213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4" name="Picture 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6600" y="8859838"/>
            <a:ext cx="5959475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5" name="Picture 1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3502025" y="311150"/>
            <a:ext cx="4167188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100" b="1" i="1">
                <a:solidFill>
                  <a:srgbClr val="0000FF"/>
                </a:solidFill>
                <a:latin typeface="Arial" charset="0"/>
              </a:rPr>
              <a:t>Простые соцветия</a:t>
            </a:r>
            <a:endParaRPr lang="ru-RU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525838" y="735013"/>
            <a:ext cx="41497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100" b="1" i="1">
                <a:solidFill>
                  <a:srgbClr val="FF0080"/>
                </a:solidFill>
                <a:latin typeface="Arial" charset="0"/>
              </a:rPr>
              <a:t>Соцветие  початок</a:t>
            </a:r>
            <a:endParaRPr lang="ru-RU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484563" y="1263650"/>
            <a:ext cx="542448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Arial" charset="0"/>
              </a:rPr>
              <a:t>На толстой, обычно мясистой оси </a:t>
            </a:r>
            <a:endParaRPr lang="ru-RU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3484563" y="1622425"/>
            <a:ext cx="5146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Arial" charset="0"/>
              </a:rPr>
              <a:t>соцветия располагаются цветки </a:t>
            </a:r>
            <a:endParaRPr lang="ru-RU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3484563" y="1981200"/>
            <a:ext cx="4003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Arial" charset="0"/>
              </a:rPr>
              <a:t>не имеющие цветоножек.</a:t>
            </a:r>
            <a:endParaRPr lang="ru-RU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3167063" y="2428875"/>
            <a:ext cx="2451100" cy="20367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3167063" y="2428875"/>
            <a:ext cx="2451100" cy="2036763"/>
          </a:xfrm>
          <a:prstGeom prst="rect">
            <a:avLst/>
          </a:prstGeom>
          <a:noFill/>
          <a:ln w="33338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3648075" y="4214813"/>
            <a:ext cx="1812925" cy="32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700" b="1">
                <a:solidFill>
                  <a:srgbClr val="000000"/>
                </a:solidFill>
                <a:latin typeface="Arial" charset="0"/>
              </a:rPr>
              <a:t>Белокрыльник</a:t>
            </a:r>
            <a:endParaRPr lang="ru-RU"/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4572000" y="4738688"/>
            <a:ext cx="2438400" cy="18907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4556125" y="4587875"/>
            <a:ext cx="2490788" cy="2119313"/>
          </a:xfrm>
          <a:prstGeom prst="rect">
            <a:avLst/>
          </a:prstGeom>
          <a:noFill/>
          <a:ln w="33338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5257800" y="6324600"/>
            <a:ext cx="1058863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700" b="1">
                <a:solidFill>
                  <a:srgbClr val="000000"/>
                </a:solidFill>
                <a:latin typeface="Arial" charset="0"/>
              </a:rPr>
              <a:t>Антуриум</a:t>
            </a:r>
            <a:endParaRPr lang="ru-RU"/>
          </a:p>
        </p:txBody>
      </p:sp>
      <p:sp>
        <p:nvSpPr>
          <p:cNvPr id="10255" name="Rectangle 15"/>
          <p:cNvSpPr>
            <a:spLocks noChangeArrowheads="1"/>
          </p:cNvSpPr>
          <p:nvPr/>
        </p:nvSpPr>
        <p:spPr bwMode="auto">
          <a:xfrm>
            <a:off x="5984875" y="2428875"/>
            <a:ext cx="2492375" cy="20780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6" name="Rectangle 16"/>
          <p:cNvSpPr>
            <a:spLocks noChangeArrowheads="1"/>
          </p:cNvSpPr>
          <p:nvPr/>
        </p:nvSpPr>
        <p:spPr bwMode="auto">
          <a:xfrm>
            <a:off x="5984875" y="2428875"/>
            <a:ext cx="2492375" cy="2078038"/>
          </a:xfrm>
          <a:prstGeom prst="rect">
            <a:avLst/>
          </a:prstGeom>
          <a:noFill/>
          <a:ln w="33338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7" name="Rectangle 17"/>
          <p:cNvSpPr>
            <a:spLocks noChangeArrowheads="1"/>
          </p:cNvSpPr>
          <p:nvPr/>
        </p:nvSpPr>
        <p:spPr bwMode="auto">
          <a:xfrm>
            <a:off x="7038975" y="4254500"/>
            <a:ext cx="539750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700" b="1">
                <a:solidFill>
                  <a:srgbClr val="000000"/>
                </a:solidFill>
                <a:latin typeface="Arial" charset="0"/>
              </a:rPr>
              <a:t>Аир</a:t>
            </a:r>
            <a:endParaRPr lang="ru-RU"/>
          </a:p>
        </p:txBody>
      </p:sp>
      <p:pic>
        <p:nvPicPr>
          <p:cNvPr id="10258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555625"/>
            <a:ext cx="2165350" cy="549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9" name="Picture 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8025" y="2511425"/>
            <a:ext cx="2287588" cy="16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0" name="Picture 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67425" y="2511425"/>
            <a:ext cx="2368550" cy="16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1" name="Picture 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95813" y="4670425"/>
            <a:ext cx="2411412" cy="158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2" name="Picture 2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4388" y="8148638"/>
            <a:ext cx="6429375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3" name="Picture 2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3294063" y="220663"/>
            <a:ext cx="4298950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100" b="1" i="1">
                <a:solidFill>
                  <a:srgbClr val="0000FF"/>
                </a:solidFill>
                <a:latin typeface="Arial" charset="0"/>
              </a:rPr>
              <a:t>Простые соцветия</a:t>
            </a:r>
            <a:endParaRPr lang="ru-RU"/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3392488" y="673100"/>
            <a:ext cx="4159250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100" b="1" i="1">
                <a:solidFill>
                  <a:srgbClr val="FF0080"/>
                </a:solidFill>
                <a:latin typeface="Arial" charset="0"/>
              </a:rPr>
              <a:t>Соцветие  головка</a:t>
            </a:r>
            <a:endParaRPr lang="ru-RU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3235325" y="1266825"/>
            <a:ext cx="5867400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Arial" charset="0"/>
              </a:rPr>
              <a:t>На укороченном (часто утолщенном) </a:t>
            </a:r>
            <a:endParaRPr lang="ru-RU"/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3235325" y="1628775"/>
            <a:ext cx="451326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Arial" charset="0"/>
              </a:rPr>
              <a:t>общем цветоносном побеге </a:t>
            </a:r>
            <a:endParaRPr lang="ru-RU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3235325" y="1990725"/>
            <a:ext cx="5041900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Arial" charset="0"/>
              </a:rPr>
              <a:t>располагаются сидячие цветки.</a:t>
            </a:r>
            <a:endParaRPr lang="ru-RU"/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3078163" y="2689225"/>
            <a:ext cx="2847975" cy="25098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3078163" y="2689225"/>
            <a:ext cx="2847975" cy="2509838"/>
          </a:xfrm>
          <a:prstGeom prst="rect">
            <a:avLst/>
          </a:prstGeom>
          <a:noFill/>
          <a:ln w="33338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4011613" y="4829175"/>
            <a:ext cx="1262062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Arial" charset="0"/>
              </a:rPr>
              <a:t>Клевер</a:t>
            </a:r>
            <a:endParaRPr lang="ru-RU"/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6049963" y="2671763"/>
            <a:ext cx="2846387" cy="250983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6049963" y="2671763"/>
            <a:ext cx="2846387" cy="2509837"/>
          </a:xfrm>
          <a:prstGeom prst="rect">
            <a:avLst/>
          </a:prstGeom>
          <a:noFill/>
          <a:ln w="33338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6602413" y="4803775"/>
            <a:ext cx="171608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Arial" charset="0"/>
              </a:rPr>
              <a:t>Мордовник</a:t>
            </a:r>
            <a:endParaRPr lang="ru-RU"/>
          </a:p>
        </p:txBody>
      </p:sp>
      <p:pic>
        <p:nvPicPr>
          <p:cNvPr id="11279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960438"/>
            <a:ext cx="2309813" cy="464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60713" y="2771775"/>
            <a:ext cx="26828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1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32513" y="2771775"/>
            <a:ext cx="2681287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2" name="Picture 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0400" y="8482013"/>
            <a:ext cx="5389563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3" name="Picture 1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897313" y="219075"/>
            <a:ext cx="4287837" cy="54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200" b="1" i="1">
                <a:solidFill>
                  <a:srgbClr val="0000FF"/>
                </a:solidFill>
                <a:latin typeface="Arial" charset="0"/>
              </a:rPr>
              <a:t>Простые соцветия</a:t>
            </a:r>
            <a:endParaRPr lang="ru-RU"/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3879850" y="696913"/>
            <a:ext cx="4330700" cy="54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200" b="1" i="1">
                <a:solidFill>
                  <a:srgbClr val="FF0080"/>
                </a:solidFill>
                <a:latin typeface="Arial" charset="0"/>
              </a:rPr>
              <a:t>Соцветие  корзинка</a:t>
            </a:r>
            <a:endParaRPr lang="ru-RU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3652838" y="1452563"/>
            <a:ext cx="5313362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Arial" charset="0"/>
              </a:rPr>
              <a:t>На утолщенном и расширенном </a:t>
            </a:r>
            <a:endParaRPr lang="ru-RU"/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3652838" y="1820863"/>
            <a:ext cx="5078412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Arial" charset="0"/>
              </a:rPr>
              <a:t>ложе соцветия располагаются </a:t>
            </a:r>
            <a:endParaRPr lang="ru-RU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3652838" y="2190750"/>
            <a:ext cx="5516562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Arial" charset="0"/>
              </a:rPr>
              <a:t>мелкие сидячие цветки. Снаружи </a:t>
            </a:r>
            <a:endParaRPr lang="ru-RU"/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3652838" y="2559050"/>
            <a:ext cx="5743575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Arial" charset="0"/>
              </a:rPr>
              <a:t>это соцветие защищено зелеными </a:t>
            </a:r>
            <a:endParaRPr lang="ru-RU"/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3652838" y="2928938"/>
            <a:ext cx="3514725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Arial" charset="0"/>
              </a:rPr>
              <a:t>листьями - оберткой.</a:t>
            </a:r>
            <a:endParaRPr lang="ru-RU"/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1030288" y="4076700"/>
            <a:ext cx="2438400" cy="21383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1030288" y="4076700"/>
            <a:ext cx="2438400" cy="2138363"/>
          </a:xfrm>
          <a:prstGeom prst="rect">
            <a:avLst/>
          </a:prstGeom>
          <a:noFill/>
          <a:ln w="33338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1400175" y="5913438"/>
            <a:ext cx="1354138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800" b="1">
                <a:solidFill>
                  <a:srgbClr val="000000"/>
                </a:solidFill>
                <a:latin typeface="Arial" charset="0"/>
              </a:rPr>
              <a:t>Одуванчик</a:t>
            </a:r>
            <a:endParaRPr lang="ru-RU"/>
          </a:p>
        </p:txBody>
      </p:sp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3721100" y="4076700"/>
            <a:ext cx="2438400" cy="21383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3721100" y="4076700"/>
            <a:ext cx="2438400" cy="2138363"/>
          </a:xfrm>
          <a:prstGeom prst="rect">
            <a:avLst/>
          </a:prstGeom>
          <a:noFill/>
          <a:ln w="33338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4" name="Rectangle 16"/>
          <p:cNvSpPr>
            <a:spLocks noChangeArrowheads="1"/>
          </p:cNvSpPr>
          <p:nvPr/>
        </p:nvSpPr>
        <p:spPr bwMode="auto">
          <a:xfrm>
            <a:off x="4595813" y="5913438"/>
            <a:ext cx="7651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800" b="1">
                <a:solidFill>
                  <a:srgbClr val="000000"/>
                </a:solidFill>
                <a:latin typeface="Arial" charset="0"/>
              </a:rPr>
              <a:t>Астра</a:t>
            </a:r>
            <a:endParaRPr lang="ru-RU"/>
          </a:p>
        </p:txBody>
      </p:sp>
      <p:sp>
        <p:nvSpPr>
          <p:cNvPr id="12305" name="Rectangle 17"/>
          <p:cNvSpPr>
            <a:spLocks noChangeArrowheads="1"/>
          </p:cNvSpPr>
          <p:nvPr/>
        </p:nvSpPr>
        <p:spPr bwMode="auto">
          <a:xfrm>
            <a:off x="6453188" y="4119563"/>
            <a:ext cx="2438400" cy="20955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6" name="Rectangle 18"/>
          <p:cNvSpPr>
            <a:spLocks noChangeArrowheads="1"/>
          </p:cNvSpPr>
          <p:nvPr/>
        </p:nvSpPr>
        <p:spPr bwMode="auto">
          <a:xfrm>
            <a:off x="6453188" y="4119563"/>
            <a:ext cx="2438400" cy="2095500"/>
          </a:xfrm>
          <a:prstGeom prst="rect">
            <a:avLst/>
          </a:prstGeom>
          <a:noFill/>
          <a:ln w="33338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7" name="Rectangle 19"/>
          <p:cNvSpPr>
            <a:spLocks noChangeArrowheads="1"/>
          </p:cNvSpPr>
          <p:nvPr/>
        </p:nvSpPr>
        <p:spPr bwMode="auto">
          <a:xfrm>
            <a:off x="6965950" y="5880100"/>
            <a:ext cx="1757363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800" b="1">
                <a:solidFill>
                  <a:srgbClr val="000000"/>
                </a:solidFill>
                <a:latin typeface="Arial" charset="0"/>
              </a:rPr>
              <a:t>Подсолнечник</a:t>
            </a:r>
            <a:endParaRPr lang="ru-RU"/>
          </a:p>
        </p:txBody>
      </p:sp>
      <p:pic>
        <p:nvPicPr>
          <p:cNvPr id="12308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81038"/>
            <a:ext cx="2984500" cy="293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9" name="Picture 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63" y="4119563"/>
            <a:ext cx="2354262" cy="171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10" name="Picture 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05238" y="4160838"/>
            <a:ext cx="2270125" cy="167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11" name="Picture 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96050" y="4203700"/>
            <a:ext cx="2354263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12" name="Picture 2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4200" y="8664575"/>
            <a:ext cx="6029325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13" name="Picture 2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3167063" y="296863"/>
            <a:ext cx="4318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200" b="1" i="1">
                <a:solidFill>
                  <a:srgbClr val="0000FF"/>
                </a:solidFill>
                <a:latin typeface="Arial" charset="0"/>
              </a:rPr>
              <a:t>Простые соцветия</a:t>
            </a:r>
            <a:endParaRPr lang="ru-RU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335338" y="820738"/>
            <a:ext cx="397033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200" b="1" i="1">
                <a:solidFill>
                  <a:srgbClr val="FF0080"/>
                </a:solidFill>
                <a:latin typeface="Arial" charset="0"/>
              </a:rPr>
              <a:t>Соцветие  щиток</a:t>
            </a:r>
            <a:endParaRPr lang="ru-RU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3225800" y="1377950"/>
            <a:ext cx="610393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500" b="1">
                <a:solidFill>
                  <a:srgbClr val="000000"/>
                </a:solidFill>
                <a:latin typeface="Arial" charset="0"/>
              </a:rPr>
              <a:t>На удлиненном общем цветоносном </a:t>
            </a:r>
            <a:endParaRPr lang="ru-RU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3225800" y="1749425"/>
            <a:ext cx="5453063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500" b="1">
                <a:solidFill>
                  <a:srgbClr val="000000"/>
                </a:solidFill>
                <a:latin typeface="Arial" charset="0"/>
              </a:rPr>
              <a:t>побеге располагаются цветки на </a:t>
            </a:r>
            <a:endParaRPr lang="ru-RU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3225800" y="2120900"/>
            <a:ext cx="6138863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500" b="1">
                <a:solidFill>
                  <a:srgbClr val="000000"/>
                </a:solidFill>
                <a:latin typeface="Arial" charset="0"/>
              </a:rPr>
              <a:t>цветоножках разной длины - нижние </a:t>
            </a:r>
            <a:endParaRPr lang="ru-RU"/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3225800" y="2492375"/>
            <a:ext cx="590073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500" b="1">
                <a:solidFill>
                  <a:srgbClr val="000000"/>
                </a:solidFill>
                <a:latin typeface="Arial" charset="0"/>
              </a:rPr>
              <a:t>более длинные, а верхние - короче.</a:t>
            </a:r>
            <a:endParaRPr lang="ru-RU"/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3132138" y="3462338"/>
            <a:ext cx="2752725" cy="25336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3132138" y="3462338"/>
            <a:ext cx="2752725" cy="2533650"/>
          </a:xfrm>
          <a:prstGeom prst="rect">
            <a:avLst/>
          </a:prstGeom>
          <a:noFill/>
          <a:ln w="33338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3759200" y="5691188"/>
            <a:ext cx="1473200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800" b="1">
                <a:solidFill>
                  <a:srgbClr val="000000"/>
                </a:solidFill>
                <a:latin typeface="Arial" charset="0"/>
              </a:rPr>
              <a:t>Боярышник</a:t>
            </a:r>
            <a:endParaRPr lang="ru-RU"/>
          </a:p>
        </p:txBody>
      </p:sp>
      <p:sp>
        <p:nvSpPr>
          <p:cNvPr id="13325" name="Rectangle 13"/>
          <p:cNvSpPr>
            <a:spLocks noChangeArrowheads="1"/>
          </p:cNvSpPr>
          <p:nvPr/>
        </p:nvSpPr>
        <p:spPr bwMode="auto">
          <a:xfrm>
            <a:off x="6138863" y="3546475"/>
            <a:ext cx="2751137" cy="25336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6" name="Rectangle 14"/>
          <p:cNvSpPr>
            <a:spLocks noChangeArrowheads="1"/>
          </p:cNvSpPr>
          <p:nvPr/>
        </p:nvSpPr>
        <p:spPr bwMode="auto">
          <a:xfrm>
            <a:off x="6138863" y="3546475"/>
            <a:ext cx="2751137" cy="2533650"/>
          </a:xfrm>
          <a:prstGeom prst="rect">
            <a:avLst/>
          </a:prstGeom>
          <a:noFill/>
          <a:ln w="33338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7" name="Rectangle 15"/>
          <p:cNvSpPr>
            <a:spLocks noChangeArrowheads="1"/>
          </p:cNvSpPr>
          <p:nvPr/>
        </p:nvSpPr>
        <p:spPr bwMode="auto">
          <a:xfrm>
            <a:off x="6824663" y="5734050"/>
            <a:ext cx="1846262" cy="32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800" b="1">
                <a:solidFill>
                  <a:srgbClr val="000000"/>
                </a:solidFill>
                <a:latin typeface="Arial" charset="0"/>
              </a:rPr>
              <a:t>Садовая груша</a:t>
            </a:r>
            <a:endParaRPr lang="ru-RU"/>
          </a:p>
        </p:txBody>
      </p:sp>
      <p:pic>
        <p:nvPicPr>
          <p:cNvPr id="13328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803275"/>
            <a:ext cx="2159000" cy="477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9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7863" y="3546475"/>
            <a:ext cx="2581275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0" name="Picture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3000" y="3632200"/>
            <a:ext cx="2582863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1" name="Picture 1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6600" y="8545513"/>
            <a:ext cx="5816600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2" name="Picture 2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3779838" y="373063"/>
            <a:ext cx="4478337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200" b="1" i="1">
                <a:solidFill>
                  <a:srgbClr val="0000FF"/>
                </a:solidFill>
                <a:latin typeface="Arial" charset="0"/>
              </a:rPr>
              <a:t>Простые соцветия</a:t>
            </a:r>
            <a:endParaRPr lang="ru-RU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676650" y="912813"/>
            <a:ext cx="444500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200" b="1" i="1">
                <a:solidFill>
                  <a:srgbClr val="FF0080"/>
                </a:solidFill>
                <a:latin typeface="Arial" charset="0"/>
              </a:rPr>
              <a:t>Соцветие  завиток</a:t>
            </a:r>
            <a:endParaRPr lang="ru-RU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3281363" y="1573213"/>
            <a:ext cx="5003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500" b="1">
                <a:solidFill>
                  <a:srgbClr val="000000"/>
                </a:solidFill>
                <a:latin typeface="Arial" charset="0"/>
              </a:rPr>
              <a:t>От главной оси несущей один </a:t>
            </a:r>
            <a:endParaRPr lang="ru-RU"/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3281363" y="1949450"/>
            <a:ext cx="4797425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500" b="1">
                <a:solidFill>
                  <a:srgbClr val="000000"/>
                </a:solidFill>
                <a:latin typeface="Arial" charset="0"/>
              </a:rPr>
              <a:t>цветок, ниже отходит другая </a:t>
            </a:r>
            <a:endParaRPr lang="ru-RU"/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3281363" y="2327275"/>
            <a:ext cx="5915025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500" b="1">
                <a:solidFill>
                  <a:srgbClr val="000000"/>
                </a:solidFill>
                <a:latin typeface="Arial" charset="0"/>
              </a:rPr>
              <a:t>одноцветковая ось, затем третья, а </a:t>
            </a:r>
            <a:endParaRPr lang="ru-RU"/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3281363" y="2703513"/>
            <a:ext cx="49784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500" b="1">
                <a:solidFill>
                  <a:srgbClr val="000000"/>
                </a:solidFill>
                <a:latin typeface="Arial" charset="0"/>
              </a:rPr>
              <a:t>далее более молодая часть с </a:t>
            </a:r>
            <a:endParaRPr lang="ru-RU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3281363" y="3081338"/>
            <a:ext cx="5132387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500" b="1">
                <a:solidFill>
                  <a:srgbClr val="000000"/>
                </a:solidFill>
                <a:latin typeface="Arial" charset="0"/>
              </a:rPr>
              <a:t>нераспустившимися цветками.</a:t>
            </a:r>
            <a:endParaRPr lang="ru-RU"/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5146675" y="4556125"/>
            <a:ext cx="430213" cy="7286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5146675" y="4556125"/>
            <a:ext cx="430213" cy="728663"/>
          </a:xfrm>
          <a:prstGeom prst="rect">
            <a:avLst/>
          </a:prstGeom>
          <a:noFill/>
          <a:ln w="349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3125788" y="3956050"/>
            <a:ext cx="2751137" cy="24003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3125788" y="3956050"/>
            <a:ext cx="2751137" cy="2400300"/>
          </a:xfrm>
          <a:prstGeom prst="rect">
            <a:avLst/>
          </a:prstGeom>
          <a:noFill/>
          <a:ln w="349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3770313" y="6003925"/>
            <a:ext cx="13747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800" b="1">
                <a:solidFill>
                  <a:srgbClr val="000000"/>
                </a:solidFill>
                <a:latin typeface="Arial" charset="0"/>
              </a:rPr>
              <a:t>Незабудка</a:t>
            </a:r>
            <a:endParaRPr lang="ru-RU"/>
          </a:p>
        </p:txBody>
      </p:sp>
      <p:sp>
        <p:nvSpPr>
          <p:cNvPr id="14352" name="Rectangle 16"/>
          <p:cNvSpPr>
            <a:spLocks noChangeArrowheads="1"/>
          </p:cNvSpPr>
          <p:nvPr/>
        </p:nvSpPr>
        <p:spPr bwMode="auto">
          <a:xfrm>
            <a:off x="6135688" y="3956050"/>
            <a:ext cx="2751137" cy="24003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6135688" y="3956050"/>
            <a:ext cx="2751137" cy="2400300"/>
          </a:xfrm>
          <a:prstGeom prst="rect">
            <a:avLst/>
          </a:prstGeom>
          <a:noFill/>
          <a:ln w="349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7011988" y="6003925"/>
            <a:ext cx="1117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800" b="1">
                <a:solidFill>
                  <a:srgbClr val="000000"/>
                </a:solidFill>
                <a:latin typeface="Arial" charset="0"/>
              </a:rPr>
              <a:t>Окопник</a:t>
            </a:r>
            <a:endParaRPr lang="ru-RU"/>
          </a:p>
        </p:txBody>
      </p:sp>
      <p:pic>
        <p:nvPicPr>
          <p:cNvPr id="14355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98500"/>
            <a:ext cx="2149475" cy="510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6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1513" y="3998913"/>
            <a:ext cx="2579687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7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1413" y="4041775"/>
            <a:ext cx="2620962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8" name="Picture 2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6600" y="8575675"/>
            <a:ext cx="6018213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9" name="Picture 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3689350" y="296863"/>
            <a:ext cx="4425950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200" b="1" i="1">
                <a:solidFill>
                  <a:srgbClr val="0000FF"/>
                </a:solidFill>
                <a:latin typeface="Arial" charset="0"/>
              </a:rPr>
              <a:t>Сложные соцветия</a:t>
            </a:r>
            <a:endParaRPr lang="ru-RU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3001963" y="766763"/>
            <a:ext cx="6253162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200" b="1" i="1">
                <a:solidFill>
                  <a:srgbClr val="FF0080"/>
                </a:solidFill>
                <a:latin typeface="Arial" charset="0"/>
              </a:rPr>
              <a:t>Соцветие  сложный зонтик</a:t>
            </a:r>
            <a:endParaRPr lang="ru-RU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3792538" y="1493838"/>
            <a:ext cx="3525837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500" b="1">
                <a:solidFill>
                  <a:srgbClr val="000000"/>
                </a:solidFill>
                <a:latin typeface="Arial" charset="0"/>
              </a:rPr>
              <a:t>От верхушки общего </a:t>
            </a:r>
            <a:endParaRPr lang="ru-RU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3792538" y="1870075"/>
            <a:ext cx="493236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500" b="1">
                <a:solidFill>
                  <a:srgbClr val="000000"/>
                </a:solidFill>
                <a:latin typeface="Arial" charset="0"/>
              </a:rPr>
              <a:t>цветоносного побега отходят </a:t>
            </a:r>
            <a:endParaRPr lang="ru-RU"/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3792538" y="2246313"/>
            <a:ext cx="29337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500" b="1">
                <a:solidFill>
                  <a:srgbClr val="000000"/>
                </a:solidFill>
                <a:latin typeface="Arial" charset="0"/>
              </a:rPr>
              <a:t>простые зонтики.</a:t>
            </a:r>
            <a:endParaRPr lang="ru-RU"/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3397250" y="3230563"/>
            <a:ext cx="2659063" cy="23526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3397250" y="3230563"/>
            <a:ext cx="2659063" cy="2352675"/>
          </a:xfrm>
          <a:prstGeom prst="rect">
            <a:avLst/>
          </a:prstGeom>
          <a:noFill/>
          <a:ln w="349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4032250" y="5275263"/>
            <a:ext cx="117475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800" b="1">
                <a:solidFill>
                  <a:srgbClr val="000000"/>
                </a:solidFill>
                <a:latin typeface="Arial" charset="0"/>
              </a:rPr>
              <a:t>Морковь</a:t>
            </a:r>
            <a:endParaRPr lang="ru-RU"/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6227763" y="3273425"/>
            <a:ext cx="2659062" cy="23526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6227763" y="3273425"/>
            <a:ext cx="2659062" cy="2352675"/>
          </a:xfrm>
          <a:prstGeom prst="rect">
            <a:avLst/>
          </a:prstGeom>
          <a:noFill/>
          <a:ln w="349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7162800" y="5275263"/>
            <a:ext cx="814388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800" b="1">
                <a:solidFill>
                  <a:srgbClr val="000000"/>
                </a:solidFill>
                <a:latin typeface="Arial" charset="0"/>
              </a:rPr>
              <a:t>Укроп</a:t>
            </a:r>
            <a:endParaRPr lang="ru-RU"/>
          </a:p>
        </p:txBody>
      </p:sp>
      <p:pic>
        <p:nvPicPr>
          <p:cNvPr id="15375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04925"/>
            <a:ext cx="2573338" cy="491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82975" y="3316288"/>
            <a:ext cx="2487613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7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13488" y="3359150"/>
            <a:ext cx="2487612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8" name="Picture 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4200" y="8628063"/>
            <a:ext cx="5926138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9" name="Picture 1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868738" y="417513"/>
            <a:ext cx="4321175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200" b="1" i="1">
                <a:solidFill>
                  <a:srgbClr val="0000FF"/>
                </a:solidFill>
                <a:latin typeface="Arial" charset="0"/>
              </a:rPr>
              <a:t>Сложные соцветия</a:t>
            </a:r>
            <a:endParaRPr lang="ru-RU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265488" y="919163"/>
            <a:ext cx="57531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200" b="1" i="1">
                <a:solidFill>
                  <a:srgbClr val="FF0080"/>
                </a:solidFill>
                <a:latin typeface="Arial" charset="0"/>
              </a:rPr>
              <a:t>Соцветие  сложный колос</a:t>
            </a:r>
            <a:endParaRPr lang="ru-RU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3733800" y="1497013"/>
            <a:ext cx="4630738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Arial" charset="0"/>
              </a:rPr>
              <a:t>На длинном, тонком общем </a:t>
            </a:r>
            <a:endParaRPr lang="ru-RU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3733800" y="1863725"/>
            <a:ext cx="3484563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Arial" charset="0"/>
              </a:rPr>
              <a:t>цветоносном побеге </a:t>
            </a:r>
            <a:endParaRPr lang="ru-RU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3733800" y="2232025"/>
            <a:ext cx="55181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Arial" charset="0"/>
              </a:rPr>
              <a:t>располагаются простые колоски, </a:t>
            </a:r>
            <a:endParaRPr lang="ru-RU"/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3733800" y="2598738"/>
            <a:ext cx="4630738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Arial" charset="0"/>
              </a:rPr>
              <a:t>состоящие из 2-3-х сидячих </a:t>
            </a:r>
            <a:endParaRPr lang="ru-RU"/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3733800" y="2965450"/>
            <a:ext cx="1490663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Arial" charset="0"/>
              </a:rPr>
              <a:t>цветков.</a:t>
            </a:r>
            <a:endParaRPr lang="ru-RU"/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6630988" y="3341688"/>
            <a:ext cx="2262187" cy="32575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6630988" y="3341688"/>
            <a:ext cx="2262187" cy="3257550"/>
          </a:xfrm>
          <a:prstGeom prst="rect">
            <a:avLst/>
          </a:prstGeom>
          <a:noFill/>
          <a:ln w="33338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7343775" y="6297613"/>
            <a:ext cx="1122363" cy="32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800" b="1">
                <a:solidFill>
                  <a:srgbClr val="000000"/>
                </a:solidFill>
                <a:latin typeface="Arial" charset="0"/>
              </a:rPr>
              <a:t>Пшеница</a:t>
            </a:r>
            <a:endParaRPr lang="ru-RU"/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3240088" y="3633788"/>
            <a:ext cx="3224212" cy="27559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00" name="Rectangle 16"/>
          <p:cNvSpPr>
            <a:spLocks noChangeArrowheads="1"/>
          </p:cNvSpPr>
          <p:nvPr/>
        </p:nvSpPr>
        <p:spPr bwMode="auto">
          <a:xfrm>
            <a:off x="3240088" y="3633788"/>
            <a:ext cx="3224212" cy="2755900"/>
          </a:xfrm>
          <a:prstGeom prst="rect">
            <a:avLst/>
          </a:prstGeom>
          <a:noFill/>
          <a:ln w="33338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4319588" y="6130925"/>
            <a:ext cx="979487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800" b="1">
                <a:solidFill>
                  <a:srgbClr val="000000"/>
                </a:solidFill>
                <a:latin typeface="Arial" charset="0"/>
              </a:rPr>
              <a:t>Ячмень</a:t>
            </a:r>
            <a:endParaRPr lang="ru-RU"/>
          </a:p>
        </p:txBody>
      </p:sp>
      <p:pic>
        <p:nvPicPr>
          <p:cNvPr id="16402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04950"/>
            <a:ext cx="2386013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3" name="Picture 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65500" y="3676650"/>
            <a:ext cx="3014663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4" name="Picture 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25" y="3425825"/>
            <a:ext cx="2093913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5" name="Picture 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0400" y="8678863"/>
            <a:ext cx="6213475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6" name="Picture 2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4040188" y="219075"/>
            <a:ext cx="4283075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100" b="1" i="1">
                <a:solidFill>
                  <a:srgbClr val="0000FF"/>
                </a:solidFill>
                <a:latin typeface="Arial" charset="0"/>
              </a:rPr>
              <a:t>Сложные соцветия</a:t>
            </a:r>
            <a:endParaRPr lang="ru-RU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3990975" y="692150"/>
            <a:ext cx="4332288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100" b="1" i="1">
                <a:solidFill>
                  <a:srgbClr val="FF0080"/>
                </a:solidFill>
                <a:latin typeface="Arial" charset="0"/>
              </a:rPr>
              <a:t>Соцветие  метелка</a:t>
            </a:r>
            <a:endParaRPr lang="ru-RU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3824288" y="1354138"/>
            <a:ext cx="4589462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Arial" charset="0"/>
              </a:rPr>
              <a:t>На длинном, тонком общем </a:t>
            </a:r>
            <a:endParaRPr lang="ru-RU"/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3824288" y="1717675"/>
            <a:ext cx="3452812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Arial" charset="0"/>
              </a:rPr>
              <a:t>цветоносном побеге </a:t>
            </a:r>
            <a:endParaRPr lang="ru-RU"/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3824288" y="2082800"/>
            <a:ext cx="4970462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Arial" charset="0"/>
              </a:rPr>
              <a:t>располагаются простые кисти.</a:t>
            </a:r>
            <a:endParaRPr lang="ru-RU"/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6115050" y="3200400"/>
            <a:ext cx="2779713" cy="27320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6115050" y="3200400"/>
            <a:ext cx="2779713" cy="2732088"/>
          </a:xfrm>
          <a:prstGeom prst="rect">
            <a:avLst/>
          </a:prstGeom>
          <a:noFill/>
          <a:ln w="33338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6819900" y="5676900"/>
            <a:ext cx="1211263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800" b="1">
                <a:solidFill>
                  <a:srgbClr val="000000"/>
                </a:solidFill>
                <a:latin typeface="Arial" charset="0"/>
              </a:rPr>
              <a:t>Виноград</a:t>
            </a:r>
            <a:endParaRPr lang="ru-RU"/>
          </a:p>
        </p:txBody>
      </p:sp>
      <p:pic>
        <p:nvPicPr>
          <p:cNvPr id="17420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047750"/>
            <a:ext cx="2282825" cy="463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1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38875" y="3282950"/>
            <a:ext cx="2614613" cy="236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3168650" y="3200400"/>
            <a:ext cx="2738438" cy="26908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3168650" y="3200400"/>
            <a:ext cx="2738438" cy="2690813"/>
          </a:xfrm>
          <a:prstGeom prst="rect">
            <a:avLst/>
          </a:prstGeom>
          <a:noFill/>
          <a:ln w="33338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4" name="Rectangle 16"/>
          <p:cNvSpPr>
            <a:spLocks noChangeArrowheads="1"/>
          </p:cNvSpPr>
          <p:nvPr/>
        </p:nvSpPr>
        <p:spPr bwMode="auto">
          <a:xfrm>
            <a:off x="4014788" y="5635625"/>
            <a:ext cx="971550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800" b="1">
                <a:solidFill>
                  <a:srgbClr val="000000"/>
                </a:solidFill>
                <a:latin typeface="Arial" charset="0"/>
              </a:rPr>
              <a:t>Сирень</a:t>
            </a:r>
            <a:endParaRPr lang="ru-RU"/>
          </a:p>
        </p:txBody>
      </p:sp>
      <p:pic>
        <p:nvPicPr>
          <p:cNvPr id="17425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92475" y="3282950"/>
            <a:ext cx="2532063" cy="236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6" name="Picture 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6600" y="8408988"/>
            <a:ext cx="5743575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7" name="Picture 1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850900" y="457200"/>
            <a:ext cx="82931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4400">
                <a:solidFill>
                  <a:schemeClr val="tx2"/>
                </a:solidFill>
                <a:latin typeface="Arial" charset="0"/>
              </a:rPr>
              <a:t>Что спрятано под табличками</a:t>
            </a:r>
            <a:r>
              <a:rPr lang="en-US" sz="4400">
                <a:solidFill>
                  <a:schemeClr val="tx2"/>
                </a:solidFill>
                <a:latin typeface="Arial" charset="0"/>
              </a:rPr>
              <a:t>?</a:t>
            </a:r>
            <a:endParaRPr lang="ru-RU" sz="440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63688"/>
            <a:ext cx="8229600" cy="500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600200"/>
            <a:ext cx="14478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1905000"/>
            <a:ext cx="14478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0200" y="5668963"/>
            <a:ext cx="19812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4400" y="4419600"/>
            <a:ext cx="16764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1570038" y="-7938"/>
            <a:ext cx="6286500" cy="78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4400" b="1">
                <a:solidFill>
                  <a:srgbClr val="000000"/>
                </a:solidFill>
                <a:latin typeface="Arial" charset="0"/>
              </a:rPr>
              <a:t>Лабораторная работа</a:t>
            </a:r>
            <a:endParaRPr lang="ru-RU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846138" y="973138"/>
            <a:ext cx="84629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300" b="1">
                <a:solidFill>
                  <a:srgbClr val="000000"/>
                </a:solidFill>
                <a:latin typeface="Arial" charset="0"/>
              </a:rPr>
              <a:t>1. Рассмотрите соцветия на гербарном </a:t>
            </a:r>
            <a:endParaRPr lang="ru-RU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846138" y="1458913"/>
            <a:ext cx="564991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300" b="1">
                <a:solidFill>
                  <a:srgbClr val="000000"/>
                </a:solidFill>
                <a:latin typeface="Arial" charset="0"/>
              </a:rPr>
              <a:t>материале или картинках.</a:t>
            </a:r>
            <a:endParaRPr lang="ru-RU"/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873125" y="2187575"/>
            <a:ext cx="71913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300" b="1">
                <a:solidFill>
                  <a:srgbClr val="000000"/>
                </a:solidFill>
                <a:latin typeface="Arial" charset="0"/>
              </a:rPr>
              <a:t>2. Определите, как расположены </a:t>
            </a:r>
            <a:endParaRPr lang="ru-RU"/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873125" y="2673350"/>
            <a:ext cx="77739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300" b="1">
                <a:solidFill>
                  <a:srgbClr val="000000"/>
                </a:solidFill>
                <a:latin typeface="Arial" charset="0"/>
              </a:rPr>
              <a:t>цветки  у рассмотренных растений. </a:t>
            </a:r>
            <a:endParaRPr lang="ru-RU"/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873125" y="3160713"/>
            <a:ext cx="73040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300" b="1">
                <a:solidFill>
                  <a:srgbClr val="000000"/>
                </a:solidFill>
                <a:latin typeface="Arial" charset="0"/>
              </a:rPr>
              <a:t>Пользуясь схемами в учебнике и </a:t>
            </a:r>
            <a:endParaRPr lang="ru-RU"/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873125" y="3646488"/>
            <a:ext cx="78089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300" b="1">
                <a:solidFill>
                  <a:srgbClr val="000000"/>
                </a:solidFill>
                <a:latin typeface="Arial" charset="0"/>
              </a:rPr>
              <a:t>тетради, выясните, как называются </a:t>
            </a:r>
            <a:endParaRPr lang="ru-RU"/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873125" y="4132263"/>
            <a:ext cx="3073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300" b="1">
                <a:solidFill>
                  <a:srgbClr val="000000"/>
                </a:solidFill>
                <a:latin typeface="Arial" charset="0"/>
              </a:rPr>
              <a:t>эти соцветия.</a:t>
            </a:r>
            <a:endParaRPr lang="ru-RU"/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838200" y="4757738"/>
            <a:ext cx="48323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300" b="1">
                <a:solidFill>
                  <a:srgbClr val="000000"/>
                </a:solidFill>
                <a:latin typeface="Arial" charset="0"/>
              </a:rPr>
              <a:t>3. Заполните таблицу.</a:t>
            </a:r>
            <a:endParaRPr lang="ru-RU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863600" y="5486400"/>
            <a:ext cx="64420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300" b="1">
                <a:solidFill>
                  <a:srgbClr val="000000"/>
                </a:solidFill>
                <a:latin typeface="Arial" charset="0"/>
              </a:rPr>
              <a:t>4. Сделайте вывод по итогам </a:t>
            </a:r>
            <a:endParaRPr lang="ru-RU"/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863600" y="5972175"/>
            <a:ext cx="49625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300" b="1">
                <a:solidFill>
                  <a:srgbClr val="000000"/>
                </a:solidFill>
                <a:latin typeface="Arial" charset="0"/>
              </a:rPr>
              <a:t>лабораторной работы.</a:t>
            </a:r>
            <a:endParaRPr lang="ru-RU"/>
          </a:p>
        </p:txBody>
      </p:sp>
      <p:pic>
        <p:nvPicPr>
          <p:cNvPr id="18447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888" y="8204200"/>
            <a:ext cx="6477000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914400" y="1239838"/>
            <a:ext cx="7953375" cy="301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7437438" y="1516063"/>
            <a:ext cx="1260475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800" b="1">
                <a:solidFill>
                  <a:srgbClr val="000000"/>
                </a:solidFill>
                <a:latin typeface="Arial" charset="0"/>
              </a:rPr>
              <a:t>Название </a:t>
            </a:r>
            <a:endParaRPr lang="ru-RU"/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7453313" y="1776413"/>
            <a:ext cx="1160462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800" b="1">
                <a:solidFill>
                  <a:srgbClr val="000000"/>
                </a:solidFill>
                <a:latin typeface="Arial" charset="0"/>
              </a:rPr>
              <a:t>растения</a:t>
            </a:r>
            <a:endParaRPr lang="ru-RU"/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1390650" y="1546225"/>
            <a:ext cx="1260475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800" b="1">
                <a:solidFill>
                  <a:srgbClr val="000000"/>
                </a:solidFill>
                <a:latin typeface="Arial" charset="0"/>
              </a:rPr>
              <a:t>Название </a:t>
            </a:r>
            <a:endParaRPr lang="ru-RU"/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1398588" y="1806575"/>
            <a:ext cx="11684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800" b="1">
                <a:solidFill>
                  <a:srgbClr val="000000"/>
                </a:solidFill>
                <a:latin typeface="Arial" charset="0"/>
              </a:rPr>
              <a:t>соцветия</a:t>
            </a:r>
            <a:endParaRPr lang="ru-RU"/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5126038" y="1508125"/>
            <a:ext cx="160655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800" b="1">
                <a:solidFill>
                  <a:srgbClr val="000000"/>
                </a:solidFill>
                <a:latin typeface="Arial" charset="0"/>
              </a:rPr>
              <a:t>Простое или </a:t>
            </a:r>
            <a:endParaRPr lang="ru-RU"/>
          </a:p>
        </p:txBody>
      </p:sp>
      <p:sp>
        <p:nvSpPr>
          <p:cNvPr id="19470" name="Rectangle 14"/>
          <p:cNvSpPr>
            <a:spLocks noChangeArrowheads="1"/>
          </p:cNvSpPr>
          <p:nvPr/>
        </p:nvSpPr>
        <p:spPr bwMode="auto">
          <a:xfrm>
            <a:off x="5356225" y="1768475"/>
            <a:ext cx="109855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800" b="1">
                <a:solidFill>
                  <a:srgbClr val="000000"/>
                </a:solidFill>
                <a:latin typeface="Arial" charset="0"/>
              </a:rPr>
              <a:t>сложное</a:t>
            </a:r>
            <a:endParaRPr lang="ru-RU"/>
          </a:p>
        </p:txBody>
      </p:sp>
      <p:sp>
        <p:nvSpPr>
          <p:cNvPr id="19471" name="Rectangle 15"/>
          <p:cNvSpPr>
            <a:spLocks noChangeArrowheads="1"/>
          </p:cNvSpPr>
          <p:nvPr/>
        </p:nvSpPr>
        <p:spPr bwMode="auto">
          <a:xfrm>
            <a:off x="5318125" y="2028825"/>
            <a:ext cx="1160463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800" b="1">
                <a:solidFill>
                  <a:srgbClr val="000000"/>
                </a:solidFill>
                <a:latin typeface="Arial" charset="0"/>
              </a:rPr>
              <a:t>соцветие</a:t>
            </a:r>
            <a:endParaRPr lang="ru-RU"/>
          </a:p>
        </p:txBody>
      </p:sp>
      <p:sp>
        <p:nvSpPr>
          <p:cNvPr id="19472" name="Rectangle 16"/>
          <p:cNvSpPr>
            <a:spLocks noChangeArrowheads="1"/>
          </p:cNvSpPr>
          <p:nvPr/>
        </p:nvSpPr>
        <p:spPr bwMode="auto">
          <a:xfrm>
            <a:off x="3365500" y="1546225"/>
            <a:ext cx="890588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800" b="1">
                <a:solidFill>
                  <a:srgbClr val="000000"/>
                </a:solidFill>
                <a:latin typeface="Arial" charset="0"/>
              </a:rPr>
              <a:t>Схема </a:t>
            </a:r>
            <a:endParaRPr lang="ru-RU"/>
          </a:p>
        </p:txBody>
      </p:sp>
      <p:sp>
        <p:nvSpPr>
          <p:cNvPr id="19473" name="Rectangle 17"/>
          <p:cNvSpPr>
            <a:spLocks noChangeArrowheads="1"/>
          </p:cNvSpPr>
          <p:nvPr/>
        </p:nvSpPr>
        <p:spPr bwMode="auto">
          <a:xfrm>
            <a:off x="3197225" y="1806575"/>
            <a:ext cx="1168400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800" b="1">
                <a:solidFill>
                  <a:srgbClr val="000000"/>
                </a:solidFill>
                <a:latin typeface="Arial" charset="0"/>
              </a:rPr>
              <a:t>соцветия</a:t>
            </a:r>
            <a:endParaRPr lang="ru-RU"/>
          </a:p>
        </p:txBody>
      </p:sp>
      <p:sp>
        <p:nvSpPr>
          <p:cNvPr id="19474" name="Rectangle 18"/>
          <p:cNvSpPr>
            <a:spLocks noChangeArrowheads="1"/>
          </p:cNvSpPr>
          <p:nvPr/>
        </p:nvSpPr>
        <p:spPr bwMode="auto">
          <a:xfrm>
            <a:off x="1628775" y="373063"/>
            <a:ext cx="6869113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900" b="1">
                <a:solidFill>
                  <a:srgbClr val="000000"/>
                </a:solidFill>
                <a:latin typeface="Arial" charset="0"/>
              </a:rPr>
              <a:t>Заполните таблицу к лабораторной </a:t>
            </a:r>
            <a:endParaRPr lang="ru-RU"/>
          </a:p>
        </p:txBody>
      </p:sp>
      <p:sp>
        <p:nvSpPr>
          <p:cNvPr id="19475" name="Rectangle 19"/>
          <p:cNvSpPr>
            <a:spLocks noChangeArrowheads="1"/>
          </p:cNvSpPr>
          <p:nvPr/>
        </p:nvSpPr>
        <p:spPr bwMode="auto">
          <a:xfrm>
            <a:off x="4287838" y="803275"/>
            <a:ext cx="144462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900" b="1">
                <a:solidFill>
                  <a:srgbClr val="000000"/>
                </a:solidFill>
                <a:latin typeface="Arial" charset="0"/>
              </a:rPr>
              <a:t>работе</a:t>
            </a:r>
            <a:endParaRPr lang="ru-RU"/>
          </a:p>
        </p:txBody>
      </p:sp>
      <p:pic>
        <p:nvPicPr>
          <p:cNvPr id="19476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0588" y="8612188"/>
            <a:ext cx="5940425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77" name="Line 21"/>
          <p:cNvSpPr>
            <a:spLocks noChangeShapeType="1"/>
          </p:cNvSpPr>
          <p:nvPr/>
        </p:nvSpPr>
        <p:spPr bwMode="auto">
          <a:xfrm>
            <a:off x="914400" y="2590800"/>
            <a:ext cx="800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479" name="Line 23"/>
          <p:cNvSpPr>
            <a:spLocks noChangeShapeType="1"/>
          </p:cNvSpPr>
          <p:nvPr/>
        </p:nvSpPr>
        <p:spPr bwMode="auto">
          <a:xfrm>
            <a:off x="2743200" y="1219200"/>
            <a:ext cx="0" cy="541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480" name="Line 24"/>
          <p:cNvSpPr>
            <a:spLocks noChangeShapeType="1"/>
          </p:cNvSpPr>
          <p:nvPr/>
        </p:nvSpPr>
        <p:spPr bwMode="auto">
          <a:xfrm>
            <a:off x="4724400" y="1143000"/>
            <a:ext cx="0" cy="541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481" name="Line 25"/>
          <p:cNvSpPr>
            <a:spLocks noChangeShapeType="1"/>
          </p:cNvSpPr>
          <p:nvPr/>
        </p:nvSpPr>
        <p:spPr bwMode="auto">
          <a:xfrm>
            <a:off x="7086600" y="1219200"/>
            <a:ext cx="0" cy="541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9482" name="Picture 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201738" y="2954338"/>
            <a:ext cx="7045325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200" b="1">
                <a:solidFill>
                  <a:srgbClr val="000000"/>
                </a:solidFill>
                <a:latin typeface="Arial" charset="0"/>
              </a:rPr>
              <a:t>Раздаточный материал(картинки)</a:t>
            </a:r>
            <a:endParaRPr lang="ru-RU"/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81000"/>
            <a:ext cx="2030413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84488" y="423863"/>
            <a:ext cx="186055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2038" y="423863"/>
            <a:ext cx="198755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86588" y="423863"/>
            <a:ext cx="186055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8663" y="3543300"/>
            <a:ext cx="1860550" cy="282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16213" y="3543300"/>
            <a:ext cx="1944687" cy="282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1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30763" y="3502025"/>
            <a:ext cx="198755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2" name="Picture 1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45313" y="3543300"/>
            <a:ext cx="1860550" cy="282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3" name="Picture 1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5800" y="8520113"/>
            <a:ext cx="6005513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4" name="Picture 1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570038" y="296863"/>
            <a:ext cx="55499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4200" b="1">
                <a:solidFill>
                  <a:srgbClr val="000000"/>
                </a:solidFill>
                <a:latin typeface="Arial" charset="0"/>
              </a:rPr>
              <a:t>Вопросы к выводу:</a:t>
            </a:r>
            <a:endParaRPr lang="ru-RU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990600" y="1428750"/>
            <a:ext cx="6111875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100" b="1">
                <a:solidFill>
                  <a:srgbClr val="000000"/>
                </a:solidFill>
                <a:latin typeface="Arial" charset="0"/>
              </a:rPr>
              <a:t>1. Что называется соцветием</a:t>
            </a:r>
            <a:endParaRPr lang="ru-RU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6837363" y="1428750"/>
            <a:ext cx="439737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100" b="1">
                <a:solidFill>
                  <a:srgbClr val="000000"/>
                </a:solidFill>
                <a:latin typeface="Arial" charset="0"/>
              </a:rPr>
              <a:t>?</a:t>
            </a:r>
            <a:endParaRPr lang="ru-RU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990600" y="2393950"/>
            <a:ext cx="7288213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100" b="1">
                <a:solidFill>
                  <a:srgbClr val="000000"/>
                </a:solidFill>
                <a:latin typeface="Arial" charset="0"/>
              </a:rPr>
              <a:t>2. Каково биологическое значение </a:t>
            </a:r>
            <a:endParaRPr lang="ru-RU"/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990600" y="2857500"/>
            <a:ext cx="20701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100" b="1">
                <a:solidFill>
                  <a:srgbClr val="000000"/>
                </a:solidFill>
                <a:latin typeface="Arial" charset="0"/>
              </a:rPr>
              <a:t>соцветий</a:t>
            </a:r>
            <a:endParaRPr lang="ru-RU"/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2862263" y="2857500"/>
            <a:ext cx="439737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100" b="1">
                <a:solidFill>
                  <a:srgbClr val="000000"/>
                </a:solidFill>
                <a:latin typeface="Arial" charset="0"/>
              </a:rPr>
              <a:t>?</a:t>
            </a:r>
            <a:endParaRPr lang="ru-RU"/>
          </a:p>
        </p:txBody>
      </p:sp>
      <p:pic>
        <p:nvPicPr>
          <p:cNvPr id="21515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8050" y="7969250"/>
            <a:ext cx="6245225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7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</p:spPr>
      </p:pic>
      <p:pic>
        <p:nvPicPr>
          <p:cNvPr id="21518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3262313"/>
            <a:ext cx="3200400" cy="3082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362200" y="609600"/>
            <a:ext cx="46894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solidFill>
                  <a:schemeClr val="tx2"/>
                </a:solidFill>
                <a:latin typeface="Arial" charset="0"/>
              </a:rPr>
              <a:t>Выполните тест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838200" y="1743075"/>
            <a:ext cx="4381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600" b="1">
                <a:solidFill>
                  <a:srgbClr val="000000"/>
                </a:solidFill>
                <a:latin typeface="Arial" charset="0"/>
              </a:rPr>
              <a:t>1.</a:t>
            </a:r>
            <a:endParaRPr lang="ru-RU"/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855663" y="2386013"/>
            <a:ext cx="4381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600" b="1">
                <a:solidFill>
                  <a:srgbClr val="000000"/>
                </a:solidFill>
                <a:latin typeface="Arial" charset="0"/>
              </a:rPr>
              <a:t>2.</a:t>
            </a:r>
            <a:endParaRPr lang="ru-RU"/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882650" y="3100388"/>
            <a:ext cx="4381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600" b="1">
                <a:solidFill>
                  <a:srgbClr val="000000"/>
                </a:solidFill>
                <a:latin typeface="Arial" charset="0"/>
              </a:rPr>
              <a:t>3.</a:t>
            </a:r>
            <a:endParaRPr lang="ru-RU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838200" y="3841750"/>
            <a:ext cx="4381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600" b="1">
                <a:solidFill>
                  <a:srgbClr val="000000"/>
                </a:solidFill>
                <a:latin typeface="Arial" charset="0"/>
              </a:rPr>
              <a:t>4.</a:t>
            </a:r>
            <a:endParaRPr lang="ru-RU"/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882650" y="4556125"/>
            <a:ext cx="4381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600" b="1">
                <a:solidFill>
                  <a:srgbClr val="000000"/>
                </a:solidFill>
                <a:latin typeface="Arial" charset="0"/>
              </a:rPr>
              <a:t>5.</a:t>
            </a:r>
            <a:endParaRPr lang="ru-RU"/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1689100" y="1743075"/>
            <a:ext cx="714216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600" b="1">
                <a:solidFill>
                  <a:srgbClr val="000000"/>
                </a:solidFill>
                <a:latin typeface="Arial" charset="0"/>
              </a:rPr>
              <a:t>Венчик и тычинки - главные части цветка.</a:t>
            </a:r>
            <a:endParaRPr lang="ru-RU"/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1679575" y="3038475"/>
            <a:ext cx="7088188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600" b="1">
                <a:solidFill>
                  <a:srgbClr val="000000"/>
                </a:solidFill>
                <a:latin typeface="Arial" charset="0"/>
              </a:rPr>
              <a:t>В пыльниках тычинок созревает пыльца.</a:t>
            </a:r>
            <a:endParaRPr lang="ru-RU"/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1679575" y="3770313"/>
            <a:ext cx="705167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600" b="1">
                <a:solidFill>
                  <a:srgbClr val="000000"/>
                </a:solidFill>
                <a:latin typeface="Arial" charset="0"/>
              </a:rPr>
              <a:t>У яблони и вишни цветок неправильный.</a:t>
            </a:r>
            <a:endParaRPr lang="ru-RU"/>
          </a:p>
        </p:txBody>
      </p:sp>
      <p:sp>
        <p:nvSpPr>
          <p:cNvPr id="4112" name="Rectangle 16"/>
          <p:cNvSpPr>
            <a:spLocks noChangeArrowheads="1"/>
          </p:cNvSpPr>
          <p:nvPr/>
        </p:nvSpPr>
        <p:spPr bwMode="auto">
          <a:xfrm>
            <a:off x="1724025" y="4573588"/>
            <a:ext cx="6040438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600" b="1">
                <a:solidFill>
                  <a:srgbClr val="000000"/>
                </a:solidFill>
                <a:latin typeface="Arial" charset="0"/>
              </a:rPr>
              <a:t>У тюльпана околоцветник простой.</a:t>
            </a:r>
            <a:endParaRPr lang="ru-RU"/>
          </a:p>
        </p:txBody>
      </p:sp>
      <p:sp>
        <p:nvSpPr>
          <p:cNvPr id="4113" name="Rectangle 17"/>
          <p:cNvSpPr>
            <a:spLocks noChangeArrowheads="1"/>
          </p:cNvSpPr>
          <p:nvPr/>
        </p:nvSpPr>
        <p:spPr bwMode="auto">
          <a:xfrm>
            <a:off x="1679575" y="2413000"/>
            <a:ext cx="532447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600" b="1">
                <a:solidFill>
                  <a:srgbClr val="000000"/>
                </a:solidFill>
                <a:latin typeface="Arial" charset="0"/>
              </a:rPr>
              <a:t>Чашечка состоит из лепестков.</a:t>
            </a:r>
            <a:endParaRPr lang="ru-RU"/>
          </a:p>
        </p:txBody>
      </p:sp>
      <p:pic>
        <p:nvPicPr>
          <p:cNvPr id="4114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5325" y="9593263"/>
            <a:ext cx="3213100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066800" y="5562600"/>
            <a:ext cx="44672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solidFill>
                  <a:schemeClr val="tx2"/>
                </a:solidFill>
                <a:latin typeface="Arial" charset="0"/>
              </a:rPr>
              <a:t>Правильные ответы</a:t>
            </a:r>
            <a:r>
              <a:rPr lang="ru-RU" sz="3200">
                <a:solidFill>
                  <a:schemeClr val="tx2"/>
                </a:solidFill>
                <a:latin typeface="Arial" charset="0"/>
              </a:rPr>
              <a:t>: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6172200" y="5410200"/>
            <a:ext cx="9620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4400">
                <a:solidFill>
                  <a:schemeClr val="tx2"/>
                </a:solidFill>
                <a:latin typeface="Arial" charset="0"/>
              </a:rPr>
              <a:t>3,5</a:t>
            </a:r>
          </a:p>
        </p:txBody>
      </p:sp>
      <p:pic>
        <p:nvPicPr>
          <p:cNvPr id="4115" name="Picture 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219200" y="228600"/>
            <a:ext cx="7924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400" b="1"/>
              <a:t>Чем отличаются эти цветки</a:t>
            </a:r>
            <a:r>
              <a:rPr lang="en-US" sz="4400" b="1"/>
              <a:t>?</a:t>
            </a:r>
            <a:endParaRPr lang="ru-RU" sz="4400" b="1"/>
          </a:p>
        </p:txBody>
      </p:sp>
      <p:sp>
        <p:nvSpPr>
          <p:cNvPr id="23571" name="Rectangle 19"/>
          <p:cNvSpPr>
            <a:spLocks noChangeArrowheads="1"/>
          </p:cNvSpPr>
          <p:nvPr/>
        </p:nvSpPr>
        <p:spPr bwMode="auto">
          <a:xfrm>
            <a:off x="833438" y="1366838"/>
            <a:ext cx="3640137" cy="32400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2" name="Rectangle 20"/>
          <p:cNvSpPr>
            <a:spLocks noChangeArrowheads="1"/>
          </p:cNvSpPr>
          <p:nvPr/>
        </p:nvSpPr>
        <p:spPr bwMode="auto">
          <a:xfrm>
            <a:off x="833438" y="1366838"/>
            <a:ext cx="3640137" cy="3240087"/>
          </a:xfrm>
          <a:prstGeom prst="rect">
            <a:avLst/>
          </a:prstGeom>
          <a:noFill/>
          <a:ln w="52388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4" name="Rectangle 22"/>
          <p:cNvSpPr>
            <a:spLocks noChangeArrowheads="1"/>
          </p:cNvSpPr>
          <p:nvPr/>
        </p:nvSpPr>
        <p:spPr bwMode="auto">
          <a:xfrm>
            <a:off x="1752600" y="4267200"/>
            <a:ext cx="188118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800" b="1">
                <a:solidFill>
                  <a:srgbClr val="000000"/>
                </a:solidFill>
                <a:latin typeface="Arial" charset="0"/>
              </a:rPr>
              <a:t>Глоксиния</a:t>
            </a:r>
            <a:endParaRPr lang="ru-RU"/>
          </a:p>
        </p:txBody>
      </p:sp>
      <p:pic>
        <p:nvPicPr>
          <p:cNvPr id="23575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638" y="5073650"/>
            <a:ext cx="33797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5100638" y="1366838"/>
            <a:ext cx="3640137" cy="32448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5100638" y="1366838"/>
            <a:ext cx="3640137" cy="3244850"/>
          </a:xfrm>
          <a:prstGeom prst="rect">
            <a:avLst/>
          </a:prstGeom>
          <a:noFill/>
          <a:ln w="52388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7" name="Rectangle 15"/>
          <p:cNvSpPr>
            <a:spLocks noChangeArrowheads="1"/>
          </p:cNvSpPr>
          <p:nvPr/>
        </p:nvSpPr>
        <p:spPr bwMode="auto">
          <a:xfrm>
            <a:off x="6062663" y="4210050"/>
            <a:ext cx="1754187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800" b="1">
                <a:solidFill>
                  <a:srgbClr val="000000"/>
                </a:solidFill>
                <a:latin typeface="Arial" charset="0"/>
              </a:rPr>
              <a:t>Тюльпан</a:t>
            </a:r>
            <a:endParaRPr lang="ru-RU"/>
          </a:p>
        </p:txBody>
      </p:sp>
      <p:pic>
        <p:nvPicPr>
          <p:cNvPr id="2356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9838" y="5078413"/>
            <a:ext cx="3352800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685800" y="4953000"/>
            <a:ext cx="33686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 b="1"/>
              <a:t>Правильный ответ:</a:t>
            </a:r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4038600" y="4953000"/>
            <a:ext cx="51054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/>
              <a:t>У глоксинии околоцветник двойной, а у тюльпана – простой.</a:t>
            </a:r>
          </a:p>
        </p:txBody>
      </p:sp>
      <p:pic>
        <p:nvPicPr>
          <p:cNvPr id="23576" name="Picture 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</p:spPr>
      </p:pic>
      <p:pic>
        <p:nvPicPr>
          <p:cNvPr id="23577" name="Picture 2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9388" y="1524000"/>
            <a:ext cx="3198812" cy="2686050"/>
          </a:xfrm>
          <a:prstGeom prst="rect">
            <a:avLst/>
          </a:prstGeom>
          <a:noFill/>
        </p:spPr>
      </p:pic>
      <p:pic>
        <p:nvPicPr>
          <p:cNvPr id="23578" name="Picture 2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0600" y="1524000"/>
            <a:ext cx="3276600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3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219200" y="228600"/>
            <a:ext cx="7924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400" b="1"/>
              <a:t>Чем отличаются эти цветки</a:t>
            </a:r>
            <a:r>
              <a:rPr lang="en-US" sz="4400" b="1"/>
              <a:t>?</a:t>
            </a:r>
            <a:endParaRPr lang="ru-RU" sz="4400" b="1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5202238" y="1468438"/>
            <a:ext cx="3149600" cy="2805112"/>
          </a:xfrm>
          <a:prstGeom prst="rect">
            <a:avLst/>
          </a:prstGeom>
          <a:noFill/>
          <a:ln w="444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5181600" y="1447800"/>
            <a:ext cx="3124200" cy="28194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524000"/>
            <a:ext cx="2925763" cy="241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1295400" y="1447800"/>
            <a:ext cx="3149600" cy="2805113"/>
          </a:xfrm>
          <a:prstGeom prst="rect">
            <a:avLst/>
          </a:prstGeom>
          <a:noFill/>
          <a:ln w="444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1371600" y="1447800"/>
            <a:ext cx="3048000" cy="28194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5611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524000"/>
            <a:ext cx="2895600" cy="239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2209800" y="3886200"/>
            <a:ext cx="1162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/>
              <a:t>Вишня</a:t>
            </a:r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6172200" y="3810000"/>
            <a:ext cx="1192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/>
              <a:t>Огурец</a:t>
            </a:r>
          </a:p>
        </p:txBody>
      </p:sp>
      <p:sp>
        <p:nvSpPr>
          <p:cNvPr id="25615" name="Text Box 15"/>
          <p:cNvSpPr txBox="1">
            <a:spLocks noChangeArrowheads="1"/>
          </p:cNvSpPr>
          <p:nvPr/>
        </p:nvSpPr>
        <p:spPr bwMode="auto">
          <a:xfrm>
            <a:off x="685800" y="4953000"/>
            <a:ext cx="33686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 b="1"/>
              <a:t>Правильный ответ:</a:t>
            </a:r>
          </a:p>
        </p:txBody>
      </p:sp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4038600" y="4953000"/>
            <a:ext cx="51054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/>
              <a:t>У  вишни цветки обоеполые, а у огурца - раздельнополые.</a:t>
            </a:r>
          </a:p>
        </p:txBody>
      </p:sp>
      <p:pic>
        <p:nvPicPr>
          <p:cNvPr id="25617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1239838" y="1466850"/>
            <a:ext cx="3136900" cy="27955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1239838" y="1466850"/>
            <a:ext cx="3136900" cy="2795588"/>
          </a:xfrm>
          <a:prstGeom prst="rect">
            <a:avLst/>
          </a:prstGeom>
          <a:noFill/>
          <a:ln w="444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4589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8113" y="1579563"/>
            <a:ext cx="2800350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90" name="Rectangle 14"/>
          <p:cNvSpPr>
            <a:spLocks noChangeArrowheads="1"/>
          </p:cNvSpPr>
          <p:nvPr/>
        </p:nvSpPr>
        <p:spPr bwMode="auto">
          <a:xfrm>
            <a:off x="2471738" y="3914775"/>
            <a:ext cx="717550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Arial" charset="0"/>
              </a:rPr>
              <a:t>Ива</a:t>
            </a:r>
            <a:endParaRPr lang="ru-RU"/>
          </a:p>
        </p:txBody>
      </p:sp>
      <p:pic>
        <p:nvPicPr>
          <p:cNvPr id="24591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3800" y="4664075"/>
            <a:ext cx="2892425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685800" y="228600"/>
            <a:ext cx="8458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400" b="1"/>
              <a:t>Чем отличаются эти растения</a:t>
            </a:r>
            <a:r>
              <a:rPr lang="en-US" sz="4400" b="1"/>
              <a:t>?</a:t>
            </a:r>
            <a:endParaRPr lang="ru-RU" sz="4400" b="1"/>
          </a:p>
        </p:txBody>
      </p:sp>
      <p:sp>
        <p:nvSpPr>
          <p:cNvPr id="24592" name="Rectangle 16"/>
          <p:cNvSpPr>
            <a:spLocks noChangeArrowheads="1"/>
          </p:cNvSpPr>
          <p:nvPr/>
        </p:nvSpPr>
        <p:spPr bwMode="auto">
          <a:xfrm>
            <a:off x="5202238" y="1468438"/>
            <a:ext cx="3149600" cy="28051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5202238" y="1468438"/>
            <a:ext cx="3149600" cy="2805112"/>
          </a:xfrm>
          <a:prstGeom prst="rect">
            <a:avLst/>
          </a:prstGeom>
          <a:noFill/>
          <a:ln w="444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5" name="Rectangle 19"/>
          <p:cNvSpPr>
            <a:spLocks noChangeArrowheads="1"/>
          </p:cNvSpPr>
          <p:nvPr/>
        </p:nvSpPr>
        <p:spPr bwMode="auto">
          <a:xfrm>
            <a:off x="6192838" y="3981450"/>
            <a:ext cx="9556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Arial" charset="0"/>
              </a:rPr>
              <a:t>Тыква</a:t>
            </a:r>
            <a:endParaRPr lang="ru-RU"/>
          </a:p>
        </p:txBody>
      </p:sp>
      <p:pic>
        <p:nvPicPr>
          <p:cNvPr id="24596" name="Picture 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57788" y="4676775"/>
            <a:ext cx="2924175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685800" y="4953000"/>
            <a:ext cx="33686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 b="1"/>
              <a:t>Правильный ответ: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3810000" y="4876800"/>
            <a:ext cx="53340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/>
              <a:t>Ива относится к двудомным растениям, а тыква – к однодомным.</a:t>
            </a:r>
          </a:p>
        </p:txBody>
      </p:sp>
      <p:pic>
        <p:nvPicPr>
          <p:cNvPr id="24599" name="Picture 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</p:spPr>
      </p:pic>
      <p:pic>
        <p:nvPicPr>
          <p:cNvPr id="24600" name="Picture 2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0" y="1524000"/>
            <a:ext cx="28956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6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914400" y="0"/>
            <a:ext cx="31877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4300" b="1" i="1">
                <a:solidFill>
                  <a:srgbClr val="0000FF"/>
                </a:solidFill>
                <a:latin typeface="Arial" charset="0"/>
              </a:rPr>
              <a:t>Соцветия</a:t>
            </a:r>
            <a:endParaRPr lang="ru-RU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3792538" y="-9525"/>
            <a:ext cx="765175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4300" b="1">
                <a:solidFill>
                  <a:srgbClr val="000000"/>
                </a:solidFill>
                <a:latin typeface="Arial" charset="0"/>
              </a:rPr>
              <a:t> - </a:t>
            </a:r>
            <a:endParaRPr lang="ru-RU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281488" y="119063"/>
            <a:ext cx="457835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200" b="1">
                <a:solidFill>
                  <a:srgbClr val="000000"/>
                </a:solidFill>
                <a:latin typeface="Arial" charset="0"/>
              </a:rPr>
              <a:t>это группы цветков, </a:t>
            </a:r>
            <a:endParaRPr lang="ru-RU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914400" y="650875"/>
            <a:ext cx="863282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200" b="1">
                <a:solidFill>
                  <a:srgbClr val="000000"/>
                </a:solidFill>
                <a:latin typeface="Arial" charset="0"/>
              </a:rPr>
              <a:t>расположенных близко один к другому </a:t>
            </a:r>
            <a:endParaRPr lang="ru-RU"/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914400" y="1130300"/>
            <a:ext cx="562610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200" b="1">
                <a:solidFill>
                  <a:srgbClr val="000000"/>
                </a:solidFill>
                <a:latin typeface="Arial" charset="0"/>
              </a:rPr>
              <a:t>в определенном порядке.</a:t>
            </a:r>
            <a:endParaRPr lang="ru-RU"/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949325" y="2895600"/>
            <a:ext cx="7421563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4300" b="1" i="1">
                <a:solidFill>
                  <a:srgbClr val="0000FF"/>
                </a:solidFill>
                <a:latin typeface="Arial" charset="0"/>
              </a:rPr>
              <a:t>Биологическое значение </a:t>
            </a:r>
            <a:endParaRPr lang="ru-RU"/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949325" y="3530600"/>
            <a:ext cx="32639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4300" b="1" i="1">
                <a:solidFill>
                  <a:srgbClr val="0000FF"/>
                </a:solidFill>
                <a:latin typeface="Arial" charset="0"/>
              </a:rPr>
              <a:t>соцветий </a:t>
            </a:r>
            <a:endParaRPr lang="ru-RU"/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3903663" y="3649663"/>
            <a:ext cx="5291137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200" b="1">
                <a:solidFill>
                  <a:srgbClr val="000000"/>
                </a:solidFill>
                <a:latin typeface="Arial" charset="0"/>
              </a:rPr>
              <a:t>заключается в том,  что </a:t>
            </a:r>
            <a:endParaRPr lang="ru-RU"/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949325" y="4179888"/>
            <a:ext cx="753427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200" b="1">
                <a:solidFill>
                  <a:srgbClr val="000000"/>
                </a:solidFill>
                <a:latin typeface="Arial" charset="0"/>
              </a:rPr>
              <a:t>мелкие, часто невзрачные цветки, </a:t>
            </a:r>
            <a:endParaRPr lang="ru-RU"/>
          </a:p>
        </p:txBody>
      </p:sp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949325" y="4660900"/>
            <a:ext cx="683736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200" b="1">
                <a:solidFill>
                  <a:srgbClr val="000000"/>
                </a:solidFill>
                <a:latin typeface="Arial" charset="0"/>
              </a:rPr>
              <a:t>собранные вместе, становятся </a:t>
            </a:r>
            <a:endParaRPr lang="ru-RU"/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949325" y="5140325"/>
            <a:ext cx="666591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200" b="1">
                <a:solidFill>
                  <a:srgbClr val="000000"/>
                </a:solidFill>
                <a:latin typeface="Arial" charset="0"/>
              </a:rPr>
              <a:t>заметными, дают наибольшее </a:t>
            </a:r>
            <a:endParaRPr lang="ru-RU"/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>
            <a:off x="949325" y="5619750"/>
            <a:ext cx="641667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200" b="1">
                <a:solidFill>
                  <a:srgbClr val="000000"/>
                </a:solidFill>
                <a:latin typeface="Arial" charset="0"/>
              </a:rPr>
              <a:t>количество пыльцы и лучше </a:t>
            </a:r>
            <a:endParaRPr lang="ru-RU"/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949325" y="6099175"/>
            <a:ext cx="799782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200" b="1">
                <a:solidFill>
                  <a:srgbClr val="000000"/>
                </a:solidFill>
                <a:latin typeface="Arial" charset="0"/>
              </a:rPr>
              <a:t>привлекают насекомых опылителей.</a:t>
            </a:r>
            <a:endParaRPr lang="ru-RU"/>
          </a:p>
        </p:txBody>
      </p:sp>
      <p:pic>
        <p:nvPicPr>
          <p:cNvPr id="5139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7163" y="1250950"/>
            <a:ext cx="2276475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0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6613" y="8172450"/>
            <a:ext cx="6597650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52413"/>
            <a:ext cx="6858000" cy="614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3465513" y="68263"/>
            <a:ext cx="44958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300" b="1" i="1">
                <a:solidFill>
                  <a:srgbClr val="0000FF"/>
                </a:solidFill>
                <a:latin typeface="Arial" charset="0"/>
              </a:rPr>
              <a:t>Простые соцветия</a:t>
            </a:r>
            <a:endParaRPr lang="ru-RU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3733800" y="481013"/>
            <a:ext cx="385762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300" b="1" i="1">
                <a:solidFill>
                  <a:srgbClr val="FF0080"/>
                </a:solidFill>
                <a:latin typeface="Arial" charset="0"/>
              </a:rPr>
              <a:t>Соцветие кисть</a:t>
            </a:r>
            <a:endParaRPr lang="ru-RU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2862263" y="1143000"/>
            <a:ext cx="653256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500" b="1">
                <a:solidFill>
                  <a:srgbClr val="000000"/>
                </a:solidFill>
                <a:latin typeface="Arial" charset="0"/>
              </a:rPr>
              <a:t>Отдельные цветки расположены один </a:t>
            </a:r>
            <a:endParaRPr lang="ru-RU"/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2862263" y="1522413"/>
            <a:ext cx="53594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500" b="1">
                <a:solidFill>
                  <a:srgbClr val="000000"/>
                </a:solidFill>
                <a:latin typeface="Arial" charset="0"/>
              </a:rPr>
              <a:t>за другим на хорошо заметных </a:t>
            </a:r>
            <a:endParaRPr lang="ru-RU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862263" y="1900238"/>
            <a:ext cx="62484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500" b="1">
                <a:solidFill>
                  <a:srgbClr val="000000"/>
                </a:solidFill>
                <a:latin typeface="Arial" charset="0"/>
              </a:rPr>
              <a:t>цветоножках, отходящих от длинной </a:t>
            </a:r>
            <a:endParaRPr lang="ru-RU"/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2862263" y="2279650"/>
            <a:ext cx="19843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2500" b="1">
                <a:solidFill>
                  <a:srgbClr val="000000"/>
                </a:solidFill>
                <a:latin typeface="Arial" charset="0"/>
              </a:rPr>
              <a:t>общей оси.</a:t>
            </a:r>
            <a:endParaRPr lang="ru-RU"/>
          </a:p>
        </p:txBody>
      </p:sp>
      <p:pic>
        <p:nvPicPr>
          <p:cNvPr id="7196" name="Picture 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4200" y="8510588"/>
            <a:ext cx="6557963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8" name="Picture 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2438400"/>
            <a:ext cx="3048000" cy="225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99" name="Picture 3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2417763"/>
            <a:ext cx="2895600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200" name="Picture 3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0800" y="4429125"/>
            <a:ext cx="32766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201" name="Picture 3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4598988"/>
            <a:ext cx="3048000" cy="225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202" name="Picture 3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539750" cy="6858000"/>
          </a:xfrm>
          <a:prstGeom prst="rect">
            <a:avLst/>
          </a:prstGeom>
          <a:noFill/>
        </p:spPr>
      </p:pic>
      <p:pic>
        <p:nvPicPr>
          <p:cNvPr id="7203" name="Picture 3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9600" y="685800"/>
            <a:ext cx="2024063" cy="533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500</Words>
  <Application>Microsoft Office PowerPoint</Application>
  <PresentationFormat>Экран (4:3)</PresentationFormat>
  <Paragraphs>161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Times New Roman</vt:lpstr>
      <vt:lpstr>Arial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olga</dc:creator>
  <cp:lastModifiedBy>Admin</cp:lastModifiedBy>
  <cp:revision>15</cp:revision>
  <dcterms:created xsi:type="dcterms:W3CDTF">2011-03-05T18:24:21Z</dcterms:created>
  <dcterms:modified xsi:type="dcterms:W3CDTF">2012-03-15T16:46:57Z</dcterms:modified>
</cp:coreProperties>
</file>