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8" r:id="rId2"/>
    <p:sldId id="264" r:id="rId3"/>
    <p:sldId id="259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66FFFF"/>
    <a:srgbClr val="99CCFF"/>
    <a:srgbClr val="FF6699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94" autoAdjust="0"/>
  </p:normalViewPr>
  <p:slideViewPr>
    <p:cSldViewPr>
      <p:cViewPr varScale="1">
        <p:scale>
          <a:sx n="102" d="100"/>
          <a:sy n="102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7DC8-3997-423D-BD81-68C591F14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2AC1D-CC1D-44E5-8F99-8DB1DDCB2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1128C-9520-48A2-91FB-9116576DE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04535-6873-45C8-B9FC-B39860182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C3775-FDC7-4DFF-B6DD-53CEA0A5E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AC2D9-2FEC-445B-8DD7-38FD7E556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D9592-E19A-46BC-92E0-A17738C84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A6D82-DBCA-4E63-BE58-53456924A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C7C78-EF3E-4108-A536-62D5C8FD5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03993-CDAB-49C4-9C9D-8FF1E0921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E834-5BCA-41A7-B5F0-3A97720C1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2662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DA648B-F2E2-40BD-BAE8-8DE9DDCEC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база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7125" y="1439863"/>
            <a:ext cx="29368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11413" y="3284538"/>
            <a:ext cx="41021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Раскольников и Базаров: можно ли строить жизнь по теории?</a:t>
            </a:r>
          </a:p>
        </p:txBody>
      </p:sp>
      <p:pic>
        <p:nvPicPr>
          <p:cNvPr id="13315" name="Picture 4" descr="Преступ и наказание 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4313"/>
            <a:ext cx="26003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7238" y="4292600"/>
            <a:ext cx="6623050" cy="1736725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Теория и практика образуют одно целое, и, как душа и тело, они зачастую не согласны между собой.</a:t>
            </a:r>
            <a:b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Мария Эшенбах</a:t>
            </a:r>
            <a:b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4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4338" name="Picture 4" descr="мар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0350" y="3068638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724400"/>
            <a:ext cx="9144000" cy="1736725"/>
          </a:xfrm>
        </p:spPr>
        <p:txBody>
          <a:bodyPr/>
          <a:lstStyle/>
          <a:p>
            <a:pPr algn="l" eaLnBrk="1" hangingPunct="1">
              <a:tabLst>
                <a:tab pos="1971675" algn="l"/>
              </a:tabLst>
            </a:pPr>
            <a:r>
              <a:rPr lang="ru-RU" sz="3200" i="1" u="sng" smtClean="0">
                <a:solidFill>
                  <a:srgbClr val="FF6699"/>
                </a:solidFill>
              </a:rPr>
              <a:t>Теория</a:t>
            </a:r>
            <a:r>
              <a:rPr lang="ru-RU" sz="3200" smtClean="0">
                <a:solidFill>
                  <a:srgbClr val="FF6699"/>
                </a:solidFill>
              </a:rPr>
              <a:t> </a:t>
            </a: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учение, система научных принципов, идей, обобщающих практический опыт и отражающих закономерности природы, общества, мышления. </a:t>
            </a:r>
            <a:b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i="1" u="sng" smtClean="0">
                <a:solidFill>
                  <a:srgbClr val="FF6699"/>
                </a:solidFill>
              </a:rPr>
              <a:t>Теория</a:t>
            </a:r>
            <a:r>
              <a:rPr lang="ru-RU" sz="32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совокупность обобщенных положений, образующих науку или раздел какой-либо науки. </a:t>
            </a:r>
            <a:b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i="1" u="sng" smtClean="0">
                <a:solidFill>
                  <a:srgbClr val="FF6699"/>
                </a:solidFill>
              </a:rPr>
              <a:t>Теория</a:t>
            </a:r>
            <a:r>
              <a:rPr lang="ru-RU" sz="32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сложившееся у кого-нибудь мнение, суждение, взгляд на что-то. Это комплекс взглядов, представлений</a:t>
            </a: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,</a:t>
            </a: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идей, направленных на истолкование и объяснение какого-либо явления.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924300"/>
            <a:ext cx="79883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Индивидуализм – нравственный принцип, ставящий интересы отдельной личности выше интересов общества.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AutoShape 5"/>
          <p:cNvSpPr>
            <a:spLocks noChangeArrowheads="1"/>
          </p:cNvSpPr>
          <p:nvPr/>
        </p:nvSpPr>
        <p:spPr bwMode="auto">
          <a:xfrm flipH="1">
            <a:off x="5867400" y="1844675"/>
            <a:ext cx="863600" cy="360363"/>
          </a:xfrm>
          <a:prstGeom prst="leftArrow">
            <a:avLst>
              <a:gd name="adj1" fmla="val 50000"/>
              <a:gd name="adj2" fmla="val 59912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627313" y="1916113"/>
            <a:ext cx="863600" cy="360362"/>
          </a:xfrm>
          <a:prstGeom prst="leftArrow">
            <a:avLst>
              <a:gd name="adj1" fmla="val 50000"/>
              <a:gd name="adj2" fmla="val 59912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23850" y="1484313"/>
            <a:ext cx="2160588" cy="1008062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БАЗАРОВ</a:t>
            </a:r>
          </a:p>
          <a:p>
            <a:pPr algn="ctr"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НИГИЛИЗМ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804025" y="1557338"/>
            <a:ext cx="2339975" cy="1008062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РАСКОЛЬНИКОВ</a:t>
            </a:r>
          </a:p>
          <a:p>
            <a:pPr algn="ctr"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ПРАВО НА КРОВЬ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498975" y="1484313"/>
            <a:ext cx="360363" cy="288925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3708400" y="836613"/>
            <a:ext cx="1871663" cy="576262"/>
          </a:xfrm>
          <a:prstGeom prst="flowChartAlternateProcess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ФАКТОРЫ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 flipV="1">
            <a:off x="4498975" y="2347913"/>
            <a:ext cx="360363" cy="288925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3635375" y="2708275"/>
            <a:ext cx="2089150" cy="4318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ПОВЕДЕНИЕ</a:t>
            </a: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 rot="-2780851">
            <a:off x="3028157" y="665956"/>
            <a:ext cx="360362" cy="358775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4500563" y="476250"/>
            <a:ext cx="360362" cy="287338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 rot="3451722">
            <a:off x="5904706" y="656432"/>
            <a:ext cx="360363" cy="431800"/>
          </a:xfrm>
          <a:prstGeom prst="upArrow">
            <a:avLst>
              <a:gd name="adj1" fmla="val 50000"/>
              <a:gd name="adj2" fmla="val 29956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Oval 17"/>
          <p:cNvSpPr>
            <a:spLocks noChangeArrowheads="1"/>
          </p:cNvSpPr>
          <p:nvPr/>
        </p:nvSpPr>
        <p:spPr bwMode="auto">
          <a:xfrm>
            <a:off x="1258888" y="115888"/>
            <a:ext cx="1873250" cy="576262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ЭПОХА</a:t>
            </a:r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3708400" y="-26988"/>
            <a:ext cx="1873250" cy="431801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СРЕДА</a:t>
            </a:r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6300788" y="260350"/>
            <a:ext cx="1873250" cy="576263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ХАРАКТЕР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 flipV="1">
            <a:off x="4284663" y="3213100"/>
            <a:ext cx="792162" cy="431800"/>
          </a:xfrm>
          <a:prstGeom prst="upArrow">
            <a:avLst>
              <a:gd name="adj1" fmla="val 51324"/>
              <a:gd name="adj2" fmla="val 5294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3635375" y="5013325"/>
            <a:ext cx="1873250" cy="360363"/>
          </a:xfrm>
          <a:prstGeom prst="flowChartProcess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РЕЗУЛЬТАТ</a:t>
            </a: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 rot="9964460">
            <a:off x="6011863" y="4581525"/>
            <a:ext cx="985837" cy="431800"/>
          </a:xfrm>
          <a:prstGeom prst="leftArrow">
            <a:avLst>
              <a:gd name="adj1" fmla="val 50000"/>
              <a:gd name="adj2" fmla="val 57077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 flipV="1">
            <a:off x="4211638" y="4437063"/>
            <a:ext cx="792162" cy="431800"/>
          </a:xfrm>
          <a:prstGeom prst="upArrow">
            <a:avLst>
              <a:gd name="adj1" fmla="val 51324"/>
              <a:gd name="adj2" fmla="val 5294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3635375" y="3789363"/>
            <a:ext cx="1873250" cy="360362"/>
          </a:xfrm>
          <a:prstGeom prst="flowChartProcess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РЕАЛИЗАЦИЯ</a:t>
            </a:r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 rot="1260716">
            <a:off x="2274888" y="4581525"/>
            <a:ext cx="928687" cy="431800"/>
          </a:xfrm>
          <a:prstGeom prst="leftArrow">
            <a:avLst>
              <a:gd name="adj1" fmla="val 50000"/>
              <a:gd name="adj2" fmla="val 53768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7164388" y="2997200"/>
            <a:ext cx="1944687" cy="1008063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УБИЙСТВО</a:t>
            </a:r>
          </a:p>
        </p:txBody>
      </p:sp>
      <p:sp>
        <p:nvSpPr>
          <p:cNvPr id="8221" name="Oval 29"/>
          <p:cNvSpPr>
            <a:spLocks noChangeArrowheads="1"/>
          </p:cNvSpPr>
          <p:nvPr/>
        </p:nvSpPr>
        <p:spPr bwMode="auto">
          <a:xfrm>
            <a:off x="107950" y="4222750"/>
            <a:ext cx="2089150" cy="935038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ОСОЗНАНИЕ 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ОШИБКИ.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СМЕРТЬ</a:t>
            </a:r>
          </a:p>
        </p:txBody>
      </p:sp>
      <p:sp>
        <p:nvSpPr>
          <p:cNvPr id="8222" name="Oval 30"/>
          <p:cNvSpPr>
            <a:spLocks noChangeArrowheads="1"/>
          </p:cNvSpPr>
          <p:nvPr/>
        </p:nvSpPr>
        <p:spPr bwMode="auto">
          <a:xfrm>
            <a:off x="0" y="2997200"/>
            <a:ext cx="2195513" cy="1008063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СОПРОТИВЛЕНИЕ </a:t>
            </a:r>
          </a:p>
          <a:p>
            <a:pPr algn="ctr"/>
            <a:r>
              <a:rPr lang="ru-RU" sz="1400" b="1">
                <a:solidFill>
                  <a:srgbClr val="000000"/>
                </a:solidFill>
              </a:rPr>
              <a:t>СО СТОРОНЫ ЛЮДЕЙ</a:t>
            </a:r>
          </a:p>
        </p:txBody>
      </p:sp>
      <p:sp>
        <p:nvSpPr>
          <p:cNvPr id="8223" name="Oval 31"/>
          <p:cNvSpPr>
            <a:spLocks noChangeArrowheads="1"/>
          </p:cNvSpPr>
          <p:nvPr/>
        </p:nvSpPr>
        <p:spPr bwMode="auto">
          <a:xfrm>
            <a:off x="7091363" y="4149725"/>
            <a:ext cx="2052637" cy="1079500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«ПЕРЕСТУПИТЬ» 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НЕ СМОГ.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НЕ РАСКАЯЛСЯ</a:t>
            </a:r>
          </a:p>
        </p:txBody>
      </p:sp>
      <p:sp>
        <p:nvSpPr>
          <p:cNvPr id="8224" name="AutoShape 32"/>
          <p:cNvSpPr>
            <a:spLocks noChangeArrowheads="1"/>
          </p:cNvSpPr>
          <p:nvPr/>
        </p:nvSpPr>
        <p:spPr bwMode="auto">
          <a:xfrm>
            <a:off x="3635375" y="1916113"/>
            <a:ext cx="2089150" cy="360362"/>
          </a:xfrm>
          <a:prstGeom prst="flowChartInputOutpu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ТЕОРИЯ</a:t>
            </a:r>
          </a:p>
        </p:txBody>
      </p:sp>
      <p:sp>
        <p:nvSpPr>
          <p:cNvPr id="8225" name="AutoShape 33"/>
          <p:cNvSpPr>
            <a:spLocks noChangeArrowheads="1"/>
          </p:cNvSpPr>
          <p:nvPr/>
        </p:nvSpPr>
        <p:spPr bwMode="auto">
          <a:xfrm rot="9964460">
            <a:off x="5940425" y="3500438"/>
            <a:ext cx="985838" cy="431800"/>
          </a:xfrm>
          <a:prstGeom prst="leftArrow">
            <a:avLst>
              <a:gd name="adj1" fmla="val 50000"/>
              <a:gd name="adj2" fmla="val 57077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auto">
          <a:xfrm rot="1260716">
            <a:off x="2268538" y="3500438"/>
            <a:ext cx="928687" cy="431800"/>
          </a:xfrm>
          <a:prstGeom prst="leftArrow">
            <a:avLst>
              <a:gd name="adj1" fmla="val 50000"/>
              <a:gd name="adj2" fmla="val 53768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7" name="AutoShape 35"/>
          <p:cNvSpPr>
            <a:spLocks noChangeArrowheads="1"/>
          </p:cNvSpPr>
          <p:nvPr/>
        </p:nvSpPr>
        <p:spPr bwMode="auto">
          <a:xfrm flipV="1">
            <a:off x="4213225" y="5516563"/>
            <a:ext cx="792163" cy="431800"/>
          </a:xfrm>
          <a:prstGeom prst="upArrow">
            <a:avLst>
              <a:gd name="adj1" fmla="val 51324"/>
              <a:gd name="adj2" fmla="val 5294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8" name="AutoShape 36"/>
          <p:cNvSpPr>
            <a:spLocks noChangeArrowheads="1"/>
          </p:cNvSpPr>
          <p:nvPr/>
        </p:nvSpPr>
        <p:spPr bwMode="auto">
          <a:xfrm>
            <a:off x="2987675" y="6165850"/>
            <a:ext cx="3240088" cy="358775"/>
          </a:xfrm>
          <a:prstGeom prst="flowChartProcess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ПРИЧИНЫ КРАХА ТЕОРИИ</a:t>
            </a:r>
          </a:p>
        </p:txBody>
      </p:sp>
      <p:sp>
        <p:nvSpPr>
          <p:cNvPr id="8229" name="AutoShape 37"/>
          <p:cNvSpPr>
            <a:spLocks noChangeArrowheads="1"/>
          </p:cNvSpPr>
          <p:nvPr/>
        </p:nvSpPr>
        <p:spPr bwMode="auto">
          <a:xfrm flipH="1">
            <a:off x="6299200" y="6237288"/>
            <a:ext cx="288925" cy="360362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0" name="AutoShape 38"/>
          <p:cNvSpPr>
            <a:spLocks noChangeArrowheads="1"/>
          </p:cNvSpPr>
          <p:nvPr/>
        </p:nvSpPr>
        <p:spPr bwMode="auto">
          <a:xfrm>
            <a:off x="2627313" y="6165850"/>
            <a:ext cx="287337" cy="360363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6732588" y="5445125"/>
            <a:ext cx="2160587" cy="1296988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ИНДИВИДУАЛИЗМ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НАТУРА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ГОРДЫНЯ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ЛЮБОВЬ, ДРУЖБА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СЛУЧАЙНОСТЬ</a:t>
            </a:r>
            <a:endParaRPr lang="ru-RU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323850" y="5734050"/>
            <a:ext cx="2160588" cy="1008063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ИНДИВИДУАЛИЗМ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ГОРДЫНЯ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ЛЮБОВЬ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СМЕРТЬ</a:t>
            </a:r>
            <a:endParaRPr lang="ru-RU" sz="1600" b="1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8203" grpId="0" animBg="1"/>
      <p:bldP spid="8204" grpId="0" animBg="1"/>
      <p:bldP spid="8206" grpId="0" animBg="1"/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  <p:bldP spid="8213" grpId="0" animBg="1"/>
      <p:bldP spid="8215" grpId="0" animBg="1"/>
      <p:bldP spid="8216" grpId="0" animBg="1"/>
      <p:bldP spid="8217" grpId="0" animBg="1"/>
      <p:bldP spid="8219" grpId="0" animBg="1"/>
      <p:bldP spid="8220" grpId="0" animBg="1"/>
      <p:bldP spid="8221" grpId="0" animBg="1"/>
      <p:bldP spid="8222" grpId="0" animBg="1"/>
      <p:bldP spid="8223" grpId="0" animBg="1"/>
      <p:bldP spid="8224" grpId="0" animBg="1"/>
      <p:bldP spid="8225" grpId="0" animBg="1"/>
      <p:bldP spid="8226" grpId="0" animBg="1"/>
      <p:bldP spid="8227" grpId="0" animBg="1"/>
      <p:bldP spid="8228" grpId="0" animBg="1"/>
      <p:bldP spid="8229" grpId="0" animBg="1"/>
      <p:bldP spid="8230" grpId="0" animBg="1"/>
      <p:bldP spid="8231" grpId="0" animBg="1"/>
      <p:bldP spid="82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56" name="Group 24"/>
          <p:cNvGraphicFramePr>
            <a:graphicFrameLocks noGrp="1"/>
          </p:cNvGraphicFramePr>
          <p:nvPr/>
        </p:nvGraphicFramePr>
        <p:xfrm>
          <a:off x="238125" y="44450"/>
          <a:ext cx="8726488" cy="6750050"/>
        </p:xfrm>
        <a:graphic>
          <a:graphicData uri="http://schemas.openxmlformats.org/drawingml/2006/table">
            <a:tbl>
              <a:tblPr/>
              <a:tblGrid>
                <a:gridCol w="3887788"/>
                <a:gridCol w="4838700"/>
              </a:tblGrid>
              <a:tr h="2381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Можно ли строить жизнь на теории?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Нужно, потому что жизнь превратится в хаос. Теории упорядочивают жизнь.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1.Жизнь сложнее любой теории, невозможно предусмотреть все факторы.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Теории выступают двигателем общественного прогресса.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К сожалению, большинство теорий строятся на принципе «Цель оправдывает средства»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2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Если она не противоречит гуманным, нравственным законам.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Никакие прогрессивные идеи не могут оправдать бездушия и жестокости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Всегда есть вероятность того, что гениальная теория для блага человечества будет использоваться корыстными, властолюбивыми людьми (теория атома, ядерное оружие)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98913" y="3563938"/>
            <a:ext cx="4894262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Суха теория, мой друг, но древо жизни зеленеет.</a:t>
            </a:r>
            <a:b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Иоганн Вольфганг Гете «Фауст»</a:t>
            </a:r>
          </a:p>
        </p:txBody>
      </p:sp>
      <p:pic>
        <p:nvPicPr>
          <p:cNvPr id="19458" name="Picture 4" descr="ге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975" y="1193800"/>
            <a:ext cx="35433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отрудничество">
  <a:themeElements>
    <a:clrScheme name="Сотрудничество 5">
      <a:dk1>
        <a:srgbClr val="8ABA8D"/>
      </a:dk1>
      <a:lt1>
        <a:srgbClr val="FFFFFF"/>
      </a:lt1>
      <a:dk2>
        <a:srgbClr val="6FB56D"/>
      </a:dk2>
      <a:lt2>
        <a:srgbClr val="DCF1F4"/>
      </a:lt2>
      <a:accent1>
        <a:srgbClr val="2E7E2E"/>
      </a:accent1>
      <a:accent2>
        <a:srgbClr val="25735D"/>
      </a:accent2>
      <a:accent3>
        <a:srgbClr val="BBD7BA"/>
      </a:accent3>
      <a:accent4>
        <a:srgbClr val="DADADA"/>
      </a:accent4>
      <a:accent5>
        <a:srgbClr val="ADC0AD"/>
      </a:accent5>
      <a:accent6>
        <a:srgbClr val="206853"/>
      </a:accent6>
      <a:hlink>
        <a:srgbClr val="FFFF00"/>
      </a:hlink>
      <a:folHlink>
        <a:srgbClr val="FFF4BF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201</TotalTime>
  <Words>219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Garamond</vt:lpstr>
      <vt:lpstr>Arial</vt:lpstr>
      <vt:lpstr>Calibri</vt:lpstr>
      <vt:lpstr>Times New Roman</vt:lpstr>
      <vt:lpstr>Сотрудничество</vt:lpstr>
      <vt:lpstr>Сотрудничество</vt:lpstr>
      <vt:lpstr>Раскольников и Базаров: можно ли строить жизнь по теории?</vt:lpstr>
      <vt:lpstr>Теория и практика образуют одно целое, и, как душа и тело, они зачастую не согласны между собой.  Мария Эшенбах </vt:lpstr>
      <vt:lpstr>Теория – учение, система научных принципов, идей, обобщающих практический опыт и отражающих закономерности природы, общества, мышления.   Теория – совокупность обобщенных положений, образующих науку или раздел какой-либо науки.   Теория – сложившееся у кого-нибудь мнение, суждение, взгляд на что-то. Это комплекс взглядов, представлений, идей, направленных на истолкование и объяснение какого-либо явления.</vt:lpstr>
      <vt:lpstr>Индивидуализм – нравственный принцип, ставящий интересы отдельной личности выше интересов общества.</vt:lpstr>
      <vt:lpstr>Слайд 5</vt:lpstr>
      <vt:lpstr>Слайд 6</vt:lpstr>
      <vt:lpstr>Суха теория, мой друг, но древо жизни зеленеет.  Иоганн Вольфганг Гете «Фауст»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Customer</cp:lastModifiedBy>
  <cp:revision>9</cp:revision>
  <dcterms:created xsi:type="dcterms:W3CDTF">2010-01-30T17:13:19Z</dcterms:created>
  <dcterms:modified xsi:type="dcterms:W3CDTF">2010-02-01T20:18:44Z</dcterms:modified>
</cp:coreProperties>
</file>