
<file path=[Content_Types].xml><?xml version="1.0" encoding="utf-8"?>
<Types xmlns="http://schemas.openxmlformats.org/package/2006/content-types"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Default ContentType="image/png" Extension="png"/>
  <Override ContentType="application/vnd.openxmlformats-officedocument.presentationml.slideMaster+xml" PartName="/ppt/slideMasters/slideMaster1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theme+xml" PartName="/ppt/theme/theme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Default ContentType="image/jpeg" Extension="jpeg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Layout+xml" PartName="/ppt/slideLayouts/slideLayout1.xml"/>
  <Override ContentType="application/vnd.openxmlformats-officedocument.extended-properties+xml" PartName="/docProps/app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0.xml"/>
  <Default ContentType="image/gif" Extension="gif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viewProps+xml" PartName="/ppt/viewProps.xml"/>
  <Override ContentType="application/vnd.openxmlformats-officedocument.presentationml.slideLayout+xml" PartName="/ppt/slideLayouts/slideLayout9.xml"/>
  <Override ContentType="application/vnd.openxmlformats-package.core-properties+xml" PartName="/docProps/core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sldIdLst>
    <p:sldId id="274" r:id="rId2"/>
    <p:sldId id="267" r:id="rId3"/>
    <p:sldId id="268" r:id="rId4"/>
    <p:sldId id="269" r:id="rId5"/>
    <p:sldId id="270" r:id="rId6"/>
    <p:sldId id="272" r:id="rId7"/>
    <p:sldId id="273" r:id="rId8"/>
    <p:sldId id="271" r:id="rId9"/>
    <p:sldId id="275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CC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67" autoAdjust="0"/>
  </p:normalViewPr>
  <p:slideViewPr>
    <p:cSldViewPr>
      <p:cViewPr varScale="1">
        <p:scale>
          <a:sx n="75" d="100"/>
          <a:sy n="75" d="100"/>
        </p:scale>
        <p:origin x="-1014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28.11.2011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strips dir="r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trips dir="r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trips dir="r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trips dir="r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strips dir="r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trips dir="r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trips dir="r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28.11.2011</a:t>
            </a:fld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strips dir="r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trips dir="r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trips dir="r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28.11.2011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trips dir="r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олилиния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28.11.2011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ransition>
    <p:strips dir="ru"/>
  </p:transition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stafox.ru/wp-content/uploads/2010/11/1ec3e02dc9b0-540x405.jpg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jpeg"/><Relationship Id="rId4" Type="http://schemas.openxmlformats.org/officeDocument/2006/relationships/hyperlink" Target="http://open.az/uploads/posts/2010-09/thumbs/1285593821_cel.jpg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jpeg"/><Relationship Id="rId4" Type="http://schemas.openxmlformats.org/officeDocument/2006/relationships/hyperlink" Target="http://www.yaplakal.com/uploads/post-3-12922592809966.jpg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a312.ac-images.myspacecdn.com/images01/58/l_03d676777ab0f332d8f5854bf8636f67.jpg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dovead.files.wordpress.com/2010/01/pepsi.jpg" TargetMode="Externa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hyperlink" Target="http://www.sostav.ru/articles/rus/2009/27.08/news/images/1multon3.jpg" TargetMode="Externa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hyperlink" Target="http://watermarket.ru/upload/images/2010_11_03/file17505.jpg" TargetMode="Externa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risk.ru/i/post/13/13245_full.jpg" TargetMode="External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jpeg"/><Relationship Id="rId5" Type="http://schemas.openxmlformats.org/officeDocument/2006/relationships/hyperlink" Target="http://www.arkhyz.spb.ru/images/big_6_Arkhiz_negaz_15_b.jpg" TargetMode="External"/><Relationship Id="rId4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7.xml"/></Relationships>
</file>

<file path=ppt/slides/slide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59632" y="548680"/>
            <a:ext cx="5760640" cy="1569660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pPr algn="ctr"/>
            <a:r>
              <a:rPr b="1" dirty="0" lang="ru-RU" smtClean="0" sz="2400">
                <a:solidFill>
                  <a:srgbClr val="00B050"/>
                </a:solidFill>
              </a:rPr>
              <a:t>Примеры постановки цели реализации целеполагания в компаниях, производящих газировку и соки</a:t>
            </a:r>
            <a:endParaRPr b="1" dirty="0" lang="ru-RU" sz="2400">
              <a:solidFill>
                <a:srgbClr val="00B05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572000" y="4725144"/>
            <a:ext cx="4572000" cy="133882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</a:pPr>
            <a:r>
              <a:rPr dirty="0" lang="ru-RU" smtClean="0">
                <a:latin charset="0" pitchFamily="18" typeface="Times New Roman"/>
              </a:rPr>
              <a:t>Выполнили </a:t>
            </a:r>
            <a:r>
              <a:rPr dirty="0" lang="ru-RU" smtClean="0">
                <a:latin charset="0" pitchFamily="18" typeface="Times New Roman"/>
              </a:rPr>
              <a:t>студенты</a:t>
            </a:r>
            <a:endParaRPr dirty="0" lang="ru-RU" smtClean="0">
              <a:latin charset="0" pitchFamily="18" typeface="Times New Roman"/>
            </a:endParaRPr>
          </a:p>
          <a:p>
            <a:pPr algn="ctr">
              <a:lnSpc>
                <a:spcPct val="150000"/>
              </a:lnSpc>
            </a:pPr>
            <a:r>
              <a:rPr dirty="0" lang="ru-RU" smtClean="0">
                <a:latin charset="0" pitchFamily="18" typeface="Times New Roman"/>
              </a:rPr>
              <a:t>Факультета </a:t>
            </a:r>
            <a:r>
              <a:rPr dirty="0" lang="ru-RU" smtClean="0">
                <a:latin charset="0" pitchFamily="18" typeface="Times New Roman"/>
              </a:rPr>
              <a:t>менеджмента</a:t>
            </a:r>
          </a:p>
          <a:p>
            <a:pPr algn="ctr">
              <a:lnSpc>
                <a:spcPct val="150000"/>
              </a:lnSpc>
            </a:pPr>
            <a:r>
              <a:rPr dirty="0" lang="ru-RU" smtClean="0">
                <a:latin charset="0" pitchFamily="18" typeface="Times New Roman"/>
              </a:rPr>
              <a:t>Казань</a:t>
            </a:r>
            <a:endParaRPr dirty="0" lang="ru-RU" smtClean="0">
              <a:latin charset="0" pitchFamily="18" typeface="Times New Roman"/>
            </a:endParaRPr>
          </a:p>
        </p:txBody>
      </p:sp>
      <p:pic>
        <p:nvPicPr>
          <p:cNvPr descr="Картинка 1 из 96000" id="19458" name="Picture 2">
            <a:hlinkClick r:id="rId2"/>
          </p:cNvPr>
          <p:cNvPicPr>
            <a:picLocks noChangeArrowheads="1" noChangeAspect="1"/>
          </p:cNvPicPr>
          <p:nvPr/>
        </p:nvPicPr>
        <p:blipFill>
          <a:blip cstate="print" r:embed="rId3"/>
          <a:srcRect/>
          <a:stretch>
            <a:fillRect/>
          </a:stretch>
        </p:blipFill>
        <p:spPr bwMode="auto">
          <a:xfrm>
            <a:off x="755576" y="2708920"/>
            <a:ext cx="3847645" cy="2880320"/>
          </a:xfrm>
          <a:prstGeom prst="rect">
            <a:avLst/>
          </a:prstGeom>
          <a:noFill/>
          <a:scene3d>
            <a:camera prst="orthographicFront">
              <a:rot lat="0" lon="0" rev="600000"/>
            </a:camera>
            <a:lightRig dir="t" rig="threePt"/>
          </a:scene3d>
        </p:spPr>
      </p:pic>
      <p:pic>
        <p:nvPicPr>
          <p:cNvPr descr="Картинка 4 из 96000" id="19460" name="Picture 4">
            <a:hlinkClick r:id="rId4"/>
          </p:cNvPr>
          <p:cNvPicPr>
            <a:picLocks noChangeArrowheads="1" noChangeAspect="1"/>
          </p:cNvPicPr>
          <p:nvPr/>
        </p:nvPicPr>
        <p:blipFill>
          <a:blip cstate="print" r:embed="rId5"/>
          <a:srcRect b="46" r="67"/>
          <a:stretch>
            <a:fillRect/>
          </a:stretch>
        </p:blipFill>
        <p:spPr bwMode="auto">
          <a:xfrm>
            <a:off x="5868144" y="1988840"/>
            <a:ext cx="2160240" cy="2448272"/>
          </a:xfrm>
          <a:prstGeom prst="rect">
            <a:avLst/>
          </a:prstGeom>
          <a:noFill/>
        </p:spPr>
      </p:pic>
    </p:spTree>
  </p:cSld>
  <p:clrMapOvr>
    <a:masterClrMapping/>
  </p:clrMapOvr>
  <p:transition>
    <p:strips dir="ru"/>
  </p:transition>
  <p:timing>
    <p:tnLst>
      <p:par>
        <p:cTn dur="indefinite" id="1" nodeType="tmRoot" restart="never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95736" y="260648"/>
            <a:ext cx="597666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B050"/>
                </a:solidFill>
              </a:rPr>
              <a:t>Пример конкретной цели компании «Кока-кола»</a:t>
            </a:r>
            <a:endParaRPr lang="ru-RU" sz="2800" b="1" dirty="0">
              <a:solidFill>
                <a:srgbClr val="00B05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27584" y="1628800"/>
            <a:ext cx="3384376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Использование 25% вторично переработанного материала в полимерной упаковке на территории </a:t>
            </a:r>
          </a:p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Великобритании к 2012 году 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6146" name="Picture 2" descr="http://im7-tub.yandex.net/i?id=8524139-22-2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428750" cy="1428750"/>
          </a:xfrm>
          <a:prstGeom prst="rect">
            <a:avLst/>
          </a:prstGeom>
          <a:noFill/>
        </p:spPr>
      </p:pic>
      <p:pic>
        <p:nvPicPr>
          <p:cNvPr id="6148" name="Picture 4" descr="http://im4-tub.yandex.net/i?id=46374170-14-2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" y="5085185"/>
            <a:ext cx="2659225" cy="1772816"/>
          </a:xfrm>
          <a:prstGeom prst="rect">
            <a:avLst/>
          </a:prstGeom>
          <a:noFill/>
        </p:spPr>
      </p:pic>
      <p:pic>
        <p:nvPicPr>
          <p:cNvPr id="6152" name="Picture 8" descr="Картинка 1 из 96000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44008" y="2132856"/>
            <a:ext cx="3524250" cy="3810000"/>
          </a:xfrm>
          <a:prstGeom prst="rect">
            <a:avLst/>
          </a:prstGeom>
          <a:noFill/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11152" y="260648"/>
            <a:ext cx="763284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bg1"/>
                </a:solidFill>
              </a:rPr>
              <a:t>Что оказалось необходимо для достижения поставленной цели</a:t>
            </a:r>
            <a:endParaRPr lang="ru-RU" sz="2800" b="1" dirty="0">
              <a:solidFill>
                <a:schemeClr val="bg1"/>
              </a:solidFill>
            </a:endParaRPr>
          </a:p>
        </p:txBody>
      </p:sp>
      <p:sp>
        <p:nvSpPr>
          <p:cNvPr id="3" name="Овал 2"/>
          <p:cNvSpPr/>
          <p:nvPr/>
        </p:nvSpPr>
        <p:spPr>
          <a:xfrm>
            <a:off x="1259632" y="1412776"/>
            <a:ext cx="2952328" cy="216024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bg2"/>
                </a:solidFill>
              </a:rPr>
              <a:t>Создание совместного предприятия с фирмой Eco </a:t>
            </a:r>
            <a:r>
              <a:rPr lang="ru-RU" b="1" dirty="0" err="1" smtClean="0">
                <a:solidFill>
                  <a:schemeClr val="bg2"/>
                </a:solidFill>
              </a:rPr>
              <a:t>Plastics</a:t>
            </a:r>
            <a:endParaRPr lang="ru-RU" b="1" dirty="0">
              <a:solidFill>
                <a:schemeClr val="bg2"/>
              </a:solidFill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5436096" y="1412776"/>
            <a:ext cx="2952328" cy="216024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bg2"/>
                </a:solidFill>
              </a:rPr>
              <a:t>Инвестирование стоимостью 5 млн. фунтов</a:t>
            </a:r>
            <a:endParaRPr lang="ru-RU" b="1" dirty="0">
              <a:solidFill>
                <a:schemeClr val="bg2"/>
              </a:solidFill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3491880" y="4221088"/>
            <a:ext cx="2952328" cy="216024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bg2"/>
                </a:solidFill>
              </a:rPr>
              <a:t>Открытие нового производства ПЭТ-гранул</a:t>
            </a:r>
            <a:endParaRPr lang="ru-RU" b="1" dirty="0">
              <a:solidFill>
                <a:schemeClr val="bg2"/>
              </a:solidFill>
            </a:endParaRPr>
          </a:p>
        </p:txBody>
      </p:sp>
      <p:pic>
        <p:nvPicPr>
          <p:cNvPr id="5122" name="Picture 2" descr="Картинка 8 из 6411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4509120"/>
            <a:ext cx="2339752" cy="1864344"/>
          </a:xfrm>
          <a:prstGeom prst="rect">
            <a:avLst/>
          </a:prstGeom>
          <a:noFill/>
          <a:scene3d>
            <a:camera prst="orthographicFront">
              <a:rot lat="0" lon="0" rev="1200000"/>
            </a:camera>
            <a:lightRig rig="threePt" dir="t"/>
          </a:scene3d>
        </p:spPr>
      </p:pic>
      <p:pic>
        <p:nvPicPr>
          <p:cNvPr id="10" name="Рисунок 9" descr="81f01e45f2cf40ae800a00f6c64de587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987824" y="2636912"/>
            <a:ext cx="3735933" cy="1460550"/>
          </a:xfrm>
          <a:prstGeom prst="rect">
            <a:avLst/>
          </a:prstGeom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635896" y="0"/>
            <a:ext cx="33123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00B050"/>
                </a:solidFill>
              </a:rPr>
              <a:t>«</a:t>
            </a:r>
            <a:r>
              <a:rPr lang="ru-RU" sz="3200" b="1" dirty="0" err="1" smtClean="0">
                <a:solidFill>
                  <a:srgbClr val="00B050"/>
                </a:solidFill>
              </a:rPr>
              <a:t>PepsiCo</a:t>
            </a:r>
            <a:r>
              <a:rPr lang="ru-RU" sz="3200" b="1" dirty="0" smtClean="0">
                <a:solidFill>
                  <a:srgbClr val="00B050"/>
                </a:solidFill>
              </a:rPr>
              <a:t>»</a:t>
            </a:r>
            <a:endParaRPr lang="ru-RU" sz="3200" dirty="0">
              <a:solidFill>
                <a:srgbClr val="00B050"/>
              </a:solidFill>
            </a:endParaRPr>
          </a:p>
        </p:txBody>
      </p:sp>
      <p:sp>
        <p:nvSpPr>
          <p:cNvPr id="4" name="Стрелка вниз 3"/>
          <p:cNvSpPr/>
          <p:nvPr/>
        </p:nvSpPr>
        <p:spPr>
          <a:xfrm>
            <a:off x="2123728" y="2492896"/>
            <a:ext cx="4968552" cy="403244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bg2"/>
                </a:solidFill>
              </a:rPr>
              <a:t>к 2015 году компания хочет стать крупнейшим в России производителем продуктов питания</a:t>
            </a:r>
            <a:endParaRPr lang="ru-RU" sz="2000" b="1" dirty="0">
              <a:solidFill>
                <a:schemeClr val="bg2"/>
              </a:solidFill>
            </a:endParaRPr>
          </a:p>
        </p:txBody>
      </p:sp>
      <p:cxnSp>
        <p:nvCxnSpPr>
          <p:cNvPr id="7" name="Прямая со стрелкой 6"/>
          <p:cNvCxnSpPr/>
          <p:nvPr/>
        </p:nvCxnSpPr>
        <p:spPr>
          <a:xfrm>
            <a:off x="1907704" y="1628800"/>
            <a:ext cx="1440160" cy="86409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Скругленный прямоугольник 8"/>
          <p:cNvSpPr/>
          <p:nvPr/>
        </p:nvSpPr>
        <p:spPr>
          <a:xfrm>
            <a:off x="323528" y="764704"/>
            <a:ext cx="3384376" cy="1080120"/>
          </a:xfrm>
          <a:prstGeom prst="roundRect">
            <a:avLst/>
          </a:prstGeom>
          <a:solidFill>
            <a:schemeClr val="accent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bg2"/>
                </a:solidFill>
              </a:rPr>
              <a:t>Снижение уровня сахара в напитках и соли в чипсах</a:t>
            </a:r>
            <a:endParaRPr lang="ru-RU" b="1" dirty="0">
              <a:solidFill>
                <a:schemeClr val="bg2"/>
              </a:solidFill>
            </a:endParaRPr>
          </a:p>
        </p:txBody>
      </p:sp>
      <p:cxnSp>
        <p:nvCxnSpPr>
          <p:cNvPr id="13" name="Прямая со стрелкой 12"/>
          <p:cNvCxnSpPr/>
          <p:nvPr/>
        </p:nvCxnSpPr>
        <p:spPr>
          <a:xfrm rot="5400000">
            <a:off x="5760132" y="2312876"/>
            <a:ext cx="1080120" cy="86409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Скругленный прямоугольник 13"/>
          <p:cNvSpPr/>
          <p:nvPr/>
        </p:nvSpPr>
        <p:spPr>
          <a:xfrm>
            <a:off x="5292080" y="836712"/>
            <a:ext cx="3024336" cy="1368152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2060"/>
                </a:solidFill>
              </a:rPr>
              <a:t>расширение портфеля продуктов за счет здоровых продуктов типа соков или каш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15" name="Овал 14"/>
          <p:cNvSpPr/>
          <p:nvPr/>
        </p:nvSpPr>
        <p:spPr>
          <a:xfrm>
            <a:off x="6228184" y="2924944"/>
            <a:ext cx="2915816" cy="1512168"/>
          </a:xfrm>
          <a:prstGeom prst="ellipse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Покупка «</a:t>
            </a:r>
            <a:r>
              <a:rPr lang="ru-RU" b="1" dirty="0" err="1" smtClean="0">
                <a:solidFill>
                  <a:srgbClr val="FF0000"/>
                </a:solidFill>
              </a:rPr>
              <a:t>Лебедянский</a:t>
            </a:r>
            <a:r>
              <a:rPr lang="ru-RU" b="1" dirty="0" smtClean="0">
                <a:solidFill>
                  <a:srgbClr val="FF0000"/>
                </a:solidFill>
              </a:rPr>
              <a:t>»</a:t>
            </a:r>
            <a:endParaRPr lang="ru-RU" b="1" dirty="0">
              <a:solidFill>
                <a:srgbClr val="FF0000"/>
              </a:solidFill>
            </a:endParaRPr>
          </a:p>
        </p:txBody>
      </p:sp>
      <p:cxnSp>
        <p:nvCxnSpPr>
          <p:cNvPr id="17" name="Прямая со стрелкой 16"/>
          <p:cNvCxnSpPr>
            <a:stCxn id="15" idx="0"/>
          </p:cNvCxnSpPr>
          <p:nvPr/>
        </p:nvCxnSpPr>
        <p:spPr>
          <a:xfrm rot="5400000" flipH="1" flipV="1">
            <a:off x="7389186" y="2501770"/>
            <a:ext cx="720080" cy="12626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Скругленный прямоугольник 18"/>
          <p:cNvSpPr/>
          <p:nvPr/>
        </p:nvSpPr>
        <p:spPr>
          <a:xfrm>
            <a:off x="467544" y="2780928"/>
            <a:ext cx="2088232" cy="1296144"/>
          </a:xfrm>
          <a:prstGeom prst="roundRect">
            <a:avLst/>
          </a:prstGeom>
          <a:solidFill>
            <a:srgbClr val="CCCC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B0F0"/>
                </a:solidFill>
              </a:rPr>
              <a:t>Развитие Экологических программ</a:t>
            </a:r>
            <a:endParaRPr lang="ru-RU" b="1" dirty="0">
              <a:solidFill>
                <a:srgbClr val="00B0F0"/>
              </a:solidFill>
            </a:endParaRPr>
          </a:p>
        </p:txBody>
      </p:sp>
      <p:cxnSp>
        <p:nvCxnSpPr>
          <p:cNvPr id="21" name="Прямая со стрелкой 20"/>
          <p:cNvCxnSpPr/>
          <p:nvPr/>
        </p:nvCxnSpPr>
        <p:spPr>
          <a:xfrm rot="16200000" flipH="1">
            <a:off x="2555776" y="3284984"/>
            <a:ext cx="792088" cy="7920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 descr="C:\Users\User\Desktop\lebedyanski_logo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72200" y="4725144"/>
            <a:ext cx="2476500" cy="1609725"/>
          </a:xfrm>
          <a:prstGeom prst="rect">
            <a:avLst/>
          </a:prstGeom>
          <a:noFill/>
        </p:spPr>
      </p:pic>
      <p:pic>
        <p:nvPicPr>
          <p:cNvPr id="1030" name="Picture 6" descr="Картинка 3 из 94204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520" y="5013176"/>
            <a:ext cx="2016224" cy="1437458"/>
          </a:xfrm>
          <a:prstGeom prst="rect">
            <a:avLst/>
          </a:prstGeom>
          <a:noFill/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411760" y="260648"/>
            <a:ext cx="4968552" cy="584775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r>
              <a:rPr b="1" dirty="0" lang="ru-RU" smtClean="0" sz="3200">
                <a:solidFill>
                  <a:srgbClr val="00B050"/>
                </a:solidFill>
              </a:rPr>
              <a:t>Компания «</a:t>
            </a:r>
            <a:r>
              <a:rPr b="1" dirty="0" err="1" lang="ru-RU" smtClean="0" sz="3200">
                <a:solidFill>
                  <a:srgbClr val="00B050"/>
                </a:solidFill>
              </a:rPr>
              <a:t>Мултон</a:t>
            </a:r>
            <a:r>
              <a:rPr b="1" dirty="0" lang="ru-RU" smtClean="0" sz="3200">
                <a:solidFill>
                  <a:srgbClr val="00B050"/>
                </a:solidFill>
              </a:rPr>
              <a:t>»</a:t>
            </a:r>
            <a:endParaRPr b="1" dirty="0" lang="ru-RU" sz="3200">
              <a:solidFill>
                <a:srgbClr val="00B05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483768" y="1124744"/>
            <a:ext cx="3960440" cy="923330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pPr algn="ctr"/>
            <a:r>
              <a:rPr b="1" dirty="0" lang="ru-RU" smtClean="0">
                <a:solidFill>
                  <a:srgbClr val="002060"/>
                </a:solidFill>
              </a:rPr>
              <a:t>Цель сформулированная в 2008 году: заполучить более 17% доли на Российском рынке </a:t>
            </a:r>
            <a:endParaRPr b="1" dirty="0" lang="ru-RU">
              <a:solidFill>
                <a:srgbClr val="002060"/>
              </a:solidFill>
            </a:endParaRPr>
          </a:p>
        </p:txBody>
      </p:sp>
      <p:sp>
        <p:nvSpPr>
          <p:cNvPr id="8" name="5-конечная звезда 7"/>
          <p:cNvSpPr/>
          <p:nvPr/>
        </p:nvSpPr>
        <p:spPr>
          <a:xfrm>
            <a:off x="611560" y="332656"/>
            <a:ext cx="914400" cy="914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rtlCol="0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683568" y="5517232"/>
            <a:ext cx="6192688" cy="923330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r>
              <a:rPr b="1" dirty="0" lang="ru-RU" smtClean="0">
                <a:solidFill>
                  <a:srgbClr val="FF0000"/>
                </a:solidFill>
              </a:rPr>
              <a:t>Цель достигнутая в 2008 году: попасть в список «50 лучших российских брендов всех категорий», по версии журнала </a:t>
            </a:r>
            <a:r>
              <a:rPr b="1" dirty="0" err="1" lang="ru-RU" smtClean="0">
                <a:solidFill>
                  <a:srgbClr val="FF0000"/>
                </a:solidFill>
              </a:rPr>
              <a:t>Forbes</a:t>
            </a:r>
            <a:endParaRPr b="1" dirty="0" lang="ru-RU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300192" y="2852936"/>
            <a:ext cx="2448272" cy="923330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r>
              <a:rPr b="1" dirty="0" lang="ru-RU" smtClean="0">
                <a:solidFill>
                  <a:srgbClr val="00B0F0"/>
                </a:solidFill>
              </a:rPr>
              <a:t>2002 год – выпуск новой продукции: Соки </a:t>
            </a:r>
            <a:r>
              <a:rPr b="1" dirty="0" lang="en-US" smtClean="0">
                <a:solidFill>
                  <a:srgbClr val="00B0F0"/>
                </a:solidFill>
              </a:rPr>
              <a:t>Rich</a:t>
            </a:r>
            <a:endParaRPr b="1" dirty="0" lang="ru-RU">
              <a:solidFill>
                <a:srgbClr val="00B0F0"/>
              </a:solidFill>
            </a:endParaRPr>
          </a:p>
        </p:txBody>
      </p:sp>
      <p:pic>
        <p:nvPicPr>
          <p:cNvPr descr="Картинка 40 из 2605" id="2054" name="Picture 6">
            <a:hlinkClick r:id="rId2"/>
          </p:cNvPr>
          <p:cNvPicPr>
            <a:picLocks noChangeArrowheads="1" noChangeAspect="1"/>
          </p:cNvPicPr>
          <p:nvPr/>
        </p:nvPicPr>
        <p:blipFill>
          <a:blip cstate="print" r:embed="rId3"/>
          <a:stretch>
            <a:fillRect/>
          </a:stretch>
        </p:blipFill>
        <p:spPr bwMode="auto">
          <a:xfrm>
            <a:off x="1043608" y="2132856"/>
            <a:ext cx="5069363" cy="3168352"/>
          </a:xfrm>
          <a:prstGeom prst="rect">
            <a:avLst/>
          </a:prstGeom>
          <a:noFill/>
        </p:spPr>
      </p:pic>
    </p:spTree>
  </p:cSld>
  <p:clrMapOvr>
    <a:masterClrMapping/>
  </p:clrMapOvr>
  <p:transition>
    <p:strips dir="ru"/>
  </p:transition>
  <p:timing>
    <p:tnLst>
      <p:par>
        <p:cTn dur="indefinite" id="1" nodeType="tmRoot" restart="never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707904" y="188640"/>
            <a:ext cx="37444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B050"/>
                </a:solidFill>
              </a:rPr>
              <a:t>«Нидан Соки»</a:t>
            </a:r>
            <a:endParaRPr lang="ru-RU" sz="2800" b="1" dirty="0">
              <a:solidFill>
                <a:srgbClr val="00B050"/>
              </a:solidFill>
            </a:endParaRPr>
          </a:p>
        </p:txBody>
      </p:sp>
      <p:sp>
        <p:nvSpPr>
          <p:cNvPr id="3" name="5-конечная звезда 2"/>
          <p:cNvSpPr/>
          <p:nvPr/>
        </p:nvSpPr>
        <p:spPr>
          <a:xfrm>
            <a:off x="2195736" y="2060848"/>
            <a:ext cx="4320480" cy="3888432"/>
          </a:xfrm>
          <a:prstGeom prst="star5">
            <a:avLst/>
          </a:prstGeom>
          <a:solidFill>
            <a:srgbClr val="CCCC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002060"/>
                </a:solidFill>
              </a:rPr>
              <a:t>Создание нового бренда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3203848" y="908720"/>
            <a:ext cx="1944216" cy="1080120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«Моя семья» 2001 год</a:t>
            </a:r>
            <a:endParaRPr lang="ru-RU" b="1" dirty="0"/>
          </a:p>
        </p:txBody>
      </p:sp>
      <p:sp>
        <p:nvSpPr>
          <p:cNvPr id="5" name="Стрелка вниз 4"/>
          <p:cNvSpPr/>
          <p:nvPr/>
        </p:nvSpPr>
        <p:spPr>
          <a:xfrm>
            <a:off x="5436096" y="836712"/>
            <a:ext cx="2376264" cy="2448272"/>
          </a:xfrm>
          <a:prstGeom prst="downArrow">
            <a:avLst>
              <a:gd name="adj1" fmla="val 61160"/>
              <a:gd name="adj2" fmla="val 31078"/>
            </a:avLst>
          </a:prstGeom>
          <a:scene3d>
            <a:camera prst="orthographicFront">
              <a:rot lat="0" lon="0" rev="19199999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bg2"/>
                </a:solidFill>
              </a:rPr>
              <a:t>Достичь 12 % доли рынка </a:t>
            </a:r>
            <a:endParaRPr lang="ru-RU" b="1" dirty="0">
              <a:solidFill>
                <a:schemeClr val="bg2"/>
              </a:solidFill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6588224" y="3501008"/>
            <a:ext cx="1296144" cy="648072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13 %</a:t>
            </a:r>
            <a:endParaRPr lang="ru-RU" b="1" dirty="0"/>
          </a:p>
        </p:txBody>
      </p:sp>
      <p:sp>
        <p:nvSpPr>
          <p:cNvPr id="7" name="Стрелка вправо 6"/>
          <p:cNvSpPr/>
          <p:nvPr/>
        </p:nvSpPr>
        <p:spPr>
          <a:xfrm>
            <a:off x="395536" y="3933056"/>
            <a:ext cx="2664296" cy="223224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bg2"/>
                </a:solidFill>
              </a:rPr>
              <a:t>Повысить узнаваемость нового бренда к 2007 году </a:t>
            </a:r>
            <a:endParaRPr lang="ru-RU" b="1" dirty="0">
              <a:solidFill>
                <a:schemeClr val="bg2"/>
              </a:solidFill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6084168" y="5013176"/>
            <a:ext cx="2088232" cy="122413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bg2"/>
                </a:solidFill>
              </a:rPr>
              <a:t>Развитие смежного сегмента рынка</a:t>
            </a:r>
            <a:endParaRPr lang="ru-RU" b="1" dirty="0">
              <a:solidFill>
                <a:schemeClr val="bg2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419872" y="5733256"/>
            <a:ext cx="1872208" cy="936104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Свыше 12 млрд. рублей за 2010 год</a:t>
            </a:r>
            <a:endParaRPr lang="ru-RU" dirty="0"/>
          </a:p>
        </p:txBody>
      </p:sp>
      <p:cxnSp>
        <p:nvCxnSpPr>
          <p:cNvPr id="18" name="Прямая со стрелкой 17"/>
          <p:cNvCxnSpPr/>
          <p:nvPr/>
        </p:nvCxnSpPr>
        <p:spPr>
          <a:xfrm rot="5400000" flipH="1" flipV="1">
            <a:off x="3707904" y="3140968"/>
            <a:ext cx="1296144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75" name="Picture 3" descr="Картинка 1 из 864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0"/>
            <a:ext cx="2808312" cy="3488586"/>
          </a:xfrm>
          <a:prstGeom prst="rect">
            <a:avLst/>
          </a:prstGeom>
          <a:noFill/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 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188640"/>
            <a:ext cx="1860798" cy="1584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3635896" y="260648"/>
            <a:ext cx="30963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00B050"/>
                </a:solidFill>
              </a:rPr>
              <a:t>«Архыз»</a:t>
            </a:r>
            <a:endParaRPr lang="ru-RU" sz="3200" b="1" dirty="0">
              <a:solidFill>
                <a:srgbClr val="00B05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915816" y="1988840"/>
            <a:ext cx="24482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bg1"/>
                </a:solidFill>
              </a:rPr>
              <a:t>Основные цели:</a:t>
            </a:r>
            <a:endParaRPr lang="ru-RU" sz="2000" b="1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987824" y="2924944"/>
            <a:ext cx="345638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Достичь доли рынка минимум в 8,5% к 2010 году</a:t>
            </a:r>
          </a:p>
          <a:p>
            <a:r>
              <a:rPr lang="ru-RU" b="1" dirty="0" smtClean="0">
                <a:solidFill>
                  <a:schemeClr val="bg1"/>
                </a:solidFill>
              </a:rPr>
              <a:t>И 12% к 2012 году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084168" y="2132856"/>
            <a:ext cx="252028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Выход на рынок Японии и Кореи и завоевание 1,5% рынка к 2012 году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796136" y="908720"/>
            <a:ext cx="208823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Производство собственной колы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555776" y="4293096"/>
            <a:ext cx="165618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Достичь 1,5% доли рынка за счёт  бренда «Вера» </a:t>
            </a:r>
            <a:endParaRPr lang="ru-RU" b="1" dirty="0">
              <a:solidFill>
                <a:schemeClr val="bg1"/>
              </a:solidFill>
            </a:endParaRPr>
          </a:p>
        </p:txBody>
      </p:sp>
      <p:pic>
        <p:nvPicPr>
          <p:cNvPr id="20482" name="Picture 2" descr="Картинка 15 из 30550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99992" y="4005064"/>
            <a:ext cx="3426299" cy="2564904"/>
          </a:xfrm>
          <a:prstGeom prst="rect">
            <a:avLst/>
          </a:prstGeom>
          <a:noFill/>
        </p:spPr>
      </p:pic>
      <p:cxnSp>
        <p:nvCxnSpPr>
          <p:cNvPr id="11" name="Прямая со стрелкой 10"/>
          <p:cNvCxnSpPr/>
          <p:nvPr/>
        </p:nvCxnSpPr>
        <p:spPr>
          <a:xfrm rot="16200000" flipH="1">
            <a:off x="3851920" y="2708920"/>
            <a:ext cx="504056" cy="7200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>
            <a:off x="5076056" y="2276872"/>
            <a:ext cx="1080120" cy="36004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 rot="5400000">
            <a:off x="503548" y="2960948"/>
            <a:ext cx="1584176" cy="64807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484" name="Picture 4" descr="Картинка 10 из 2321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1916832"/>
            <a:ext cx="2483768" cy="4608512"/>
          </a:xfrm>
          <a:prstGeom prst="rect">
            <a:avLst/>
          </a:prstGeom>
          <a:noFill/>
        </p:spPr>
      </p:pic>
      <p:cxnSp>
        <p:nvCxnSpPr>
          <p:cNvPr id="23" name="Прямая со стрелкой 22"/>
          <p:cNvCxnSpPr/>
          <p:nvPr/>
        </p:nvCxnSpPr>
        <p:spPr>
          <a:xfrm flipV="1">
            <a:off x="4499992" y="1196752"/>
            <a:ext cx="1224136" cy="7920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/>
          <p:nvPr/>
        </p:nvCxnSpPr>
        <p:spPr>
          <a:xfrm rot="5400000">
            <a:off x="2051720" y="3212976"/>
            <a:ext cx="1728192" cy="14401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Какую газировку пьет российская молодежь?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908720"/>
            <a:ext cx="7085012" cy="56166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467544" y="260648"/>
            <a:ext cx="8064896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0B050"/>
                </a:solidFill>
              </a:rPr>
              <a:t>Факторы, влияющие на выбор газированных напитков</a:t>
            </a:r>
          </a:p>
          <a:p>
            <a:endParaRPr lang="ru-RU" dirty="0"/>
          </a:p>
        </p:txBody>
      </p:sp>
      <p:sp>
        <p:nvSpPr>
          <p:cNvPr id="6" name="5-конечная звезда 5"/>
          <p:cNvSpPr/>
          <p:nvPr/>
        </p:nvSpPr>
        <p:spPr>
          <a:xfrm>
            <a:off x="7740352" y="764704"/>
            <a:ext cx="504056" cy="432048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5-конечная звезда 6"/>
          <p:cNvSpPr/>
          <p:nvPr/>
        </p:nvSpPr>
        <p:spPr>
          <a:xfrm>
            <a:off x="7668344" y="6093296"/>
            <a:ext cx="576064" cy="576064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619672" y="908720"/>
            <a:ext cx="65527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bg1"/>
                </a:solidFill>
              </a:rPr>
              <a:t>БЛАГОДАРИМ ЗА ВНИМАНИЕ!</a:t>
            </a:r>
            <a:endParaRPr lang="ru-RU" sz="3200" b="1" dirty="0">
              <a:solidFill>
                <a:schemeClr val="bg1"/>
              </a:solidFill>
            </a:endParaRPr>
          </a:p>
        </p:txBody>
      </p:sp>
      <p:pic>
        <p:nvPicPr>
          <p:cNvPr id="4" name="Рисунок 3" descr="75042493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588224" y="3573016"/>
            <a:ext cx="1584176" cy="1584176"/>
          </a:xfrm>
          <a:prstGeom prst="rect">
            <a:avLst/>
          </a:prstGeom>
        </p:spPr>
      </p:pic>
      <p:pic>
        <p:nvPicPr>
          <p:cNvPr id="5" name="Picture 1" descr="C:\Users\User\Pictures\МОЯ\My Pictures\Инфа про Микрософт по Инглишу\27045_group_of_white_business_people_carrying_briefcases_and_standing_with_their_hands_piled_symbolizing_teamwork_cooperation_support_unity_and_goal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7584" y="2204864"/>
            <a:ext cx="4768850" cy="3571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хническая">
  <a:themeElements>
    <a:clrScheme name="да">
      <a:dk1>
        <a:srgbClr val="0000FF"/>
      </a:dk1>
      <a:lt1>
        <a:srgbClr val="000000"/>
      </a:lt1>
      <a:dk2>
        <a:srgbClr val="FFFFFF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Техническая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Техниче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302</TotalTime>
  <Words>237</Words>
  <Application>Microsoft Office PowerPoint</Application>
  <PresentationFormat>Экран (4:3)</PresentationFormat>
  <Paragraphs>38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Техническая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98</cp:revision>
  <dcterms:created xsi:type="dcterms:W3CDTF">2011-04-08T13:49:15Z</dcterms:created>
  <dcterms:modified xsi:type="dcterms:W3CDTF">2011-11-28T14:56:05Z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329930</vt:lpwstr>
  </property>
  <property fmtid="{D5CDD505-2E9C-101B-9397-08002B2CF9AE}" name="NXPowerLiteSettings" pid="3">
    <vt:lpwstr>F5200358026400</vt:lpwstr>
  </property>
  <property fmtid="{D5CDD505-2E9C-101B-9397-08002B2CF9AE}" name="NXPowerLiteVersion" pid="4">
    <vt:lpwstr>D5.0.6</vt:lpwstr>
  </property>
</Properties>
</file>