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2" r:id="rId6"/>
    <p:sldId id="261" r:id="rId7"/>
    <p:sldId id="264" r:id="rId8"/>
    <p:sldId id="263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83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2" r:id="rId27"/>
    <p:sldId id="281" r:id="rId28"/>
    <p:sldId id="284" r:id="rId29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75" d="100"/>
          <a:sy n="75" d="100"/>
        </p:scale>
        <p:origin x="-1020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5CF03C-B031-4680-A705-1BDCA4850B16}" type="datetimeFigureOut">
              <a:rPr lang="ru-RU"/>
              <a:pPr>
                <a:defRPr/>
              </a:pPr>
              <a:t>11.02.2012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C30337-36C1-4C60-8518-076B365E6F3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249525-B9ED-48CF-B71B-26A09338B064}" type="datetimeFigureOut">
              <a:rPr lang="ru-RU"/>
              <a:pPr>
                <a:defRPr/>
              </a:pPr>
              <a:t>11.02.2012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EB18FF-7D77-4F7A-811E-C8053763FAD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EB1B90-D0F4-485E-BAEC-A08F15E5431D}" type="datetimeFigureOut">
              <a:rPr lang="ru-RU"/>
              <a:pPr>
                <a:defRPr/>
              </a:pPr>
              <a:t>11.02.2012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7610CF-B6AA-4C36-90E1-A393004CDB5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4008E3-CE2C-4C90-99FE-FAB0F08334EC}" type="datetimeFigureOut">
              <a:rPr lang="ru-RU"/>
              <a:pPr>
                <a:defRPr/>
              </a:pPr>
              <a:t>11.02.2012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A9FD77-1650-4648-8568-3EA2A96352D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D63993-5876-4D80-A694-20F91592C61C}" type="datetimeFigureOut">
              <a:rPr lang="ru-RU"/>
              <a:pPr>
                <a:defRPr/>
              </a:pPr>
              <a:t>11.02.2012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6A02A7-FA8B-411A-BCC0-0BCFB2C5F06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FE0BD5-A573-42D6-8A79-50A14751D9C8}" type="datetimeFigureOut">
              <a:rPr lang="ru-RU"/>
              <a:pPr>
                <a:defRPr/>
              </a:pPr>
              <a:t>11.02.2012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54EE2B-2885-418C-BAEC-EE95690CD6E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93863B-6837-4EA9-8B5E-221609F6726E}" type="datetimeFigureOut">
              <a:rPr lang="ru-RU"/>
              <a:pPr>
                <a:defRPr/>
              </a:pPr>
              <a:t>11.02.2012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F738B1-BE11-44F1-B294-28C11C7794B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B2B822-62F2-4D6A-B90A-CE5CB545587A}" type="datetimeFigureOut">
              <a:rPr lang="ru-RU"/>
              <a:pPr>
                <a:defRPr/>
              </a:pPr>
              <a:t>11.02.2012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3D1B36-8009-4F96-B614-DF5A3852958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77035C-EA3C-4F80-8F24-94FA59177965}" type="datetimeFigureOut">
              <a:rPr lang="ru-RU"/>
              <a:pPr>
                <a:defRPr/>
              </a:pPr>
              <a:t>11.02.2012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BFEC46-5561-4D6D-9B80-28A394034A8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8A40F1-320F-4CDE-861E-6FA840F7ACAA}" type="datetimeFigureOut">
              <a:rPr lang="ru-RU"/>
              <a:pPr>
                <a:defRPr/>
              </a:pPr>
              <a:t>11.02.2012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A2C947-A531-4E50-9A10-C59DB474BE4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FA1BEF-0104-42DC-9A57-A507FD1A73B3}" type="datetimeFigureOut">
              <a:rPr lang="ru-RU"/>
              <a:pPr>
                <a:defRPr/>
              </a:pPr>
              <a:t>11.02.2012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D4EA51-183E-4E95-9668-C8F47973680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A575EF1C-39C9-4E67-AF21-1593159AF220}" type="datetimeFigureOut">
              <a:rPr lang="ru-RU"/>
              <a:pPr>
                <a:defRPr/>
              </a:pPr>
              <a:t>11.02.2012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2784657C-6B14-4CB4-A141-0F69E6EEA52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wmf"/><Relationship Id="rId4" Type="http://schemas.openxmlformats.org/officeDocument/2006/relationships/image" Target="../media/image3.wm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wm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wmf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29.wm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wmf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wmf"/><Relationship Id="rId2" Type="http://schemas.openxmlformats.org/officeDocument/2006/relationships/image" Target="../media/image12.wm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wmf"/><Relationship Id="rId2" Type="http://schemas.openxmlformats.org/officeDocument/2006/relationships/image" Target="../media/image5.wm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wmf"/><Relationship Id="rId4" Type="http://schemas.openxmlformats.org/officeDocument/2006/relationships/image" Target="../media/image7.wm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wm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6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4.wmf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4.wmf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wmf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wmf"/><Relationship Id="rId2" Type="http://schemas.openxmlformats.org/officeDocument/2006/relationships/image" Target="../media/image53.wm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6.wmf"/><Relationship Id="rId4" Type="http://schemas.openxmlformats.org/officeDocument/2006/relationships/image" Target="../media/image55.w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wmf"/><Relationship Id="rId2" Type="http://schemas.openxmlformats.org/officeDocument/2006/relationships/image" Target="../media/image12.wm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wmf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wmf"/><Relationship Id="rId5" Type="http://schemas.openxmlformats.org/officeDocument/2006/relationships/image" Target="../media/image17.wmf"/><Relationship Id="rId4" Type="http://schemas.openxmlformats.org/officeDocument/2006/relationships/image" Target="../media/image16.w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9.wm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9.wm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wmf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68313" y="863600"/>
            <a:ext cx="8531225" cy="55086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Автор: Райко Любовь Ивановна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Учитель информатики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Место работы: ГУ «</a:t>
            </a:r>
            <a:r>
              <a:rPr lang="ru-RU" sz="3200" b="1" dirty="0" err="1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Кушмурунская</a:t>
            </a:r>
            <a:r>
              <a:rPr lang="ru-RU" sz="3200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средняя школа №121 отдела образования </a:t>
            </a:r>
            <a:r>
              <a:rPr lang="ru-RU" sz="3200" b="1" dirty="0" err="1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Аулиекольского</a:t>
            </a:r>
            <a:r>
              <a:rPr lang="ru-RU" sz="3200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района»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Казахстан, </a:t>
            </a:r>
            <a:r>
              <a:rPr lang="ru-RU" sz="3200" b="1" dirty="0" err="1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Костанайская</a:t>
            </a:r>
            <a:r>
              <a:rPr lang="ru-RU" sz="3200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область, </a:t>
            </a:r>
            <a:r>
              <a:rPr lang="ru-RU" sz="3200" b="1" dirty="0" err="1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Аулиекольский</a:t>
            </a:r>
            <a:r>
              <a:rPr lang="ru-RU" sz="3200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район, п. </a:t>
            </a:r>
            <a:r>
              <a:rPr lang="ru-RU" sz="3200" b="1" dirty="0" err="1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Кушумурун</a:t>
            </a:r>
            <a:endParaRPr lang="ru-RU" sz="3200" b="1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Презентация «Устройства компьютера»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2012 год</a:t>
            </a:r>
            <a:endParaRPr lang="ru-RU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22225"/>
            <a:ext cx="1727200" cy="172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416800" y="0"/>
            <a:ext cx="1727200" cy="172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416800" y="5159375"/>
            <a:ext cx="1725613" cy="172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-1588" y="5097463"/>
            <a:ext cx="1728788" cy="172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22225" y="-53975"/>
            <a:ext cx="9285288" cy="697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WordArt 4"/>
          <p:cNvSpPr>
            <a:spLocks noChangeArrowheads="1" noChangeShapeType="1" noTextEdit="1"/>
          </p:cNvSpPr>
          <p:nvPr/>
        </p:nvSpPr>
        <p:spPr bwMode="auto">
          <a:xfrm>
            <a:off x="3132138" y="0"/>
            <a:ext cx="2633662" cy="2232025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Impact"/>
              </a:rPr>
              <a:t>Джойстик</a:t>
            </a:r>
          </a:p>
        </p:txBody>
      </p:sp>
      <p:sp>
        <p:nvSpPr>
          <p:cNvPr id="3" name="WordArt 8"/>
          <p:cNvSpPr>
            <a:spLocks noChangeArrowheads="1" noChangeShapeType="1" noTextEdit="1"/>
          </p:cNvSpPr>
          <p:nvPr/>
        </p:nvSpPr>
        <p:spPr bwMode="auto">
          <a:xfrm>
            <a:off x="755650" y="2205038"/>
            <a:ext cx="7559675" cy="15843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5400000" scaled="1"/>
                </a:gra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- это манипулятор, который используется для </a:t>
            </a:r>
          </a:p>
          <a:p>
            <a:pPr algn="ctr"/>
            <a:r>
              <a:rPr lang="ru-RU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5400000" scaled="1"/>
                </a:gra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управления объектами в</a:t>
            </a:r>
          </a:p>
          <a:p>
            <a:pPr algn="ctr"/>
            <a:r>
              <a:rPr lang="ru-RU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5400000" scaled="1"/>
                </a:gra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 компьютерных играх.</a:t>
            </a:r>
          </a:p>
        </p:txBody>
      </p:sp>
      <p:pic>
        <p:nvPicPr>
          <p:cNvPr id="4" name="Picture 9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987675" y="3789363"/>
            <a:ext cx="3265488" cy="275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4000"/>
                            </p:stCondLst>
                            <p:childTnLst>
                              <p:par>
                                <p:cTn id="12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9525"/>
            <a:ext cx="9113838" cy="684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WordArt 4"/>
          <p:cNvSpPr>
            <a:spLocks noChangeArrowheads="1" noChangeShapeType="1" noTextEdit="1"/>
          </p:cNvSpPr>
          <p:nvPr/>
        </p:nvSpPr>
        <p:spPr bwMode="auto">
          <a:xfrm>
            <a:off x="2987675" y="0"/>
            <a:ext cx="2808288" cy="194310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Impact"/>
              </a:rPr>
              <a:t>Сканер</a:t>
            </a:r>
          </a:p>
        </p:txBody>
      </p:sp>
      <p:sp>
        <p:nvSpPr>
          <p:cNvPr id="3" name="WordArt 9"/>
          <p:cNvSpPr>
            <a:spLocks noChangeArrowheads="1" noChangeShapeType="1" noTextEdit="1"/>
          </p:cNvSpPr>
          <p:nvPr/>
        </p:nvSpPr>
        <p:spPr bwMode="auto">
          <a:xfrm>
            <a:off x="323850" y="2060575"/>
            <a:ext cx="8351838" cy="18732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5400000" scaled="1"/>
                </a:gra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- устройство, позволяющее переснимать</a:t>
            </a:r>
          </a:p>
          <a:p>
            <a:pPr algn="ctr"/>
            <a:r>
              <a:rPr lang="ru-RU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5400000" scaled="1"/>
                </a:gra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 изображение на бумаге и </a:t>
            </a:r>
          </a:p>
          <a:p>
            <a:pPr algn="ctr"/>
            <a:r>
              <a:rPr lang="ru-RU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5400000" scaled="1"/>
                </a:gra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помещать его на экран монитора.</a:t>
            </a:r>
          </a:p>
        </p:txBody>
      </p:sp>
      <p:pic>
        <p:nvPicPr>
          <p:cNvPr id="4" name="Picture 11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960688" y="3933825"/>
            <a:ext cx="3810000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4000"/>
                            </p:stCondLst>
                            <p:childTnLst>
                              <p:par>
                                <p:cTn id="12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684213" y="-166688"/>
            <a:ext cx="10944226" cy="7412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Прямоугольник 1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60450" y="444500"/>
            <a:ext cx="6961188" cy="2054225"/>
          </a:xfrm>
          <a:prstGeom prst="rect">
            <a:avLst/>
          </a:prstGeom>
          <a:noFill/>
        </p:spPr>
      </p:pic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1763713" y="2349500"/>
          <a:ext cx="6048375" cy="2028825"/>
        </p:xfrm>
        <a:graphic>
          <a:graphicData uri="http://schemas.openxmlformats.org/drawingml/2006/table">
            <a:tbl>
              <a:tblPr/>
              <a:tblGrid>
                <a:gridCol w="6048672"/>
              </a:tblGrid>
              <a:tr h="2030024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accent4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ПЛАНШЕТНЫЙ СКАНЕР</a:t>
                      </a:r>
                      <a:r>
                        <a:rPr lang="ru-RU" dirty="0" smtClean="0">
                          <a:solidFill>
                            <a:schemeClr val="accent4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— </a:t>
                      </a:r>
                      <a:r>
                        <a:rPr lang="ru-RU" i="1" dirty="0">
                          <a:solidFill>
                            <a:schemeClr val="accent4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сканер</a:t>
                      </a:r>
                      <a:r>
                        <a:rPr lang="ru-RU" dirty="0">
                          <a:solidFill>
                            <a:schemeClr val="accent4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, аппарат поэлементного ввода информации, имеющий плоскую поверхность для размещения </a:t>
                      </a:r>
                      <a:r>
                        <a:rPr lang="ru-RU" i="1" dirty="0">
                          <a:solidFill>
                            <a:schemeClr val="accent4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оригиналов</a:t>
                      </a:r>
                      <a:r>
                        <a:rPr lang="ru-RU" dirty="0">
                          <a:solidFill>
                            <a:schemeClr val="accent4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 на прозрачной и непрозрачной основе.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419475" y="3924300"/>
            <a:ext cx="3233738" cy="2465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25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4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43751" y="543178"/>
            <a:ext cx="6308330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spc="100" dirty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1">
                    <a:satMod val="280000"/>
                    <a:tint val="100000"/>
                    <a:alpha val="57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+mn-lt"/>
              </a:rPr>
              <a:t>Барабанные сканеры </a:t>
            </a:r>
            <a:endParaRPr lang="ru-RU" sz="4800" b="1" spc="100" dirty="0">
              <a:ln w="18000">
                <a:solidFill>
                  <a:schemeClr val="accent1">
                    <a:satMod val="200000"/>
                    <a:tint val="72000"/>
                  </a:schemeClr>
                </a:solidFill>
                <a:prstDash val="solid"/>
              </a:ln>
              <a:solidFill>
                <a:schemeClr val="accent1">
                  <a:satMod val="280000"/>
                  <a:tint val="100000"/>
                  <a:alpha val="5700"/>
                </a:schemeClr>
              </a:solidFill>
              <a:effectLst>
                <a:outerShdw blurRad="25000" dist="20000" dir="16020000" algn="tl">
                  <a:schemeClr val="accent1">
                    <a:satMod val="200000"/>
                    <a:shade val="1000"/>
                    <a:alpha val="60000"/>
                  </a:schemeClr>
                </a:outerShdw>
              </a:effectLst>
              <a:latin typeface="+mn-lt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23850" y="1444625"/>
            <a:ext cx="8280400" cy="286226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Характерными элементами барабанного сканера являются вращающийся барабан и фотоэлектронные умножители, применяемые в качестве светочувствительных элементов. Прозрачные и непрозрачные </a:t>
            </a:r>
            <a:r>
              <a:rPr lang="ru-RU" sz="2000" i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оригиналы</a:t>
            </a:r>
            <a:r>
              <a:rPr lang="ru-RU" sz="20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монтируются на барабан. Барабанные сканеры дают наивысшее качество оцифровки аналоговых оригиналов. Главные преимущества барабанного сканера перед плоскостными (планшетными) — высокое разрешение, широкий рабочий диапазон </a:t>
            </a:r>
            <a:r>
              <a:rPr lang="ru-RU" sz="2000" i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оптической плотности</a:t>
            </a:r>
            <a:r>
              <a:rPr lang="ru-RU" sz="20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, большие </a:t>
            </a:r>
            <a:r>
              <a:rPr lang="ru-RU" sz="2000" i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форматы</a:t>
            </a:r>
            <a:r>
              <a:rPr lang="ru-RU" sz="20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, пакетная обработка, высокая производительность, большое отношение сигнал : шум.</a:t>
            </a:r>
            <a:endParaRPr lang="ru-RU" sz="2000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824413" y="4000500"/>
            <a:ext cx="3810000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0825" y="4306888"/>
            <a:ext cx="1900238" cy="2586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" dur="25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4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684213" y="-166688"/>
            <a:ext cx="10944226" cy="7412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Прямоугольник 1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657350" y="622300"/>
            <a:ext cx="5475288" cy="1004888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631950" y="1916113"/>
            <a:ext cx="5530850" cy="30480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Ручные сканеры</a:t>
            </a:r>
            <a:r>
              <a:rPr lang="ru-RU" sz="2400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 — устройства, сканирование которыми производится путем проведения по обрабатываемому тексту или изображению. Термин возник с появлением первых монохромных портативных сканеров небольшого размера, функции которых ограничивались самим сканированием. </a:t>
            </a:r>
            <a:endParaRPr lang="ru-RU" sz="2400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459538" y="3141663"/>
            <a:ext cx="2652712" cy="2652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25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4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 tmFilter="0, 0; .2, .5; .8, .5; 1, 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250" autoRev="1" fill="hold"/>
                                        <p:tgtEl>
                                          <p:spTgt spid="1126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49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25400" y="0"/>
            <a:ext cx="9169400" cy="688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WordArt 4"/>
          <p:cNvSpPr>
            <a:spLocks noChangeArrowheads="1" noChangeShapeType="1" noTextEdit="1"/>
          </p:cNvSpPr>
          <p:nvPr/>
        </p:nvSpPr>
        <p:spPr bwMode="auto">
          <a:xfrm>
            <a:off x="3276600" y="333375"/>
            <a:ext cx="2781300" cy="2016125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Impact"/>
              </a:rPr>
              <a:t>Микрофон</a:t>
            </a:r>
          </a:p>
        </p:txBody>
      </p:sp>
      <p:sp>
        <p:nvSpPr>
          <p:cNvPr id="3" name="WordArt 5"/>
          <p:cNvSpPr>
            <a:spLocks noChangeArrowheads="1" noChangeShapeType="1" noTextEdit="1"/>
          </p:cNvSpPr>
          <p:nvPr/>
        </p:nvSpPr>
        <p:spPr bwMode="auto">
          <a:xfrm>
            <a:off x="1042988" y="2349500"/>
            <a:ext cx="7200900" cy="16716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spc="72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5400000" scaled="1"/>
                </a:gradFill>
                <a:effectLst>
                  <a:outerShdw dist="45791" dir="3378596" algn="ctr" rotWithShape="0">
                    <a:srgbClr val="4D4D4D">
                      <a:alpha val="79999"/>
                    </a:srgbClr>
                  </a:outerShdw>
                </a:effectLst>
                <a:latin typeface="Arial"/>
                <a:cs typeface="Arial"/>
              </a:rPr>
              <a:t>- устройство для ввода </a:t>
            </a:r>
          </a:p>
          <a:p>
            <a:pPr algn="ctr"/>
            <a:r>
              <a:rPr lang="ru-RU" sz="3600" kern="10" spc="72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5400000" scaled="1"/>
                </a:gradFill>
                <a:effectLst>
                  <a:outerShdw dist="45791" dir="3378596" algn="ctr" rotWithShape="0">
                    <a:srgbClr val="4D4D4D">
                      <a:alpha val="79999"/>
                    </a:srgbClr>
                  </a:outerShdw>
                </a:effectLst>
                <a:latin typeface="Arial"/>
                <a:cs typeface="Arial"/>
              </a:rPr>
              <a:t>звуковой информации</a:t>
            </a:r>
          </a:p>
        </p:txBody>
      </p:sp>
      <p:pic>
        <p:nvPicPr>
          <p:cNvPr id="27652" name="Picture 6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322638" y="4059238"/>
            <a:ext cx="2474912" cy="278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3" name="Рисунок 9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325" y="-100013"/>
            <a:ext cx="9144000" cy="6858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WordArt 4"/>
          <p:cNvSpPr>
            <a:spLocks noChangeArrowheads="1" noChangeShapeType="1" noTextEdit="1"/>
          </p:cNvSpPr>
          <p:nvPr/>
        </p:nvSpPr>
        <p:spPr bwMode="auto">
          <a:xfrm>
            <a:off x="1331913" y="330200"/>
            <a:ext cx="4248150" cy="1728788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Impact"/>
              </a:rPr>
              <a:t>световое перо</a:t>
            </a:r>
          </a:p>
        </p:txBody>
      </p:sp>
      <p:pic>
        <p:nvPicPr>
          <p:cNvPr id="28675" name="Picture 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916238" y="4257675"/>
            <a:ext cx="3905250" cy="2200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468313" y="2020888"/>
            <a:ext cx="7775575" cy="92233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— один из инструментов ввода графических данных в компьютер, разновидность манипуляторов.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39750" y="2781300"/>
            <a:ext cx="8137525" cy="14763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Внешне имеет вид шариковой ручки или карандаша, соединённого проводом с одним из портов ввода-вывода (или видеоадаптером) компьютера. Ввод данных с помощью светового пера заключается в прикосновениях или проведении линий пером по поверхности экрана монитора, с использованием кнопок, имеющихся на пере, или без такового.</a:t>
            </a:r>
            <a:endParaRPr lang="ru-RU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350" y="17463"/>
            <a:ext cx="9137650" cy="686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539750" y="2647950"/>
            <a:ext cx="4464050" cy="267811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Веб-камера</a:t>
            </a:r>
            <a:r>
              <a:rPr lang="ru-RU" sz="24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(также </a:t>
            </a:r>
            <a:r>
              <a:rPr lang="ru-RU" sz="2400" i="1" dirty="0" err="1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вебкамера</a:t>
            </a:r>
            <a:r>
              <a:rPr lang="ru-RU" sz="24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) — цифровая видео или фотокамера, способная в реальном времени фиксировать изображения, предназначенные для дальнейшей передачи по сети Интернет.</a:t>
            </a:r>
            <a:endParaRPr lang="ru-RU" sz="2400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716463" y="3068638"/>
            <a:ext cx="3810000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WordArt 4"/>
          <p:cNvSpPr>
            <a:spLocks noChangeArrowheads="1" noChangeShapeType="1" noTextEdit="1"/>
          </p:cNvSpPr>
          <p:nvPr/>
        </p:nvSpPr>
        <p:spPr bwMode="auto">
          <a:xfrm>
            <a:off x="2484438" y="260350"/>
            <a:ext cx="4248150" cy="1728788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Impact"/>
              </a:rPr>
              <a:t>Веб-камера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WordArt 4"/>
          <p:cNvSpPr>
            <a:spLocks noChangeArrowheads="1" noChangeShapeType="1" noTextEdit="1"/>
          </p:cNvSpPr>
          <p:nvPr/>
        </p:nvSpPr>
        <p:spPr bwMode="auto">
          <a:xfrm>
            <a:off x="1331913" y="1773238"/>
            <a:ext cx="6696075" cy="172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"/>
                <a:cs typeface="Arial"/>
              </a:rPr>
              <a:t>Устройства вывода</a:t>
            </a:r>
          </a:p>
        </p:txBody>
      </p:sp>
      <p:pic>
        <p:nvPicPr>
          <p:cNvPr id="3" name="Picture 6" descr="CD-ROM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32138" y="0"/>
            <a:ext cx="720725" cy="72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7" descr="CD-ROM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24300" y="0"/>
            <a:ext cx="720725" cy="72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8" descr="CD-ROM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43438" y="0"/>
            <a:ext cx="720725" cy="72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9" descr="CD-ROM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435600" y="0"/>
            <a:ext cx="720725" cy="72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10" descr="CD-ROM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227763" y="0"/>
            <a:ext cx="720725" cy="72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11" descr="CD-ROM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948488" y="0"/>
            <a:ext cx="720725" cy="72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12" descr="CD-ROM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67625" y="0"/>
            <a:ext cx="720725" cy="72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13" descr="CD-ROM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423275" y="0"/>
            <a:ext cx="720725" cy="72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14" descr="CD-ROM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39975" y="0"/>
            <a:ext cx="720725" cy="72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15" descr="CD-ROM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47813" y="0"/>
            <a:ext cx="720725" cy="72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16" descr="CD-ROM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55650" y="0"/>
            <a:ext cx="720725" cy="72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17" descr="CD-ROM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720725" cy="72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1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4325" y="3500438"/>
            <a:ext cx="3749675" cy="3194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500"/>
                            </p:stCondLst>
                            <p:childTnLst>
                              <p:par>
                                <p:cTn id="4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-5400000">
            <a:off x="1199356" y="-1188243"/>
            <a:ext cx="6846887" cy="924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59113" y="2905125"/>
            <a:ext cx="3522662" cy="955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>
            <a:spLocks noChangeArrowheads="1"/>
          </p:cNvSpPr>
          <p:nvPr/>
        </p:nvSpPr>
        <p:spPr bwMode="auto">
          <a:xfrm>
            <a:off x="1042988" y="1268413"/>
            <a:ext cx="7129462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b="1">
                <a:latin typeface="Times New Roman" pitchFamily="18" charset="0"/>
                <a:cs typeface="Times New Roman" pitchFamily="18" charset="0"/>
              </a:rPr>
              <a:t>Устройства вывода</a:t>
            </a:r>
            <a:r>
              <a:rPr lang="ru-RU">
                <a:latin typeface="Times New Roman" pitchFamily="18" charset="0"/>
                <a:cs typeface="Times New Roman" pitchFamily="18" charset="0"/>
              </a:rPr>
              <a:t> — периферийные устройства, преобразующие результаты обработки цифровых машинных кодов в форму, удобную для восприятия человеком или пригодную для воздействия на исполнительные органы объекта управления.</a:t>
            </a:r>
          </a:p>
        </p:txBody>
      </p:sp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1258888" y="4221163"/>
            <a:ext cx="6697662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b="1">
                <a:latin typeface="Times New Roman" pitchFamily="18" charset="0"/>
                <a:cs typeface="Times New Roman" pitchFamily="18" charset="0"/>
              </a:rPr>
              <a:t>Устройства вывода </a:t>
            </a:r>
            <a:r>
              <a:rPr lang="ru-RU">
                <a:latin typeface="Times New Roman" pitchFamily="18" charset="0"/>
                <a:cs typeface="Times New Roman" pitchFamily="18" charset="0"/>
              </a:rPr>
              <a:t> - это устройства, которые переводят информацию с машинного языка в формы, доступные для человеческого восприятия.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3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03288" y="441325"/>
            <a:ext cx="8221662" cy="65547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Описание работы.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 презентации описаны устройства ввода и вывода компьютера.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Также представлены творческие задания для учащихся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Данную презентацию можно использовать на уроках информатики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 7 классе по теме «Устройства компьютера».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Тема: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Устройства компьютера.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Цели: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i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Образовательные: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помочь учащимся усвоить устройства компьютера,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научить различать устройства ввода и вывода,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i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Развивающие: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продолжить развитие познавательной </a:t>
            </a:r>
            <a:r>
              <a:rPr lang="ru-RU" sz="1600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деятельности,</a:t>
            </a:r>
            <a:endParaRPr lang="ru-RU" sz="1600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продолжить развитие умения анализировать, делать обобщающие </a:t>
            </a:r>
            <a:r>
              <a:rPr lang="ru-RU" sz="1600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выводы,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i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Воспитательные: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воспитание </a:t>
            </a:r>
            <a:r>
              <a:rPr lang="ru-RU" sz="1600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активности, </a:t>
            </a:r>
            <a:endParaRPr lang="ru-RU" sz="1600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самостоятельности </a:t>
            </a:r>
            <a:r>
              <a:rPr lang="ru-RU" sz="1600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и настойчивости при достижении цели, </a:t>
            </a:r>
            <a:endParaRPr lang="ru-RU" sz="1600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овладении </a:t>
            </a:r>
            <a:r>
              <a:rPr lang="ru-RU" sz="1600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новым </a:t>
            </a:r>
            <a:r>
              <a:rPr lang="ru-RU" sz="1600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материалом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Авторы учебника: </a:t>
            </a:r>
            <a:r>
              <a:rPr lang="ru-RU" sz="1600" dirty="0" err="1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Ермеков</a:t>
            </a:r>
            <a:r>
              <a:rPr lang="ru-RU" sz="1600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Н., </a:t>
            </a:r>
            <a:r>
              <a:rPr lang="ru-RU" sz="1600" dirty="0" err="1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Стифутина</a:t>
            </a:r>
            <a:r>
              <a:rPr lang="ru-RU" sz="1600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Н. Информатика.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Учебник для 7 классов общеобразовательных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школ. – Алматы: «</a:t>
            </a:r>
            <a:r>
              <a:rPr lang="ru-RU" sz="1600" dirty="0" err="1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Атам</a:t>
            </a:r>
            <a:r>
              <a:rPr lang="kk-KZ" sz="1600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ұра</a:t>
            </a:r>
            <a:r>
              <a:rPr lang="ru-RU" sz="1600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», 2007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Формат файла: </a:t>
            </a:r>
            <a:r>
              <a:rPr lang="en-US" sz="1600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en-US" sz="1600" dirty="0" err="1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ppt</a:t>
            </a:r>
            <a:r>
              <a:rPr lang="en-US" sz="1600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(презентация </a:t>
            </a:r>
            <a:r>
              <a:rPr lang="en-US" sz="1600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Power Point</a:t>
            </a:r>
            <a:r>
              <a:rPr lang="ru-RU" sz="1600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ДАННЫЙ МАТЕРИАЛ РАНЕЕ НИГДЕ НЕ ПУБЛИКОВАЛСЯ И НЕ РАЗМЕЩАЛСЯ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!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atin typeface="+mn-l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atin typeface="+mn-lt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3338" y="0"/>
            <a:ext cx="1377951" cy="1376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767638" y="0"/>
            <a:ext cx="1376362" cy="1376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747000" y="5480050"/>
            <a:ext cx="1377950" cy="1377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-33338" y="5475288"/>
            <a:ext cx="1377951" cy="1377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508625" y="3968750"/>
            <a:ext cx="3348038" cy="290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WordArt 4"/>
          <p:cNvSpPr>
            <a:spLocks noChangeArrowheads="1" noChangeShapeType="1" noTextEdit="1"/>
          </p:cNvSpPr>
          <p:nvPr/>
        </p:nvSpPr>
        <p:spPr bwMode="auto">
          <a:xfrm>
            <a:off x="3276600" y="0"/>
            <a:ext cx="2535238" cy="1366838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Impact"/>
              </a:rPr>
              <a:t>Монитор</a:t>
            </a:r>
          </a:p>
        </p:txBody>
      </p:sp>
      <p:sp>
        <p:nvSpPr>
          <p:cNvPr id="4" name="WordArt 24"/>
          <p:cNvSpPr>
            <a:spLocks noChangeArrowheads="1" noChangeShapeType="1" noTextEdit="1"/>
          </p:cNvSpPr>
          <p:nvPr/>
        </p:nvSpPr>
        <p:spPr bwMode="auto">
          <a:xfrm>
            <a:off x="2051050" y="1412875"/>
            <a:ext cx="4857750" cy="15716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spc="72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FF3399"/>
                    </a:gs>
                    <a:gs pos="25000">
                      <a:srgbClr val="FF6633"/>
                    </a:gs>
                    <a:gs pos="50000">
                      <a:srgbClr val="FFFF00"/>
                    </a:gs>
                    <a:gs pos="75000">
                      <a:srgbClr val="01A78F"/>
                    </a:gs>
                    <a:gs pos="100000">
                      <a:srgbClr val="3366FF"/>
                    </a:gs>
                  </a:gsLst>
                  <a:lin ang="5400000" scaled="1"/>
                </a:gradFill>
                <a:effectLst>
                  <a:outerShdw dist="45791" dir="3378596" algn="ctr" rotWithShape="0">
                    <a:srgbClr val="4D4D4D">
                      <a:alpha val="79999"/>
                    </a:srgbClr>
                  </a:outerShdw>
                </a:effectLst>
                <a:latin typeface="Arial"/>
                <a:cs typeface="Arial"/>
              </a:rPr>
              <a:t>- устройство вывода</a:t>
            </a:r>
          </a:p>
          <a:p>
            <a:pPr algn="ctr"/>
            <a:r>
              <a:rPr lang="ru-RU" sz="3600" kern="10" spc="72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FF3399"/>
                    </a:gs>
                    <a:gs pos="25000">
                      <a:srgbClr val="FF6633"/>
                    </a:gs>
                    <a:gs pos="50000">
                      <a:srgbClr val="FFFF00"/>
                    </a:gs>
                    <a:gs pos="75000">
                      <a:srgbClr val="01A78F"/>
                    </a:gs>
                    <a:gs pos="100000">
                      <a:srgbClr val="3366FF"/>
                    </a:gs>
                  </a:gsLst>
                  <a:lin ang="5400000" scaled="1"/>
                </a:gradFill>
                <a:effectLst>
                  <a:outerShdw dist="45791" dir="3378596" algn="ctr" rotWithShape="0">
                    <a:srgbClr val="4D4D4D">
                      <a:alpha val="79999"/>
                    </a:srgbClr>
                  </a:outerShdw>
                </a:effectLst>
                <a:latin typeface="Arial"/>
                <a:cs typeface="Arial"/>
              </a:rPr>
              <a:t> информации на экран</a:t>
            </a:r>
          </a:p>
          <a:p>
            <a:pPr algn="ctr"/>
            <a:r>
              <a:rPr lang="ru-RU" sz="3600" kern="10" spc="72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FF3399"/>
                    </a:gs>
                    <a:gs pos="25000">
                      <a:srgbClr val="FF6633"/>
                    </a:gs>
                    <a:gs pos="50000">
                      <a:srgbClr val="FFFF00"/>
                    </a:gs>
                    <a:gs pos="75000">
                      <a:srgbClr val="01A78F"/>
                    </a:gs>
                    <a:gs pos="100000">
                      <a:srgbClr val="3366FF"/>
                    </a:gs>
                  </a:gsLst>
                  <a:lin ang="5400000" scaled="1"/>
                </a:gradFill>
                <a:effectLst>
                  <a:outerShdw dist="45791" dir="3378596" algn="ctr" rotWithShape="0">
                    <a:srgbClr val="4D4D4D">
                      <a:alpha val="79999"/>
                    </a:srgbClr>
                  </a:outerShdw>
                </a:effectLst>
                <a:latin typeface="Arial"/>
                <a:cs typeface="Arial"/>
              </a:rPr>
              <a:t> компьютера.</a:t>
            </a:r>
          </a:p>
        </p:txBody>
      </p:sp>
      <p:sp>
        <p:nvSpPr>
          <p:cNvPr id="5" name="WordArt 25"/>
          <p:cNvSpPr>
            <a:spLocks noChangeArrowheads="1" noChangeShapeType="1" noTextEdit="1"/>
          </p:cNvSpPr>
          <p:nvPr/>
        </p:nvSpPr>
        <p:spPr bwMode="auto">
          <a:xfrm>
            <a:off x="539750" y="3429000"/>
            <a:ext cx="2592388" cy="504825"/>
          </a:xfrm>
          <a:prstGeom prst="rect">
            <a:avLst/>
          </a:prstGeom>
        </p:spPr>
        <p:txBody>
          <a:bodyPr spcFirstLastPara="1" wrap="none" fromWordArt="1">
            <a:prstTxWarp prst="textArchUp">
              <a:avLst>
                <a:gd name="adj" fmla="val 10800004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Arial"/>
                <a:cs typeface="Arial"/>
              </a:rPr>
              <a:t>плоскопанельный</a:t>
            </a:r>
          </a:p>
          <a:p>
            <a:pPr algn="ctr"/>
            <a:r>
              <a:rPr lang="ru-RU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Arial"/>
                <a:cs typeface="Arial"/>
              </a:rPr>
              <a:t>монитор</a:t>
            </a:r>
          </a:p>
        </p:txBody>
      </p:sp>
      <p:sp>
        <p:nvSpPr>
          <p:cNvPr id="6" name="WordArt 26"/>
          <p:cNvSpPr>
            <a:spLocks noChangeArrowheads="1" noChangeShapeType="1" noTextEdit="1"/>
          </p:cNvSpPr>
          <p:nvPr/>
        </p:nvSpPr>
        <p:spPr bwMode="auto">
          <a:xfrm>
            <a:off x="6084888" y="3716338"/>
            <a:ext cx="2808287" cy="792162"/>
          </a:xfrm>
          <a:prstGeom prst="rect">
            <a:avLst/>
          </a:prstGeom>
        </p:spPr>
        <p:txBody>
          <a:bodyPr spcFirstLastPara="1" wrap="none" fromWordArt="1">
            <a:prstTxWarp prst="textArchUp">
              <a:avLst>
                <a:gd name="adj" fmla="val 10800004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Arial"/>
                <a:cs typeface="Arial"/>
              </a:rPr>
              <a:t>монитор с</a:t>
            </a:r>
          </a:p>
          <a:p>
            <a:pPr algn="ctr"/>
            <a:r>
              <a:rPr lang="ru-RU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Arial"/>
                <a:cs typeface="Arial"/>
              </a:rPr>
              <a:t> электронно-лучевой</a:t>
            </a:r>
          </a:p>
          <a:p>
            <a:pPr algn="ctr"/>
            <a:r>
              <a:rPr lang="ru-RU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Arial"/>
                <a:cs typeface="Arial"/>
              </a:rPr>
              <a:t> трубкой</a:t>
            </a:r>
          </a:p>
        </p:txBody>
      </p:sp>
      <p:pic>
        <p:nvPicPr>
          <p:cNvPr id="7" name="Picture 2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39713" y="3579813"/>
            <a:ext cx="3036887" cy="303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4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000"/>
                            </p:stCondLst>
                            <p:childTnLst>
                              <p:par>
                                <p:cTn id="16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500"/>
                            </p:stCondLst>
                            <p:childTnLst>
                              <p:par>
                                <p:cTn id="23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4000"/>
                            </p:stCondLst>
                            <p:childTnLst>
                              <p:par>
                                <p:cTn id="3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5875" y="31750"/>
            <a:ext cx="9159875" cy="688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WordArt 4"/>
          <p:cNvSpPr>
            <a:spLocks noChangeArrowheads="1" noChangeShapeType="1" noTextEdit="1"/>
          </p:cNvSpPr>
          <p:nvPr/>
        </p:nvSpPr>
        <p:spPr bwMode="auto">
          <a:xfrm>
            <a:off x="2987675" y="333375"/>
            <a:ext cx="3106738" cy="1728788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Impact"/>
              </a:rPr>
              <a:t>принтер</a:t>
            </a:r>
          </a:p>
        </p:txBody>
      </p:sp>
      <p:pic>
        <p:nvPicPr>
          <p:cNvPr id="3" name="Picture 9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219700" y="3068638"/>
            <a:ext cx="3810000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647700" y="2330450"/>
            <a:ext cx="5580063" cy="2676525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Принтер</a:t>
            </a:r>
            <a:r>
              <a:rPr lang="ru-RU" sz="2800" dirty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 (от англ. </a:t>
            </a:r>
            <a:r>
              <a:rPr lang="ru-RU" sz="2800" i="1" dirty="0" err="1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print</a:t>
            </a:r>
            <a:r>
              <a:rPr lang="ru-RU" sz="2800" dirty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 — печать) — периферийное устройство компьютера, предназначенное для перевода текста или графики на физический носитель из электронного вида</a:t>
            </a:r>
            <a:endParaRPr lang="ru-RU" sz="2800" dirty="0">
              <a:solidFill>
                <a:schemeClr val="accent4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23813" y="0"/>
            <a:ext cx="9144001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Прямоугольник 1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30288" y="304800"/>
            <a:ext cx="7023100" cy="2054225"/>
          </a:xfrm>
          <a:prstGeom prst="rect">
            <a:avLst/>
          </a:prstGeom>
          <a:noFill/>
        </p:spPr>
      </p:pic>
      <p:pic>
        <p:nvPicPr>
          <p:cNvPr id="3" name="Picture 5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548188" y="3644900"/>
            <a:ext cx="3444875" cy="305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1042988" y="2520950"/>
            <a:ext cx="6748462" cy="1477963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Матричные принтеры</a:t>
            </a:r>
            <a:r>
              <a:rPr lang="ru-RU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используют комбинации маленьких штырьков, которые бьют по красящей ленте, благодаря чему на бумаге остаётся отпечаток символа. Каждый символ, печатаемый на принтере, формируется из набора 9, 18 или 24 игл, сформированных в виде вертикальной колонки</a:t>
            </a:r>
            <a:endParaRPr lang="ru-RU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21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1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23813" y="0"/>
            <a:ext cx="9144001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Прямоугольник 1"/>
          <p:cNvSpPr/>
          <p:nvPr/>
        </p:nvSpPr>
        <p:spPr>
          <a:xfrm>
            <a:off x="1498217" y="543178"/>
            <a:ext cx="5799408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spc="100" dirty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1">
                    <a:satMod val="280000"/>
                    <a:tint val="100000"/>
                    <a:alpha val="57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+mn-lt"/>
              </a:rPr>
              <a:t>Струйные принтеры</a:t>
            </a:r>
            <a:endParaRPr lang="ru-RU" sz="4800" b="1" spc="100" dirty="0">
              <a:ln w="18000">
                <a:solidFill>
                  <a:schemeClr val="accent1">
                    <a:satMod val="200000"/>
                    <a:tint val="72000"/>
                  </a:schemeClr>
                </a:solidFill>
                <a:prstDash val="solid"/>
              </a:ln>
              <a:solidFill>
                <a:schemeClr val="accent1">
                  <a:satMod val="280000"/>
                  <a:tint val="100000"/>
                  <a:alpha val="5700"/>
                </a:schemeClr>
              </a:solidFill>
              <a:effectLst>
                <a:outerShdw blurRad="25000" dist="20000" dir="16020000" algn="tl">
                  <a:schemeClr val="accent1">
                    <a:satMod val="200000"/>
                    <a:shade val="1000"/>
                    <a:alpha val="60000"/>
                  </a:schemeClr>
                </a:outerShdw>
              </a:effectLst>
              <a:latin typeface="+mn-lt"/>
            </a:endParaRPr>
          </a:p>
        </p:txBody>
      </p:sp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635375" y="3189288"/>
            <a:ext cx="4889500" cy="3668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844" name="AutoShape 1" descr="alt"/>
          <p:cNvSpPr>
            <a:spLocks noChangeAspect="1" noChangeArrowheads="1"/>
          </p:cNvSpPr>
          <p:nvPr/>
        </p:nvSpPr>
        <p:spPr bwMode="auto">
          <a:xfrm>
            <a:off x="1309688" y="24463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042988" y="1446213"/>
            <a:ext cx="6913562" cy="2554287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Струйные принтеры</a:t>
            </a:r>
            <a:r>
              <a:rPr lang="ru-RU" sz="20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генерируют символы в виде последовательности чернильных точек. Печатающая головка принтера имеет крошечные </a:t>
            </a:r>
            <a:r>
              <a:rPr lang="ru-RU" sz="20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сопла,</a:t>
            </a:r>
            <a:r>
              <a:rPr lang="ru-RU" sz="20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через которые на страницу выбрызгиваются быстросохнущие чернила. Эти принтеры требовательны к качеству бумаги. Цветные струйные принтеры создают цвета, комбинируя чернила четырех основных цветов — ярко-голубого, пурпурного, желтого и черного.</a:t>
            </a:r>
            <a:endParaRPr lang="ru-RU" sz="2000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21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1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21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2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23813" y="0"/>
            <a:ext cx="9144001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Прямоугольник 1"/>
          <p:cNvSpPr/>
          <p:nvPr/>
        </p:nvSpPr>
        <p:spPr>
          <a:xfrm>
            <a:off x="1481452" y="368606"/>
            <a:ext cx="5869812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spc="100" dirty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1">
                    <a:satMod val="280000"/>
                    <a:tint val="100000"/>
                    <a:alpha val="57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+mn-lt"/>
              </a:rPr>
              <a:t>Лазерные принтеры</a:t>
            </a:r>
            <a:endParaRPr lang="ru-RU" sz="4800" b="1" spc="100" dirty="0">
              <a:ln w="18000">
                <a:solidFill>
                  <a:schemeClr val="accent1">
                    <a:satMod val="200000"/>
                    <a:tint val="72000"/>
                  </a:schemeClr>
                </a:solidFill>
                <a:prstDash val="solid"/>
              </a:ln>
              <a:solidFill>
                <a:schemeClr val="accent1">
                  <a:satMod val="280000"/>
                  <a:tint val="100000"/>
                  <a:alpha val="5700"/>
                </a:schemeClr>
              </a:solidFill>
              <a:effectLst>
                <a:outerShdw blurRad="25000" dist="20000" dir="16020000" algn="tl">
                  <a:schemeClr val="accent1">
                    <a:satMod val="200000"/>
                    <a:shade val="1000"/>
                    <a:alpha val="60000"/>
                  </a:schemeClr>
                </a:outerShdw>
              </a:effectLst>
              <a:latin typeface="+mn-lt"/>
            </a:endParaRPr>
          </a:p>
        </p:txBody>
      </p:sp>
      <p:pic>
        <p:nvPicPr>
          <p:cNvPr id="3" name="Picture 4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859338" y="3892550"/>
            <a:ext cx="3954462" cy="2965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803275" y="1196975"/>
            <a:ext cx="7489825" cy="3138488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Лазерные принтеры</a:t>
            </a:r>
            <a:r>
              <a:rPr lang="ru-RU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работают примерно так же, как ксероксы. Компьютер формирует в своей памяти "образ" страницы текста и передает его принтеру. Информация о странице проецируется с помощью лазерного луча на вращающийся барабан со светочувствительным покрытием, меняющим электрические свойства в зависимости от освещённости. После засветки на барабан, находящийся под электрическим напряжением, наносится красящий порошок — </a:t>
            </a:r>
            <a:r>
              <a:rPr lang="ru-RU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тонер,</a:t>
            </a:r>
            <a:r>
              <a:rPr lang="ru-RU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частицы которого налипают на засвеченные участки поверхности барабана. Принтер с помощью специального горячего валика протягивает бумагу под барабаном; тонер переносится на бумагу и "вплавляется" в неё, оставляя стойкое высококачественное изображение</a:t>
            </a:r>
            <a:r>
              <a:rPr lang="ru-RU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21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1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21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2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2653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WordArt 4"/>
          <p:cNvSpPr>
            <a:spLocks noChangeArrowheads="1" noChangeShapeType="1" noTextEdit="1"/>
          </p:cNvSpPr>
          <p:nvPr/>
        </p:nvSpPr>
        <p:spPr bwMode="auto">
          <a:xfrm>
            <a:off x="2700338" y="404813"/>
            <a:ext cx="2735262" cy="1800225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Impact"/>
              </a:rPr>
              <a:t>Колонки</a:t>
            </a:r>
          </a:p>
        </p:txBody>
      </p:sp>
      <p:sp>
        <p:nvSpPr>
          <p:cNvPr id="3" name="WordArt 6"/>
          <p:cNvSpPr>
            <a:spLocks noChangeArrowheads="1" noChangeShapeType="1" noTextEdit="1"/>
          </p:cNvSpPr>
          <p:nvPr/>
        </p:nvSpPr>
        <p:spPr bwMode="auto">
          <a:xfrm>
            <a:off x="935038" y="2276475"/>
            <a:ext cx="6840537" cy="12969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spc="72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FF3399"/>
                    </a:gs>
                    <a:gs pos="12500">
                      <a:srgbClr val="FF6633"/>
                    </a:gs>
                    <a:gs pos="25000">
                      <a:srgbClr val="FFFF00"/>
                    </a:gs>
                    <a:gs pos="37500">
                      <a:srgbClr val="01A78F"/>
                    </a:gs>
                    <a:gs pos="50000">
                      <a:srgbClr val="3366FF"/>
                    </a:gs>
                    <a:gs pos="62500">
                      <a:srgbClr val="01A78F"/>
                    </a:gs>
                    <a:gs pos="75000">
                      <a:srgbClr val="FFFF00"/>
                    </a:gs>
                    <a:gs pos="87500">
                      <a:srgbClr val="FF6633"/>
                    </a:gs>
                    <a:gs pos="100000">
                      <a:srgbClr val="FF3399"/>
                    </a:gs>
                  </a:gsLst>
                  <a:lin ang="5400000" scaled="1"/>
                </a:gradFill>
                <a:effectLst>
                  <a:outerShdw dist="45791" dir="3378596" algn="ctr" rotWithShape="0">
                    <a:srgbClr val="4D4D4D">
                      <a:alpha val="79999"/>
                    </a:srgbClr>
                  </a:outerShdw>
                </a:effectLst>
                <a:latin typeface="Arial"/>
                <a:cs typeface="Arial"/>
              </a:rPr>
              <a:t>- устройство вывода</a:t>
            </a:r>
          </a:p>
          <a:p>
            <a:pPr algn="ctr"/>
            <a:r>
              <a:rPr lang="ru-RU" sz="3600" kern="10" spc="72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FF3399"/>
                    </a:gs>
                    <a:gs pos="12500">
                      <a:srgbClr val="FF6633"/>
                    </a:gs>
                    <a:gs pos="25000">
                      <a:srgbClr val="FFFF00"/>
                    </a:gs>
                    <a:gs pos="37500">
                      <a:srgbClr val="01A78F"/>
                    </a:gs>
                    <a:gs pos="50000">
                      <a:srgbClr val="3366FF"/>
                    </a:gs>
                    <a:gs pos="62500">
                      <a:srgbClr val="01A78F"/>
                    </a:gs>
                    <a:gs pos="75000">
                      <a:srgbClr val="FFFF00"/>
                    </a:gs>
                    <a:gs pos="87500">
                      <a:srgbClr val="FF6633"/>
                    </a:gs>
                    <a:gs pos="100000">
                      <a:srgbClr val="FF3399"/>
                    </a:gs>
                  </a:gsLst>
                  <a:lin ang="5400000" scaled="1"/>
                </a:gradFill>
                <a:effectLst>
                  <a:outerShdw dist="45791" dir="3378596" algn="ctr" rotWithShape="0">
                    <a:srgbClr val="4D4D4D">
                      <a:alpha val="79999"/>
                    </a:srgbClr>
                  </a:outerShdw>
                </a:effectLst>
                <a:latin typeface="Arial"/>
                <a:cs typeface="Arial"/>
              </a:rPr>
              <a:t> звуковой информации.</a:t>
            </a:r>
          </a:p>
        </p:txBody>
      </p:sp>
      <p:pic>
        <p:nvPicPr>
          <p:cNvPr id="4" name="Picture 7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356100" y="3743325"/>
            <a:ext cx="3910013" cy="2954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00"/>
                            </p:stCondLst>
                            <p:childTnLst>
                              <p:par>
                                <p:cTn id="2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7938"/>
            <a:ext cx="9144000" cy="687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WordArt 4"/>
          <p:cNvSpPr>
            <a:spLocks noChangeArrowheads="1" noChangeShapeType="1" noTextEdit="1"/>
          </p:cNvSpPr>
          <p:nvPr/>
        </p:nvSpPr>
        <p:spPr bwMode="auto">
          <a:xfrm>
            <a:off x="1908175" y="404813"/>
            <a:ext cx="5256213" cy="1800225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Impact"/>
              </a:rPr>
              <a:t>Наушники</a:t>
            </a:r>
          </a:p>
        </p:txBody>
      </p:sp>
      <p:sp>
        <p:nvSpPr>
          <p:cNvPr id="3" name="WordArt 6"/>
          <p:cNvSpPr>
            <a:spLocks noChangeArrowheads="1" noChangeShapeType="1" noTextEdit="1"/>
          </p:cNvSpPr>
          <p:nvPr/>
        </p:nvSpPr>
        <p:spPr bwMode="auto">
          <a:xfrm>
            <a:off x="611188" y="2276475"/>
            <a:ext cx="6840537" cy="12969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spc="72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FF3399"/>
                    </a:gs>
                    <a:gs pos="12500">
                      <a:srgbClr val="FF6633"/>
                    </a:gs>
                    <a:gs pos="25000">
                      <a:srgbClr val="FFFF00"/>
                    </a:gs>
                    <a:gs pos="37500">
                      <a:srgbClr val="01A78F"/>
                    </a:gs>
                    <a:gs pos="50000">
                      <a:srgbClr val="3366FF"/>
                    </a:gs>
                    <a:gs pos="62500">
                      <a:srgbClr val="01A78F"/>
                    </a:gs>
                    <a:gs pos="75000">
                      <a:srgbClr val="FFFF00"/>
                    </a:gs>
                    <a:gs pos="87500">
                      <a:srgbClr val="FF6633"/>
                    </a:gs>
                    <a:gs pos="100000">
                      <a:srgbClr val="FF3399"/>
                    </a:gs>
                  </a:gsLst>
                  <a:lin ang="5400000" scaled="1"/>
                </a:gradFill>
                <a:effectLst>
                  <a:outerShdw dist="45791" dir="3378596" algn="ctr" rotWithShape="0">
                    <a:srgbClr val="4D4D4D">
                      <a:alpha val="79999"/>
                    </a:srgbClr>
                  </a:outerShdw>
                </a:effectLst>
                <a:latin typeface="Arial"/>
                <a:cs typeface="Arial"/>
              </a:rPr>
              <a:t>- устройство вывода</a:t>
            </a:r>
          </a:p>
          <a:p>
            <a:pPr algn="ctr"/>
            <a:r>
              <a:rPr lang="ru-RU" sz="3600" kern="10" spc="72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FF3399"/>
                    </a:gs>
                    <a:gs pos="12500">
                      <a:srgbClr val="FF6633"/>
                    </a:gs>
                    <a:gs pos="25000">
                      <a:srgbClr val="FFFF00"/>
                    </a:gs>
                    <a:gs pos="37500">
                      <a:srgbClr val="01A78F"/>
                    </a:gs>
                    <a:gs pos="50000">
                      <a:srgbClr val="3366FF"/>
                    </a:gs>
                    <a:gs pos="62500">
                      <a:srgbClr val="01A78F"/>
                    </a:gs>
                    <a:gs pos="75000">
                      <a:srgbClr val="FFFF00"/>
                    </a:gs>
                    <a:gs pos="87500">
                      <a:srgbClr val="FF6633"/>
                    </a:gs>
                    <a:gs pos="100000">
                      <a:srgbClr val="FF3399"/>
                    </a:gs>
                  </a:gsLst>
                  <a:lin ang="5400000" scaled="1"/>
                </a:gradFill>
                <a:effectLst>
                  <a:outerShdw dist="45791" dir="3378596" algn="ctr" rotWithShape="0">
                    <a:srgbClr val="4D4D4D">
                      <a:alpha val="79999"/>
                    </a:srgbClr>
                  </a:outerShdw>
                </a:effectLst>
                <a:latin typeface="Arial"/>
                <a:cs typeface="Arial"/>
              </a:rPr>
              <a:t> звуковой информации.</a:t>
            </a:r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811588" y="3386138"/>
            <a:ext cx="3373437" cy="3468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00"/>
                            </p:stCondLst>
                            <p:childTnLst>
                              <p:par>
                                <p:cTn id="2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WordArt 4"/>
          <p:cNvSpPr>
            <a:spLocks noChangeArrowheads="1" noChangeShapeType="1" noTextEdit="1"/>
          </p:cNvSpPr>
          <p:nvPr/>
        </p:nvSpPr>
        <p:spPr bwMode="auto">
          <a:xfrm>
            <a:off x="1979613" y="0"/>
            <a:ext cx="3671887" cy="1989138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Impact"/>
              </a:rPr>
              <a:t>Плоттер</a:t>
            </a:r>
          </a:p>
          <a:p>
            <a:pPr algn="ctr"/>
            <a:r>
              <a:rPr lang="ru-RU" sz="3600" kern="1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Impact"/>
              </a:rPr>
              <a:t>(графопостроитель)</a:t>
            </a:r>
          </a:p>
        </p:txBody>
      </p:sp>
      <p:pic>
        <p:nvPicPr>
          <p:cNvPr id="4" name="Picture 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986338" y="3262313"/>
            <a:ext cx="3114675" cy="2871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395288" y="2205038"/>
            <a:ext cx="4464050" cy="3046412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Графопостроитель, плоттер </a:t>
            </a:r>
            <a:r>
              <a:rPr lang="ru-RU" sz="2400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— устройство для автоматического вычерчивания с большой точностью рисунков, схем, сложных чертежей, карт и другой графической информации на бумаге размером до A0 или кальке.</a:t>
            </a:r>
            <a:endParaRPr lang="ru-RU" sz="2400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9388" y="5589588"/>
            <a:ext cx="6008687" cy="1090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13"/>
          <p:cNvSpPr txBox="1">
            <a:spLocks noChangeArrowheads="1"/>
          </p:cNvSpPr>
          <p:nvPr/>
        </p:nvSpPr>
        <p:spPr bwMode="auto">
          <a:xfrm>
            <a:off x="6372225" y="3386138"/>
            <a:ext cx="1485900" cy="55880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ru-RU" sz="1200" dirty="0"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algn="ctr" eaLnBrk="0" hangingPunct="0">
              <a:defRPr/>
            </a:pPr>
            <a:r>
              <a:rPr lang="ru-RU" dirty="0">
                <a:solidFill>
                  <a:schemeClr val="tx2">
                    <a:lumMod val="60000"/>
                    <a:lumOff val="40000"/>
                  </a:schemeClr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Сканер</a:t>
            </a:r>
            <a:endParaRPr lang="ru-RU" dirty="0">
              <a:solidFill>
                <a:schemeClr val="tx2">
                  <a:lumMod val="60000"/>
                  <a:lumOff val="4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Text Box 1"/>
          <p:cNvSpPr txBox="1">
            <a:spLocks noChangeArrowheads="1"/>
          </p:cNvSpPr>
          <p:nvPr/>
        </p:nvSpPr>
        <p:spPr bwMode="auto">
          <a:xfrm>
            <a:off x="3663950" y="5187950"/>
            <a:ext cx="1695450" cy="703263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ru-RU" sz="1200" dirty="0"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algn="ctr" eaLnBrk="0" hangingPunct="0">
              <a:defRPr/>
            </a:pPr>
            <a:r>
              <a:rPr lang="ru-RU" dirty="0">
                <a:solidFill>
                  <a:schemeClr val="tx2">
                    <a:lumMod val="60000"/>
                    <a:lumOff val="40000"/>
                  </a:schemeClr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Колонки</a:t>
            </a:r>
            <a:endParaRPr lang="ru-RU" dirty="0">
              <a:solidFill>
                <a:schemeClr val="tx2">
                  <a:lumMod val="60000"/>
                  <a:lumOff val="4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Text Box 12"/>
          <p:cNvSpPr txBox="1">
            <a:spLocks noChangeArrowheads="1"/>
          </p:cNvSpPr>
          <p:nvPr/>
        </p:nvSpPr>
        <p:spPr bwMode="auto">
          <a:xfrm>
            <a:off x="1908175" y="4252913"/>
            <a:ext cx="1489075" cy="66675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ru-RU" sz="1200" dirty="0"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algn="ctr" eaLnBrk="0" hangingPunct="0">
              <a:defRPr/>
            </a:pPr>
            <a:r>
              <a:rPr lang="ru-RU" dirty="0">
                <a:solidFill>
                  <a:schemeClr val="tx2">
                    <a:lumMod val="60000"/>
                    <a:lumOff val="40000"/>
                  </a:schemeClr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Принтер</a:t>
            </a:r>
            <a:endParaRPr lang="ru-RU" dirty="0">
              <a:solidFill>
                <a:schemeClr val="tx2">
                  <a:lumMod val="60000"/>
                  <a:lumOff val="4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Text Box 2"/>
          <p:cNvSpPr txBox="1">
            <a:spLocks noChangeArrowheads="1"/>
          </p:cNvSpPr>
          <p:nvPr/>
        </p:nvSpPr>
        <p:spPr bwMode="auto">
          <a:xfrm>
            <a:off x="3762375" y="1462088"/>
            <a:ext cx="1257300" cy="633412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ru-RU" sz="1200" dirty="0"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algn="ctr" eaLnBrk="0" hangingPunct="0">
              <a:defRPr/>
            </a:pPr>
            <a:r>
              <a:rPr lang="ru-RU" dirty="0">
                <a:solidFill>
                  <a:schemeClr val="tx2">
                    <a:lumMod val="60000"/>
                    <a:lumOff val="40000"/>
                  </a:schemeClr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Мышь</a:t>
            </a:r>
            <a:endParaRPr lang="ru-RU" dirty="0">
              <a:solidFill>
                <a:schemeClr val="tx2">
                  <a:lumMod val="60000"/>
                  <a:lumOff val="4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Text Box 11"/>
          <p:cNvSpPr txBox="1">
            <a:spLocks noChangeArrowheads="1"/>
          </p:cNvSpPr>
          <p:nvPr/>
        </p:nvSpPr>
        <p:spPr bwMode="auto">
          <a:xfrm>
            <a:off x="633413" y="3354388"/>
            <a:ext cx="1504950" cy="763587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ru-RU" sz="1200" dirty="0"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algn="ctr" eaLnBrk="0" hangingPunct="0">
              <a:defRPr/>
            </a:pPr>
            <a:r>
              <a:rPr lang="ru-RU" dirty="0">
                <a:solidFill>
                  <a:schemeClr val="tx2">
                    <a:lumMod val="60000"/>
                    <a:lumOff val="40000"/>
                  </a:schemeClr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Монитор</a:t>
            </a:r>
            <a:endParaRPr lang="ru-RU" dirty="0">
              <a:solidFill>
                <a:schemeClr val="tx2">
                  <a:lumMod val="60000"/>
                  <a:lumOff val="4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ext Box 3"/>
          <p:cNvSpPr txBox="1">
            <a:spLocks noChangeArrowheads="1"/>
          </p:cNvSpPr>
          <p:nvPr/>
        </p:nvSpPr>
        <p:spPr bwMode="auto">
          <a:xfrm>
            <a:off x="5359400" y="4200525"/>
            <a:ext cx="1473200" cy="769938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ru-RU" sz="1200" dirty="0"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algn="ctr" eaLnBrk="0" hangingPunct="0">
              <a:defRPr/>
            </a:pPr>
            <a:r>
              <a:rPr lang="ru-RU" dirty="0">
                <a:solidFill>
                  <a:schemeClr val="tx2">
                    <a:lumMod val="60000"/>
                    <a:lumOff val="40000"/>
                  </a:schemeClr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Световое перо</a:t>
            </a:r>
            <a:endParaRPr lang="ru-RU" dirty="0">
              <a:solidFill>
                <a:schemeClr val="tx2">
                  <a:lumMod val="60000"/>
                  <a:lumOff val="4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Text Box 10"/>
          <p:cNvSpPr txBox="1">
            <a:spLocks noChangeArrowheads="1"/>
          </p:cNvSpPr>
          <p:nvPr/>
        </p:nvSpPr>
        <p:spPr bwMode="auto">
          <a:xfrm>
            <a:off x="3649663" y="3454400"/>
            <a:ext cx="1482725" cy="67310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ru-RU" sz="1200" dirty="0"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eaLnBrk="0" hangingPunct="0">
              <a:defRPr/>
            </a:pPr>
            <a:r>
              <a:rPr lang="ru-RU" dirty="0">
                <a:solidFill>
                  <a:schemeClr val="tx2">
                    <a:lumMod val="60000"/>
                    <a:lumOff val="40000"/>
                  </a:schemeClr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Джойстик</a:t>
            </a:r>
            <a:endParaRPr lang="ru-RU" dirty="0">
              <a:solidFill>
                <a:schemeClr val="tx2">
                  <a:lumMod val="60000"/>
                  <a:lumOff val="4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Text Box 4"/>
          <p:cNvSpPr txBox="1">
            <a:spLocks noChangeArrowheads="1"/>
          </p:cNvSpPr>
          <p:nvPr/>
        </p:nvSpPr>
        <p:spPr bwMode="auto">
          <a:xfrm>
            <a:off x="1949450" y="2365375"/>
            <a:ext cx="1714500" cy="703263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ru-RU" sz="1200" dirty="0"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eaLnBrk="0" hangingPunct="0">
              <a:defRPr/>
            </a:pPr>
            <a:r>
              <a:rPr lang="ru-RU" sz="1200" dirty="0">
                <a:solidFill>
                  <a:schemeClr val="tx2">
                    <a:lumMod val="60000"/>
                    <a:lumOff val="40000"/>
                  </a:schemeClr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Графопостроитель</a:t>
            </a:r>
            <a:endParaRPr lang="ru-RU" sz="1200" dirty="0">
              <a:solidFill>
                <a:schemeClr val="tx2">
                  <a:lumMod val="60000"/>
                  <a:lumOff val="4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Text Box 9"/>
          <p:cNvSpPr txBox="1">
            <a:spLocks noChangeArrowheads="1"/>
          </p:cNvSpPr>
          <p:nvPr/>
        </p:nvSpPr>
        <p:spPr bwMode="auto">
          <a:xfrm>
            <a:off x="5395913" y="2365375"/>
            <a:ext cx="1341437" cy="68580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ru-RU" sz="1200">
              <a:ea typeface="Times New Roman" pitchFamily="18" charset="0"/>
              <a:cs typeface="Arial" charset="0"/>
            </a:endParaRPr>
          </a:p>
          <a:p>
            <a:pPr algn="ctr" eaLnBrk="0" hangingPunct="0"/>
            <a:r>
              <a:rPr lang="ru-RU">
                <a:solidFill>
                  <a:srgbClr val="558ED5"/>
                </a:solidFill>
                <a:ea typeface="Times New Roman" pitchFamily="18" charset="0"/>
                <a:cs typeface="Arial" charset="0"/>
              </a:rPr>
              <a:t>Микрофон </a:t>
            </a:r>
          </a:p>
        </p:txBody>
      </p:sp>
      <p:sp>
        <p:nvSpPr>
          <p:cNvPr id="40970" name="AutoShape 5"/>
          <p:cNvSpPr>
            <a:spLocks noChangeArrowheads="1"/>
          </p:cNvSpPr>
          <p:nvPr/>
        </p:nvSpPr>
        <p:spPr bwMode="auto">
          <a:xfrm>
            <a:off x="1273175" y="5187950"/>
            <a:ext cx="1951038" cy="977900"/>
          </a:xfrm>
          <a:prstGeom prst="flowChartAlternateProcess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ru-RU" sz="2000">
                <a:solidFill>
                  <a:srgbClr val="C00000"/>
                </a:solidFill>
                <a:ea typeface="Times New Roman" pitchFamily="18" charset="0"/>
                <a:cs typeface="Arial" charset="0"/>
              </a:rPr>
              <a:t>Вводит информацию</a:t>
            </a:r>
          </a:p>
        </p:txBody>
      </p:sp>
      <p:sp>
        <p:nvSpPr>
          <p:cNvPr id="40971" name="AutoShape 8"/>
          <p:cNvSpPr>
            <a:spLocks noChangeArrowheads="1"/>
          </p:cNvSpPr>
          <p:nvPr/>
        </p:nvSpPr>
        <p:spPr bwMode="auto">
          <a:xfrm>
            <a:off x="754063" y="1341438"/>
            <a:ext cx="2089150" cy="801687"/>
          </a:xfrm>
          <a:prstGeom prst="flowChartAlternateProcess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ru-RU" sz="2000">
                <a:solidFill>
                  <a:srgbClr val="C00000"/>
                </a:solidFill>
                <a:ea typeface="Times New Roman" pitchFamily="18" charset="0"/>
                <a:cs typeface="Arial" charset="0"/>
              </a:rPr>
              <a:t>Выводит информацию</a:t>
            </a:r>
          </a:p>
        </p:txBody>
      </p:sp>
      <p:sp>
        <p:nvSpPr>
          <p:cNvPr id="40972" name="AutoShape 6"/>
          <p:cNvSpPr>
            <a:spLocks noChangeArrowheads="1"/>
          </p:cNvSpPr>
          <p:nvPr/>
        </p:nvSpPr>
        <p:spPr bwMode="auto">
          <a:xfrm>
            <a:off x="6135688" y="1317625"/>
            <a:ext cx="1958975" cy="777875"/>
          </a:xfrm>
          <a:prstGeom prst="flowChartAlternateProcess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ru-RU" sz="2000">
                <a:solidFill>
                  <a:srgbClr val="C00000"/>
                </a:solidFill>
                <a:ea typeface="Times New Roman" pitchFamily="18" charset="0"/>
                <a:cs typeface="Arial" charset="0"/>
              </a:rPr>
              <a:t>Хранит информацию</a:t>
            </a:r>
          </a:p>
        </p:txBody>
      </p:sp>
      <p:sp>
        <p:nvSpPr>
          <p:cNvPr id="40973" name="AutoShape 7"/>
          <p:cNvSpPr>
            <a:spLocks noChangeArrowheads="1"/>
          </p:cNvSpPr>
          <p:nvPr/>
        </p:nvSpPr>
        <p:spPr bwMode="auto">
          <a:xfrm>
            <a:off x="5746750" y="5229225"/>
            <a:ext cx="2171700" cy="936625"/>
          </a:xfrm>
          <a:prstGeom prst="flowChartAlternateProcess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ru-RU" sz="200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Обрабатывает информацию</a:t>
            </a:r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auto">
          <a:xfrm>
            <a:off x="1782763" y="-53975"/>
            <a:ext cx="5705475" cy="157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ru-RU" sz="24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Соедини линиями </a:t>
            </a:r>
          </a:p>
          <a:p>
            <a:pPr algn="ctr"/>
            <a:r>
              <a:rPr lang="ru-RU" sz="24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название устройств </a:t>
            </a:r>
          </a:p>
          <a:p>
            <a:pPr algn="ctr"/>
            <a:r>
              <a:rPr lang="ru-RU" sz="24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 название выполняемого им действия.</a:t>
            </a:r>
            <a:endParaRPr lang="ru-RU" sz="240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0" hangingPunct="0"/>
            <a:endParaRPr lang="ru-RU" sz="24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0975" name="Rectangle 19"/>
          <p:cNvSpPr>
            <a:spLocks noChangeArrowheads="1"/>
          </p:cNvSpPr>
          <p:nvPr/>
        </p:nvSpPr>
        <p:spPr bwMode="auto">
          <a:xfrm>
            <a:off x="1427163" y="5937250"/>
            <a:ext cx="6327775" cy="1031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ru-RU" sz="1100">
                <a:cs typeface="Arial" charset="0"/>
              </a:rPr>
              <a:t/>
            </a:r>
            <a:br>
              <a:rPr lang="ru-RU" sz="1100">
                <a:cs typeface="Arial" charset="0"/>
              </a:rPr>
            </a:br>
            <a:endParaRPr lang="ru-RU">
              <a:cs typeface="Arial" charset="0"/>
            </a:endParaRPr>
          </a:p>
          <a:p>
            <a:pPr algn="ctr" eaLnBrk="0" hangingPunct="0"/>
            <a:r>
              <a:rPr lang="ru-RU" sz="1400" i="1">
                <a:ea typeface="Times New Roman" pitchFamily="18" charset="0"/>
                <a:cs typeface="Arial" charset="0"/>
              </a:rPr>
              <a:t>Примечание. Одно устройство может выполнять несколько действий.</a:t>
            </a:r>
            <a:endParaRPr lang="ru-RU" sz="1100">
              <a:cs typeface="Arial" charset="0"/>
            </a:endParaRPr>
          </a:p>
          <a:p>
            <a:pPr algn="ctr" eaLnBrk="0" hangingPunct="0"/>
            <a:endParaRPr lang="ru-RU">
              <a:cs typeface="Arial" charset="0"/>
            </a:endParaRPr>
          </a:p>
        </p:txBody>
      </p:sp>
      <p:pic>
        <p:nvPicPr>
          <p:cNvPr id="17" name="Рисунок 16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02538" y="5326063"/>
            <a:ext cx="1541462" cy="1538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5326063"/>
            <a:ext cx="1535113" cy="1539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1113" y="0"/>
            <a:ext cx="1463675" cy="146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716838" y="0"/>
            <a:ext cx="1457325" cy="146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 descr="CD-ROM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32138" y="0"/>
            <a:ext cx="720725" cy="72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14" descr="CD-ROM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24300" y="0"/>
            <a:ext cx="720725" cy="72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17" descr="CD-ROM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43438" y="0"/>
            <a:ext cx="720725" cy="72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18" descr="CD-ROM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435600" y="0"/>
            <a:ext cx="720725" cy="72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19" descr="CD-ROM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227763" y="0"/>
            <a:ext cx="720725" cy="72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0" descr="CD-ROM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948488" y="0"/>
            <a:ext cx="720725" cy="72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21" descr="CD-ROM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67625" y="0"/>
            <a:ext cx="720725" cy="72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22" descr="CD-ROM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423275" y="0"/>
            <a:ext cx="720725" cy="72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23" descr="CD-ROM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39975" y="0"/>
            <a:ext cx="720725" cy="72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24" descr="CD-ROM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47813" y="0"/>
            <a:ext cx="720725" cy="72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25" descr="CD-ROM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55650" y="0"/>
            <a:ext cx="720725" cy="72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26" descr="CD-ROM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720725" cy="72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WordArt 4"/>
          <p:cNvSpPr>
            <a:spLocks noChangeArrowheads="1" noChangeShapeType="1" noTextEdit="1"/>
          </p:cNvSpPr>
          <p:nvPr/>
        </p:nvSpPr>
        <p:spPr bwMode="auto">
          <a:xfrm>
            <a:off x="2239963" y="3282950"/>
            <a:ext cx="6696075" cy="11874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"/>
                <a:cs typeface="Arial"/>
              </a:rPr>
              <a:t>Устройства ввода</a:t>
            </a:r>
          </a:p>
        </p:txBody>
      </p:sp>
      <p:pic>
        <p:nvPicPr>
          <p:cNvPr id="15" name="Picture 16" descr="комп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61925" y="3308350"/>
            <a:ext cx="3492500" cy="3281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Прямоугольник 15"/>
          <p:cNvPicPr>
            <a:picLocks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-96838" y="712788"/>
            <a:ext cx="9217026" cy="11525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500"/>
                            </p:stCondLst>
                            <p:childTnLst>
                              <p:par>
                                <p:cTn id="46" presetID="14" presetClass="entr" presetSubtype="1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4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-5400000">
            <a:off x="1199356" y="-1188243"/>
            <a:ext cx="6846887" cy="924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>
            <a:spLocks noChangeArrowheads="1"/>
          </p:cNvSpPr>
          <p:nvPr/>
        </p:nvSpPr>
        <p:spPr bwMode="auto">
          <a:xfrm>
            <a:off x="1403350" y="1484313"/>
            <a:ext cx="6121400" cy="138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 b="1">
                <a:latin typeface="Times New Roman" pitchFamily="18" charset="0"/>
                <a:cs typeface="Times New Roman" pitchFamily="18" charset="0"/>
              </a:rPr>
              <a:t>Устройства ввода</a:t>
            </a:r>
            <a:r>
              <a:rPr lang="ru-RU" sz="2800">
                <a:latin typeface="Times New Roman" pitchFamily="18" charset="0"/>
                <a:cs typeface="Times New Roman" pitchFamily="18" charset="0"/>
              </a:rPr>
              <a:t> — приборы для занесения (ввода) данных в компьютер во время его работы.</a:t>
            </a:r>
          </a:p>
        </p:txBody>
      </p:sp>
      <p:sp>
        <p:nvSpPr>
          <p:cNvPr id="4" name="Прямоугольник 3"/>
          <p:cNvSpPr>
            <a:spLocks noChangeArrowheads="1"/>
          </p:cNvSpPr>
          <p:nvPr/>
        </p:nvSpPr>
        <p:spPr bwMode="auto">
          <a:xfrm>
            <a:off x="1403350" y="3860800"/>
            <a:ext cx="6481763" cy="1385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 b="1">
                <a:latin typeface="Times New Roman" pitchFamily="18" charset="0"/>
                <a:cs typeface="Times New Roman" pitchFamily="18" charset="0"/>
              </a:rPr>
              <a:t>Устройства ввода</a:t>
            </a:r>
            <a:r>
              <a:rPr lang="ru-RU" sz="2800">
                <a:latin typeface="Times New Roman" pitchFamily="18" charset="0"/>
                <a:cs typeface="Times New Roman" pitchFamily="18" charset="0"/>
              </a:rPr>
              <a:t> - это устройства, которые переводят информацию с языка человека на машинный язык.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59113" y="2905125"/>
            <a:ext cx="3522662" cy="955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Picture 10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18497" b="17104"/>
          <a:stretch>
            <a:fillRect/>
          </a:stretch>
        </p:blipFill>
        <p:spPr bwMode="auto">
          <a:xfrm>
            <a:off x="395288" y="1517650"/>
            <a:ext cx="8050212" cy="345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Овал 2"/>
          <p:cNvSpPr/>
          <p:nvPr/>
        </p:nvSpPr>
        <p:spPr>
          <a:xfrm>
            <a:off x="1042988" y="2573338"/>
            <a:ext cx="4537075" cy="1576387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cxnSp>
        <p:nvCxnSpPr>
          <p:cNvPr id="5" name="Прямая со стрелкой 4"/>
          <p:cNvCxnSpPr/>
          <p:nvPr/>
        </p:nvCxnSpPr>
        <p:spPr>
          <a:xfrm flipV="1">
            <a:off x="3629025" y="981075"/>
            <a:ext cx="0" cy="1223963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1835150" y="5013325"/>
            <a:ext cx="32654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>
                <a:latin typeface="Calibri" pitchFamily="34" charset="0"/>
              </a:rPr>
              <a:t>Алфавитно-цифровые клавиши</a:t>
            </a:r>
          </a:p>
        </p:txBody>
      </p:sp>
      <p:sp>
        <p:nvSpPr>
          <p:cNvPr id="7" name="Овал 6"/>
          <p:cNvSpPr/>
          <p:nvPr/>
        </p:nvSpPr>
        <p:spPr>
          <a:xfrm>
            <a:off x="1535113" y="2124075"/>
            <a:ext cx="4189412" cy="3683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2411413" y="520700"/>
            <a:ext cx="282257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>
                <a:latin typeface="Calibri" pitchFamily="34" charset="0"/>
              </a:rPr>
              <a:t>Функциональные клавиши</a:t>
            </a:r>
          </a:p>
        </p:txBody>
      </p:sp>
      <p:cxnSp>
        <p:nvCxnSpPr>
          <p:cNvPr id="12" name="Прямая со стрелкой 11"/>
          <p:cNvCxnSpPr>
            <a:endCxn id="6" idx="0"/>
          </p:cNvCxnSpPr>
          <p:nvPr/>
        </p:nvCxnSpPr>
        <p:spPr>
          <a:xfrm>
            <a:off x="3468688" y="4149725"/>
            <a:ext cx="0" cy="86360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Овал 12"/>
          <p:cNvSpPr/>
          <p:nvPr/>
        </p:nvSpPr>
        <p:spPr>
          <a:xfrm>
            <a:off x="5435600" y="3603625"/>
            <a:ext cx="1296988" cy="61753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cxnSp>
        <p:nvCxnSpPr>
          <p:cNvPr id="15" name="Прямая со стрелкой 14"/>
          <p:cNvCxnSpPr/>
          <p:nvPr/>
        </p:nvCxnSpPr>
        <p:spPr>
          <a:xfrm>
            <a:off x="6084888" y="4221163"/>
            <a:ext cx="0" cy="1436687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5100638" y="5657850"/>
            <a:ext cx="2328862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>
                <a:latin typeface="Calibri" pitchFamily="34" charset="0"/>
              </a:rPr>
              <a:t>Клавиши управления </a:t>
            </a:r>
          </a:p>
          <a:p>
            <a:pPr algn="ctr"/>
            <a:r>
              <a:rPr lang="ru-RU">
                <a:latin typeface="Calibri" pitchFamily="34" charset="0"/>
              </a:rPr>
              <a:t>курсором</a:t>
            </a:r>
          </a:p>
        </p:txBody>
      </p:sp>
      <p:sp>
        <p:nvSpPr>
          <p:cNvPr id="18" name="Овал 17"/>
          <p:cNvSpPr/>
          <p:nvPr/>
        </p:nvSpPr>
        <p:spPr>
          <a:xfrm>
            <a:off x="6588125" y="2616200"/>
            <a:ext cx="1008063" cy="1173163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cxnSp>
        <p:nvCxnSpPr>
          <p:cNvPr id="20" name="Прямая со стрелкой 19"/>
          <p:cNvCxnSpPr/>
          <p:nvPr/>
        </p:nvCxnSpPr>
        <p:spPr>
          <a:xfrm flipV="1">
            <a:off x="7092950" y="1268413"/>
            <a:ext cx="0" cy="1304925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/>
          <p:cNvSpPr txBox="1">
            <a:spLocks noChangeArrowheads="1"/>
          </p:cNvSpPr>
          <p:nvPr/>
        </p:nvSpPr>
        <p:spPr bwMode="auto">
          <a:xfrm>
            <a:off x="6099175" y="706438"/>
            <a:ext cx="1849438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>
                <a:latin typeface="Calibri" pitchFamily="34" charset="0"/>
              </a:rPr>
              <a:t>Малая цифровая</a:t>
            </a:r>
          </a:p>
          <a:p>
            <a:r>
              <a:rPr lang="ru-RU">
                <a:latin typeface="Calibri" pitchFamily="34" charset="0"/>
              </a:rPr>
              <a:t>клавиатура</a:t>
            </a:r>
          </a:p>
        </p:txBody>
      </p:sp>
      <p:pic>
        <p:nvPicPr>
          <p:cNvPr id="22" name="Рисунок 21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747000" y="5149850"/>
            <a:ext cx="1317625" cy="1662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940675" y="0"/>
            <a:ext cx="1203325" cy="151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5191125"/>
            <a:ext cx="1295400" cy="1633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Рисунок 24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0" y="6350"/>
            <a:ext cx="1295400" cy="163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/>
      <p:bldP spid="16" grpId="0"/>
      <p:bldP spid="2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-5400000">
            <a:off x="1150937" y="-1150937"/>
            <a:ext cx="6856413" cy="9158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WordArt 4"/>
          <p:cNvSpPr>
            <a:spLocks noChangeArrowheads="1" noChangeShapeType="1" noTextEdit="1"/>
          </p:cNvSpPr>
          <p:nvPr/>
        </p:nvSpPr>
        <p:spPr bwMode="auto">
          <a:xfrm>
            <a:off x="2771775" y="476250"/>
            <a:ext cx="3600450" cy="1728788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Impact"/>
              </a:rPr>
              <a:t>Клавиатура</a:t>
            </a:r>
          </a:p>
        </p:txBody>
      </p:sp>
      <p:sp>
        <p:nvSpPr>
          <p:cNvPr id="4" name="WordArt 9"/>
          <p:cNvSpPr>
            <a:spLocks noChangeArrowheads="1" noChangeShapeType="1" noTextEdit="1"/>
          </p:cNvSpPr>
          <p:nvPr/>
        </p:nvSpPr>
        <p:spPr bwMode="auto">
          <a:xfrm>
            <a:off x="971550" y="2349500"/>
            <a:ext cx="7200900" cy="1295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spc="72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FFF200"/>
                    </a:gs>
                    <a:gs pos="45000">
                      <a:srgbClr val="FF7A00"/>
                    </a:gs>
                    <a:gs pos="70000">
                      <a:srgbClr val="FF0300"/>
                    </a:gs>
                    <a:gs pos="100000">
                      <a:srgbClr val="4D0808"/>
                    </a:gs>
                  </a:gsLst>
                  <a:lin ang="5400000" scaled="1"/>
                </a:gradFill>
                <a:effectLst>
                  <a:outerShdw dist="45791" dir="3378596" algn="ctr" rotWithShape="0">
                    <a:srgbClr val="4D4D4D">
                      <a:alpha val="79999"/>
                    </a:srgbClr>
                  </a:outerShdw>
                </a:effectLst>
                <a:latin typeface="Arial"/>
                <a:cs typeface="Arial"/>
              </a:rPr>
              <a:t>- это устройство для ввода </a:t>
            </a:r>
          </a:p>
          <a:p>
            <a:pPr algn="ctr"/>
            <a:r>
              <a:rPr lang="ru-RU" sz="3600" kern="10" spc="72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FFF200"/>
                    </a:gs>
                    <a:gs pos="45000">
                      <a:srgbClr val="FF7A00"/>
                    </a:gs>
                    <a:gs pos="70000">
                      <a:srgbClr val="FF0300"/>
                    </a:gs>
                    <a:gs pos="100000">
                      <a:srgbClr val="4D0808"/>
                    </a:gs>
                  </a:gsLst>
                  <a:lin ang="5400000" scaled="1"/>
                </a:gradFill>
                <a:effectLst>
                  <a:outerShdw dist="45791" dir="3378596" algn="ctr" rotWithShape="0">
                    <a:srgbClr val="4D4D4D">
                      <a:alpha val="79999"/>
                    </a:srgbClr>
                  </a:outerShdw>
                </a:effectLst>
                <a:latin typeface="Arial"/>
                <a:cs typeface="Arial"/>
              </a:rPr>
              <a:t>буквенно-цифровой информации.</a:t>
            </a:r>
          </a:p>
        </p:txBody>
      </p:sp>
      <p:pic>
        <p:nvPicPr>
          <p:cNvPr id="5" name="Picture 10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18497" b="17104"/>
          <a:stretch>
            <a:fillRect/>
          </a:stretch>
        </p:blipFill>
        <p:spPr bwMode="auto">
          <a:xfrm>
            <a:off x="755650" y="4365625"/>
            <a:ext cx="3976688" cy="1706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1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732338" y="3644900"/>
            <a:ext cx="3049587" cy="2287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4000"/>
                            </p:stCondLst>
                            <p:childTnLst>
                              <p:par>
                                <p:cTn id="1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-5400000">
            <a:off x="1150937" y="-1150937"/>
            <a:ext cx="6856413" cy="9158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WordArt 4"/>
          <p:cNvSpPr>
            <a:spLocks noChangeArrowheads="1" noChangeShapeType="1" noTextEdit="1"/>
          </p:cNvSpPr>
          <p:nvPr/>
        </p:nvSpPr>
        <p:spPr bwMode="auto">
          <a:xfrm>
            <a:off x="2843213" y="468313"/>
            <a:ext cx="3241675" cy="1584325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Impact"/>
              </a:rPr>
              <a:t>Мышь</a:t>
            </a:r>
          </a:p>
        </p:txBody>
      </p:sp>
      <p:sp>
        <p:nvSpPr>
          <p:cNvPr id="3" name="WordArt 6"/>
          <p:cNvSpPr>
            <a:spLocks noChangeArrowheads="1" noChangeShapeType="1" noTextEdit="1"/>
          </p:cNvSpPr>
          <p:nvPr/>
        </p:nvSpPr>
        <p:spPr bwMode="auto">
          <a:xfrm>
            <a:off x="754063" y="2060575"/>
            <a:ext cx="7650162" cy="9191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spc="72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FFF200"/>
                    </a:gs>
                    <a:gs pos="45000">
                      <a:srgbClr val="FF7A00"/>
                    </a:gs>
                    <a:gs pos="70000">
                      <a:srgbClr val="FF0300"/>
                    </a:gs>
                    <a:gs pos="100000">
                      <a:srgbClr val="4D0808"/>
                    </a:gs>
                  </a:gsLst>
                  <a:lin ang="5400000" scaled="1"/>
                </a:gradFill>
                <a:effectLst>
                  <a:outerShdw dist="45791" dir="3378596" algn="ctr" rotWithShape="0">
                    <a:srgbClr val="4D4D4D">
                      <a:alpha val="79999"/>
                    </a:srgbClr>
                  </a:outerShdw>
                </a:effectLst>
                <a:latin typeface="Arial"/>
                <a:cs typeface="Arial"/>
              </a:rPr>
              <a:t>- устройство для ввода информации.</a:t>
            </a:r>
          </a:p>
        </p:txBody>
      </p:sp>
      <p:pic>
        <p:nvPicPr>
          <p:cNvPr id="4" name="Picture 7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00113" y="2932113"/>
            <a:ext cx="2354262" cy="297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627438" y="2974975"/>
            <a:ext cx="1905000" cy="2486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564188" y="3176588"/>
            <a:ext cx="2490787" cy="2490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500"/>
                            </p:stCondLst>
                            <p:childTnLst>
                              <p:par>
                                <p:cTn id="1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-5400000">
            <a:off x="1178719" y="-1164431"/>
            <a:ext cx="6853237" cy="919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1184275" y="1204913"/>
          <a:ext cx="6842125" cy="4608512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600878"/>
                <a:gridCol w="693320"/>
                <a:gridCol w="693320"/>
                <a:gridCol w="693320"/>
                <a:gridCol w="693320"/>
                <a:gridCol w="693320"/>
                <a:gridCol w="693320"/>
                <a:gridCol w="693320"/>
                <a:gridCol w="693320"/>
                <a:gridCol w="693320"/>
              </a:tblGrid>
              <a:tr h="46085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b="0" dirty="0">
                          <a:effectLst/>
                        </a:rPr>
                        <a:t>E</a:t>
                      </a:r>
                      <a:endParaRPr lang="ru-RU" sz="2400" b="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b="0" dirty="0">
                          <a:effectLst/>
                        </a:rPr>
                        <a:t>S</a:t>
                      </a:r>
                      <a:endParaRPr lang="ru-RU" sz="2400" b="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b="0" dirty="0">
                          <a:effectLst/>
                        </a:rPr>
                        <a:t>C</a:t>
                      </a:r>
                      <a:endParaRPr lang="ru-RU" sz="2400" b="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b="0" dirty="0">
                          <a:effectLst/>
                        </a:rPr>
                        <a:t>K</a:t>
                      </a:r>
                      <a:endParaRPr lang="ru-RU" sz="2400" b="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b="0">
                          <a:effectLst/>
                        </a:rPr>
                        <a:t>C</a:t>
                      </a:r>
                      <a:endParaRPr lang="ru-RU" sz="2400" b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b="0">
                          <a:effectLst/>
                        </a:rPr>
                        <a:t>O</a:t>
                      </a:r>
                      <a:endParaRPr lang="ru-RU" sz="2400" b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b="0">
                          <a:effectLst/>
                        </a:rPr>
                        <a:t>L</a:t>
                      </a:r>
                      <a:endParaRPr lang="ru-RU" sz="2400" b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b="0">
                          <a:effectLst/>
                        </a:rPr>
                        <a:t>M</a:t>
                      </a:r>
                      <a:endParaRPr lang="ru-RU" sz="2400" b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b="0">
                          <a:effectLst/>
                        </a:rPr>
                        <a:t>U</a:t>
                      </a:r>
                      <a:endParaRPr lang="ru-RU" sz="2400" b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b="0">
                          <a:effectLst/>
                        </a:rPr>
                        <a:t>N</a:t>
                      </a:r>
                      <a:endParaRPr lang="ru-RU" sz="2400" b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46085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b="0">
                          <a:effectLst/>
                        </a:rPr>
                        <a:t>B</a:t>
                      </a:r>
                      <a:endParaRPr lang="ru-RU" sz="2400" b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b="0">
                          <a:effectLst/>
                        </a:rPr>
                        <a:t>A</a:t>
                      </a:r>
                      <a:endParaRPr lang="ru-RU" sz="2400" b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b="0">
                          <a:effectLst/>
                        </a:rPr>
                        <a:t>C</a:t>
                      </a:r>
                      <a:endParaRPr lang="ru-RU" sz="2400" b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b="0">
                          <a:effectLst/>
                        </a:rPr>
                        <a:t>K</a:t>
                      </a:r>
                      <a:endParaRPr lang="ru-RU" sz="2400" b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b="0" dirty="0">
                          <a:effectLst/>
                        </a:rPr>
                        <a:t>S</a:t>
                      </a:r>
                      <a:endParaRPr lang="ru-RU" sz="2400" b="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b="0" dirty="0">
                          <a:effectLst/>
                        </a:rPr>
                        <a:t>P</a:t>
                      </a:r>
                      <a:endParaRPr lang="ru-RU" sz="2400" b="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b="0" dirty="0">
                          <a:effectLst/>
                        </a:rPr>
                        <a:t>A</a:t>
                      </a:r>
                      <a:endParaRPr lang="ru-RU" sz="2400" b="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b="0">
                          <a:effectLst/>
                        </a:rPr>
                        <a:t>C</a:t>
                      </a:r>
                      <a:endParaRPr lang="ru-RU" sz="2400" b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b="0">
                          <a:effectLst/>
                        </a:rPr>
                        <a:t>E</a:t>
                      </a:r>
                      <a:endParaRPr lang="ru-RU" sz="2400" b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b="0">
                          <a:effectLst/>
                        </a:rPr>
                        <a:t>D</a:t>
                      </a:r>
                      <a:endParaRPr lang="ru-RU" sz="2400" b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46085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b="0">
                          <a:effectLst/>
                        </a:rPr>
                        <a:t>S</a:t>
                      </a:r>
                      <a:endParaRPr lang="ru-RU" sz="2400" b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b="0">
                          <a:effectLst/>
                        </a:rPr>
                        <a:t>K</a:t>
                      </a:r>
                      <a:endParaRPr lang="ru-RU" sz="2400" b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b="0">
                          <a:effectLst/>
                        </a:rPr>
                        <a:t>C</a:t>
                      </a:r>
                      <a:endParaRPr lang="ru-RU" sz="2400" b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b="0">
                          <a:effectLst/>
                        </a:rPr>
                        <a:t>O</a:t>
                      </a:r>
                      <a:endParaRPr lang="ru-RU" sz="2400" b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b="0">
                          <a:effectLst/>
                        </a:rPr>
                        <a:t>L</a:t>
                      </a:r>
                      <a:endParaRPr lang="ru-RU" sz="2400" b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b="0">
                          <a:effectLst/>
                        </a:rPr>
                        <a:t>S</a:t>
                      </a:r>
                      <a:endParaRPr lang="ru-RU" sz="2400" b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b="0">
                          <a:effectLst/>
                        </a:rPr>
                        <a:t>P</a:t>
                      </a:r>
                      <a:endParaRPr lang="ru-RU" sz="2400" b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b="0" dirty="0">
                          <a:effectLst/>
                        </a:rPr>
                        <a:t>A</a:t>
                      </a:r>
                      <a:endParaRPr lang="ru-RU" sz="2400" b="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b="0">
                          <a:effectLst/>
                        </a:rPr>
                        <a:t>C</a:t>
                      </a:r>
                      <a:endParaRPr lang="ru-RU" sz="2400" b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b="0">
                          <a:effectLst/>
                        </a:rPr>
                        <a:t>E</a:t>
                      </a:r>
                      <a:endParaRPr lang="ru-RU" sz="2400" b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46085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b="0">
                          <a:effectLst/>
                        </a:rPr>
                        <a:t>H</a:t>
                      </a:r>
                      <a:endParaRPr lang="ru-RU" sz="2400" b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b="0">
                          <a:effectLst/>
                        </a:rPr>
                        <a:t>C</a:t>
                      </a:r>
                      <a:endParaRPr lang="ru-RU" sz="2400" b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b="0">
                          <a:effectLst/>
                        </a:rPr>
                        <a:t>H</a:t>
                      </a:r>
                      <a:endParaRPr lang="ru-RU" sz="2400" b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b="0">
                          <a:effectLst/>
                        </a:rPr>
                        <a:t>O</a:t>
                      </a:r>
                      <a:endParaRPr lang="ru-RU" sz="2400" b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b="0">
                          <a:effectLst/>
                        </a:rPr>
                        <a:t>M</a:t>
                      </a:r>
                      <a:endParaRPr lang="ru-RU" sz="2400" b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b="0">
                          <a:effectLst/>
                        </a:rPr>
                        <a:t>E</a:t>
                      </a:r>
                      <a:endParaRPr lang="ru-RU" sz="2400" b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b="0">
                          <a:effectLst/>
                        </a:rPr>
                        <a:t>A</a:t>
                      </a:r>
                      <a:endParaRPr lang="ru-RU" sz="2400" b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b="0" dirty="0">
                          <a:effectLst/>
                        </a:rPr>
                        <a:t>N</a:t>
                      </a:r>
                      <a:endParaRPr lang="ru-RU" sz="2400" b="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b="0" dirty="0">
                          <a:effectLst/>
                        </a:rPr>
                        <a:t>T</a:t>
                      </a:r>
                      <a:endParaRPr lang="ru-RU" sz="2400" b="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b="0">
                          <a:effectLst/>
                        </a:rPr>
                        <a:t>L</a:t>
                      </a:r>
                      <a:endParaRPr lang="ru-RU" sz="2400" b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46085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b="0">
                          <a:effectLst/>
                        </a:rPr>
                        <a:t>I</a:t>
                      </a:r>
                      <a:endParaRPr lang="ru-RU" sz="2400" b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b="0">
                          <a:effectLst/>
                        </a:rPr>
                        <a:t>T</a:t>
                      </a:r>
                      <a:endParaRPr lang="ru-RU" sz="2400" b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b="0">
                          <a:effectLst/>
                        </a:rPr>
                        <a:t>A</a:t>
                      </a:r>
                      <a:endParaRPr lang="ru-RU" sz="2400" b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b="0">
                          <a:effectLst/>
                        </a:rPr>
                        <a:t>Y</a:t>
                      </a:r>
                      <a:endParaRPr lang="ru-RU" sz="2400" b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b="0">
                          <a:effectLst/>
                        </a:rPr>
                        <a:t>E</a:t>
                      </a:r>
                      <a:endParaRPr lang="ru-RU" sz="2400" b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b="0">
                          <a:effectLst/>
                        </a:rPr>
                        <a:t>N</a:t>
                      </a:r>
                      <a:endParaRPr lang="ru-RU" sz="2400" b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b="0">
                          <a:effectLst/>
                        </a:rPr>
                        <a:t>D</a:t>
                      </a:r>
                      <a:endParaRPr lang="ru-RU" sz="2400" b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b="0">
                          <a:effectLst/>
                        </a:rPr>
                        <a:t>U</a:t>
                      </a:r>
                      <a:endParaRPr lang="ru-RU" sz="2400" b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b="0" dirty="0">
                          <a:effectLst/>
                        </a:rPr>
                        <a:t>A</a:t>
                      </a:r>
                      <a:endParaRPr lang="ru-RU" sz="2400" b="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b="0">
                          <a:effectLst/>
                        </a:rPr>
                        <a:t>E</a:t>
                      </a:r>
                      <a:endParaRPr lang="ru-RU" sz="2400" b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46085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b="0">
                          <a:effectLst/>
                        </a:rPr>
                        <a:t>F</a:t>
                      </a:r>
                      <a:endParaRPr lang="ru-RU" sz="2400" b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b="0">
                          <a:effectLst/>
                        </a:rPr>
                        <a:t>R</a:t>
                      </a:r>
                      <a:endParaRPr lang="ru-RU" sz="2400" b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b="0">
                          <a:effectLst/>
                        </a:rPr>
                        <a:t>L</a:t>
                      </a:r>
                      <a:endParaRPr lang="ru-RU" sz="2400" b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b="0">
                          <a:effectLst/>
                        </a:rPr>
                        <a:t>E</a:t>
                      </a:r>
                      <a:endParaRPr lang="ru-RU" sz="2400" b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b="0">
                          <a:effectLst/>
                        </a:rPr>
                        <a:t>N</a:t>
                      </a:r>
                      <a:endParaRPr lang="ru-RU" sz="2400" b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b="0">
                          <a:effectLst/>
                        </a:rPr>
                        <a:t>T</a:t>
                      </a:r>
                      <a:endParaRPr lang="ru-RU" sz="2400" b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b="0">
                          <a:effectLst/>
                        </a:rPr>
                        <a:t>E</a:t>
                      </a:r>
                      <a:endParaRPr lang="ru-RU" sz="2400" b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b="0">
                          <a:effectLst/>
                        </a:rPr>
                        <a:t>R</a:t>
                      </a:r>
                      <a:endParaRPr lang="ru-RU" sz="2400" b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b="0" dirty="0">
                          <a:effectLst/>
                        </a:rPr>
                        <a:t>B</a:t>
                      </a:r>
                      <a:endParaRPr lang="ru-RU" sz="2400" b="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b="0" dirty="0">
                          <a:effectLst/>
                        </a:rPr>
                        <a:t>T</a:t>
                      </a:r>
                      <a:endParaRPr lang="ru-RU" sz="2400" b="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46085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b="0">
                          <a:effectLst/>
                        </a:rPr>
                        <a:t>T</a:t>
                      </a:r>
                      <a:endParaRPr lang="ru-RU" sz="2400" b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b="0">
                          <a:effectLst/>
                        </a:rPr>
                        <a:t>L</a:t>
                      </a:r>
                      <a:endParaRPr lang="ru-RU" sz="2400" b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b="0">
                          <a:effectLst/>
                        </a:rPr>
                        <a:t>T</a:t>
                      </a:r>
                      <a:endParaRPr lang="ru-RU" sz="2400" b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b="0">
                          <a:effectLst/>
                        </a:rPr>
                        <a:t>I</a:t>
                      </a:r>
                      <a:endParaRPr lang="ru-RU" sz="2400" b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b="0">
                          <a:effectLst/>
                        </a:rPr>
                        <a:t>F</a:t>
                      </a:r>
                      <a:endParaRPr lang="ru-RU" sz="2400" b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b="0">
                          <a:effectLst/>
                        </a:rPr>
                        <a:t>D</a:t>
                      </a:r>
                      <a:endParaRPr lang="ru-RU" sz="2400" b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b="0">
                          <a:effectLst/>
                        </a:rPr>
                        <a:t>B</a:t>
                      </a:r>
                      <a:endParaRPr lang="ru-RU" sz="2400" b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b="0">
                          <a:effectLst/>
                        </a:rPr>
                        <a:t>F</a:t>
                      </a:r>
                      <a:endParaRPr lang="ru-RU" sz="2400" b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b="0">
                          <a:effectLst/>
                        </a:rPr>
                        <a:t>H</a:t>
                      </a:r>
                      <a:endParaRPr lang="ru-RU" sz="2400" b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b="0" dirty="0">
                          <a:effectLst/>
                        </a:rPr>
                        <a:t>E</a:t>
                      </a:r>
                      <a:endParaRPr lang="ru-RU" sz="2400" b="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46085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b="0">
                          <a:effectLst/>
                        </a:rPr>
                        <a:t>Q</a:t>
                      </a:r>
                      <a:endParaRPr lang="ru-RU" sz="2400" b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b="0">
                          <a:effectLst/>
                        </a:rPr>
                        <a:t>P</a:t>
                      </a:r>
                      <a:endParaRPr lang="ru-RU" sz="2400" b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b="0">
                          <a:effectLst/>
                        </a:rPr>
                        <a:t>A</a:t>
                      </a:r>
                      <a:endParaRPr lang="ru-RU" sz="2400" b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b="0">
                          <a:effectLst/>
                        </a:rPr>
                        <a:t>G</a:t>
                      </a:r>
                      <a:endParaRPr lang="ru-RU" sz="2400" b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b="0">
                          <a:effectLst/>
                        </a:rPr>
                        <a:t>E</a:t>
                      </a:r>
                      <a:endParaRPr lang="ru-RU" sz="2400" b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b="0">
                          <a:effectLst/>
                        </a:rPr>
                        <a:t>D</a:t>
                      </a:r>
                      <a:endParaRPr lang="ru-RU" sz="2400" b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b="0">
                          <a:effectLst/>
                        </a:rPr>
                        <a:t>O</a:t>
                      </a:r>
                      <a:endParaRPr lang="ru-RU" sz="2400" b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b="0">
                          <a:effectLst/>
                        </a:rPr>
                        <a:t>W</a:t>
                      </a:r>
                      <a:endParaRPr lang="ru-RU" sz="2400" b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b="0">
                          <a:effectLst/>
                        </a:rPr>
                        <a:t>N</a:t>
                      </a:r>
                      <a:endParaRPr lang="ru-RU" sz="2400" b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b="0" dirty="0">
                          <a:effectLst/>
                        </a:rPr>
                        <a:t>H</a:t>
                      </a:r>
                      <a:endParaRPr lang="ru-RU" sz="2400" b="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46085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b="0">
                          <a:effectLst/>
                        </a:rPr>
                        <a:t>S</a:t>
                      </a:r>
                      <a:endParaRPr lang="ru-RU" sz="2400" b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b="0">
                          <a:effectLst/>
                        </a:rPr>
                        <a:t>C</a:t>
                      </a:r>
                      <a:endParaRPr lang="ru-RU" sz="2400" b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b="0">
                          <a:effectLst/>
                        </a:rPr>
                        <a:t>R</a:t>
                      </a:r>
                      <a:endParaRPr lang="ru-RU" sz="2400" b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b="0">
                          <a:effectLst/>
                        </a:rPr>
                        <a:t>O</a:t>
                      </a:r>
                      <a:endParaRPr lang="ru-RU" sz="2400" b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b="0">
                          <a:effectLst/>
                        </a:rPr>
                        <a:t>L</a:t>
                      </a:r>
                      <a:endParaRPr lang="ru-RU" sz="2400" b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b="0">
                          <a:effectLst/>
                        </a:rPr>
                        <a:t>L</a:t>
                      </a:r>
                      <a:endParaRPr lang="ru-RU" sz="2400" b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b="0">
                          <a:effectLst/>
                        </a:rPr>
                        <a:t>L</a:t>
                      </a:r>
                      <a:endParaRPr lang="ru-RU" sz="2400" b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b="0">
                          <a:effectLst/>
                        </a:rPr>
                        <a:t>O</a:t>
                      </a:r>
                      <a:endParaRPr lang="ru-RU" sz="2400" b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b="0">
                          <a:effectLst/>
                        </a:rPr>
                        <a:t>C</a:t>
                      </a:r>
                      <a:endParaRPr lang="ru-RU" sz="2400" b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b="0" dirty="0">
                          <a:effectLst/>
                        </a:rPr>
                        <a:t>K</a:t>
                      </a:r>
                      <a:endParaRPr lang="ru-RU" sz="2400" b="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46085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b="0" dirty="0">
                          <a:effectLst/>
                        </a:rPr>
                        <a:t>A</a:t>
                      </a:r>
                      <a:endParaRPr lang="ru-RU" sz="2400" b="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b="0" dirty="0">
                          <a:effectLst/>
                        </a:rPr>
                        <a:t>W</a:t>
                      </a:r>
                      <a:endParaRPr lang="ru-RU" sz="2400" b="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b="0" dirty="0">
                          <a:effectLst/>
                        </a:rPr>
                        <a:t>W</a:t>
                      </a:r>
                      <a:endParaRPr lang="ru-RU" sz="2400" b="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b="0" dirty="0">
                          <a:effectLst/>
                        </a:rPr>
                        <a:t>J</a:t>
                      </a:r>
                      <a:endParaRPr lang="ru-RU" sz="2400" b="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b="0" dirty="0">
                          <a:effectLst/>
                        </a:rPr>
                        <a:t>P</a:t>
                      </a:r>
                      <a:endParaRPr lang="ru-RU" sz="2400" b="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b="0" dirty="0">
                          <a:effectLst/>
                        </a:rPr>
                        <a:t>U</a:t>
                      </a:r>
                      <a:endParaRPr lang="ru-RU" sz="2400" b="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b="0" dirty="0">
                          <a:effectLst/>
                        </a:rPr>
                        <a:t>E</a:t>
                      </a:r>
                      <a:endParaRPr lang="ru-RU" sz="2400" b="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b="0" dirty="0">
                          <a:effectLst/>
                        </a:rPr>
                        <a:t>G</a:t>
                      </a:r>
                      <a:endParaRPr lang="ru-RU" sz="2400" b="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b="0" dirty="0">
                          <a:effectLst/>
                        </a:rPr>
                        <a:t>A</a:t>
                      </a:r>
                      <a:endParaRPr lang="ru-RU" sz="2400" b="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b="0" dirty="0">
                          <a:effectLst/>
                        </a:rPr>
                        <a:t>P</a:t>
                      </a:r>
                      <a:endParaRPr lang="ru-RU" sz="2400" b="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5219700" y="200025"/>
            <a:ext cx="2884488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ru-RU" sz="1400" b="1">
                <a:latin typeface="Times New Roman" pitchFamily="18" charset="0"/>
                <a:cs typeface="Times New Roman" pitchFamily="18" charset="0"/>
              </a:rPr>
              <a:t>Найди 15 знакомых  названий</a:t>
            </a:r>
          </a:p>
          <a:p>
            <a:pPr algn="ctr"/>
            <a:r>
              <a:rPr lang="ru-RU" sz="1400" b="1">
                <a:latin typeface="Times New Roman" pitchFamily="18" charset="0"/>
                <a:cs typeface="Times New Roman" pitchFamily="18" charset="0"/>
              </a:rPr>
              <a:t> клавиш.  Слова расположены </a:t>
            </a:r>
          </a:p>
          <a:p>
            <a:pPr algn="ctr"/>
            <a:r>
              <a:rPr lang="ru-RU" sz="1400" b="1">
                <a:latin typeface="Times New Roman" pitchFamily="18" charset="0"/>
                <a:cs typeface="Times New Roman" pitchFamily="18" charset="0"/>
              </a:rPr>
              <a:t>вертикально или горизонтально.</a:t>
            </a:r>
            <a:endParaRPr lang="ru-RU" sz="1100">
              <a:latin typeface="Times New Roman" pitchFamily="18" charset="0"/>
              <a:cs typeface="Times New Roman" pitchFamily="18" charset="0"/>
            </a:endParaRPr>
          </a:p>
          <a:p>
            <a:pPr algn="ctr" eaLnBrk="0" hangingPunct="0"/>
            <a:endParaRPr lang="ru-RU">
              <a:cs typeface="Arial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187624" y="202838"/>
            <a:ext cx="3101747" cy="70788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n-lt"/>
              </a:rPr>
              <a:t>Головоломка</a:t>
            </a:r>
            <a:endParaRPr lang="ru-RU" sz="40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2225"/>
            <a:ext cx="9228138" cy="693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WordArt 5"/>
          <p:cNvSpPr>
            <a:spLocks noChangeArrowheads="1" noChangeShapeType="1" noTextEdit="1"/>
          </p:cNvSpPr>
          <p:nvPr/>
        </p:nvSpPr>
        <p:spPr bwMode="auto">
          <a:xfrm>
            <a:off x="1403350" y="476250"/>
            <a:ext cx="6624638" cy="9366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В ноутбуках используется </a:t>
            </a:r>
          </a:p>
        </p:txBody>
      </p:sp>
      <p:sp>
        <p:nvSpPr>
          <p:cNvPr id="3" name="WordArt 6"/>
          <p:cNvSpPr>
            <a:spLocks noChangeArrowheads="1" noChangeShapeType="1" noTextEdit="1"/>
          </p:cNvSpPr>
          <p:nvPr/>
        </p:nvSpPr>
        <p:spPr bwMode="auto">
          <a:xfrm>
            <a:off x="3203575" y="1700213"/>
            <a:ext cx="2552700" cy="222250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Impact"/>
              </a:rPr>
              <a:t>трекбол.</a:t>
            </a:r>
          </a:p>
        </p:txBody>
      </p:sp>
      <p:sp>
        <p:nvSpPr>
          <p:cNvPr id="4" name="WordArt 7"/>
          <p:cNvSpPr>
            <a:spLocks noChangeArrowheads="1" noChangeShapeType="1" noTextEdit="1"/>
          </p:cNvSpPr>
          <p:nvPr/>
        </p:nvSpPr>
        <p:spPr bwMode="auto">
          <a:xfrm>
            <a:off x="2803525" y="3922713"/>
            <a:ext cx="5903913" cy="172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Он представляет собой</a:t>
            </a:r>
          </a:p>
          <a:p>
            <a:pPr algn="ctr"/>
            <a:r>
              <a:rPr lang="ru-RU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перевернутую мышь.</a:t>
            </a:r>
          </a:p>
        </p:txBody>
      </p:sp>
      <p:pic>
        <p:nvPicPr>
          <p:cNvPr id="5" name="Picture 8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150813" y="2198688"/>
            <a:ext cx="3108326" cy="3105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2000" fill="hold"/>
                                        <p:tgtEl>
                                          <p:spTgt spid="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500"/>
                            </p:stCondLst>
                            <p:childTnLst>
                              <p:par>
                                <p:cTn id="12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4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4500"/>
                            </p:stCondLst>
                            <p:childTnLst>
                              <p:par>
                                <p:cTn id="16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115</TotalTime>
  <Words>732</Words>
  <Application>Microsoft Office PowerPoint</Application>
  <PresentationFormat>Экран (4:3)</PresentationFormat>
  <Paragraphs>182</Paragraphs>
  <Slides>28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Шаблон оформления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32" baseType="lpstr">
      <vt:lpstr>Calibri</vt:lpstr>
      <vt:lpstr>Arial</vt:lpstr>
      <vt:lpstr>Times New Roman</vt:lpstr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Teacher</dc:creator>
  <cp:lastModifiedBy>КарМаН</cp:lastModifiedBy>
  <cp:revision>11</cp:revision>
  <dcterms:created xsi:type="dcterms:W3CDTF">2012-02-07T08:08:41Z</dcterms:created>
  <dcterms:modified xsi:type="dcterms:W3CDTF">2012-02-11T07:58:00Z</dcterms:modified>
</cp:coreProperties>
</file>