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8" r:id="rId2"/>
    <p:sldId id="257" r:id="rId3"/>
    <p:sldId id="275" r:id="rId4"/>
    <p:sldId id="276" r:id="rId5"/>
    <p:sldId id="258" r:id="rId6"/>
    <p:sldId id="279" r:id="rId7"/>
    <p:sldId id="259" r:id="rId8"/>
    <p:sldId id="265" r:id="rId9"/>
    <p:sldId id="267" r:id="rId10"/>
    <p:sldId id="278" r:id="rId11"/>
    <p:sldId id="266" r:id="rId12"/>
    <p:sldId id="300" r:id="rId13"/>
    <p:sldId id="299" r:id="rId14"/>
    <p:sldId id="301" r:id="rId15"/>
    <p:sldId id="302" r:id="rId16"/>
    <p:sldId id="304" r:id="rId17"/>
    <p:sldId id="283" r:id="rId18"/>
    <p:sldId id="270" r:id="rId19"/>
    <p:sldId id="282" r:id="rId20"/>
    <p:sldId id="287" r:id="rId21"/>
    <p:sldId id="286" r:id="rId22"/>
    <p:sldId id="306" r:id="rId23"/>
    <p:sldId id="288" r:id="rId24"/>
    <p:sldId id="30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6F2"/>
    <a:srgbClr val="FFCC99"/>
    <a:srgbClr val="FFFF99"/>
    <a:srgbClr val="E5F1F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83" autoAdjust="0"/>
    <p:restoredTop sz="99875" autoAdjust="0"/>
  </p:normalViewPr>
  <p:slideViewPr>
    <p:cSldViewPr>
      <p:cViewPr varScale="1">
        <p:scale>
          <a:sx n="81" d="100"/>
          <a:sy n="81" d="100"/>
        </p:scale>
        <p:origin x="-91" y="-1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7329E-31E2-41C3-9B56-81BD8A4A10DF}" type="datetimeFigureOut">
              <a:rPr lang="ru-RU" smtClean="0"/>
              <a:pPr/>
              <a:t>24.06.2012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A3346F-E0FE-4962-B049-DD57FB52DB2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346F-E0FE-4962-B049-DD57FB52DB24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346F-E0FE-4962-B049-DD57FB52DB24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346F-E0FE-4962-B049-DD57FB52DB24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346F-E0FE-4962-B049-DD57FB52DB24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346F-E0FE-4962-B049-DD57FB52DB24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346F-E0FE-4962-B049-DD57FB52DB24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346F-E0FE-4962-B049-DD57FB52DB24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346F-E0FE-4962-B049-DD57FB52DB24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346F-E0FE-4962-B049-DD57FB52DB24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346F-E0FE-4962-B049-DD57FB52DB24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346F-E0FE-4962-B049-DD57FB52DB24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346F-E0FE-4962-B049-DD57FB52DB24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1598-3688-46F6-B702-43CDF087B0E6}" type="datetimeFigureOut">
              <a:rPr lang="ru-RU" smtClean="0"/>
              <a:pPr/>
              <a:t>24.06.2012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1A27-DBDD-499D-829C-EA23D50012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1598-3688-46F6-B702-43CDF087B0E6}" type="datetimeFigureOut">
              <a:rPr lang="ru-RU" smtClean="0"/>
              <a:pPr/>
              <a:t>24.06.2012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1A27-DBDD-499D-829C-EA23D50012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1598-3688-46F6-B702-43CDF087B0E6}" type="datetimeFigureOut">
              <a:rPr lang="ru-RU" smtClean="0"/>
              <a:pPr/>
              <a:t>24.06.2012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1A27-DBDD-499D-829C-EA23D50012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1598-3688-46F6-B702-43CDF087B0E6}" type="datetimeFigureOut">
              <a:rPr lang="ru-RU" smtClean="0"/>
              <a:pPr/>
              <a:t>24.06.2012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1A27-DBDD-499D-829C-EA23D50012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1598-3688-46F6-B702-43CDF087B0E6}" type="datetimeFigureOut">
              <a:rPr lang="ru-RU" smtClean="0"/>
              <a:pPr/>
              <a:t>24.06.2012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1A27-DBDD-499D-829C-EA23D50012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1598-3688-46F6-B702-43CDF087B0E6}" type="datetimeFigureOut">
              <a:rPr lang="ru-RU" smtClean="0"/>
              <a:pPr/>
              <a:t>24.06.2012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1A27-DBDD-499D-829C-EA23D50012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1598-3688-46F6-B702-43CDF087B0E6}" type="datetimeFigureOut">
              <a:rPr lang="ru-RU" smtClean="0"/>
              <a:pPr/>
              <a:t>24.06.2012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1A27-DBDD-499D-829C-EA23D50012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1598-3688-46F6-B702-43CDF087B0E6}" type="datetimeFigureOut">
              <a:rPr lang="ru-RU" smtClean="0"/>
              <a:pPr/>
              <a:t>24.06.2012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1A27-DBDD-499D-829C-EA23D50012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1598-3688-46F6-B702-43CDF087B0E6}" type="datetimeFigureOut">
              <a:rPr lang="ru-RU" smtClean="0"/>
              <a:pPr/>
              <a:t>24.06.2012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1A27-DBDD-499D-829C-EA23D50012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1598-3688-46F6-B702-43CDF087B0E6}" type="datetimeFigureOut">
              <a:rPr lang="ru-RU" smtClean="0"/>
              <a:pPr/>
              <a:t>24.06.2012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1A27-DBDD-499D-829C-EA23D50012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1598-3688-46F6-B702-43CDF087B0E6}" type="datetimeFigureOut">
              <a:rPr lang="ru-RU" smtClean="0"/>
              <a:pPr/>
              <a:t>24.06.2012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21A27-DBDD-499D-829C-EA23D50012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B1598-3688-46F6-B702-43CDF087B0E6}" type="datetimeFigureOut">
              <a:rPr lang="ru-RU" smtClean="0"/>
              <a:pPr/>
              <a:t>24.06.2012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21A27-DBDD-499D-829C-EA23D50012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img-fotki.yandex.ru/get/5004/nikolay-saharov.13/0_56427_3f754e27_XL"/>
          <p:cNvPicPr>
            <a:picLocks noChangeAspect="1" noChangeArrowheads="1"/>
          </p:cNvPicPr>
          <p:nvPr/>
        </p:nvPicPr>
        <p:blipFill>
          <a:blip r:embed="rId2" cstate="print"/>
          <a:srcRect l="1462" t="2021" r="2028" b="953"/>
          <a:stretch>
            <a:fillRect/>
          </a:stretch>
        </p:blipFill>
        <p:spPr bwMode="auto">
          <a:xfrm>
            <a:off x="0" y="0"/>
            <a:ext cx="9170370" cy="6858000"/>
          </a:xfrm>
          <a:prstGeom prst="rect">
            <a:avLst/>
          </a:prstGeom>
          <a:noFill/>
        </p:spPr>
      </p:pic>
      <p:pic>
        <p:nvPicPr>
          <p:cNvPr id="3" name="Picture 2" descr="Стрелецкая слобода. 1897 - Васнецов Аполлинарий Михайлови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1835" y="332656"/>
            <a:ext cx="3826629" cy="2880320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Багетная рамка 5"/>
          <p:cNvSpPr/>
          <p:nvPr/>
        </p:nvSpPr>
        <p:spPr>
          <a:xfrm>
            <a:off x="467544" y="3717032"/>
            <a:ext cx="6408712" cy="1800200"/>
          </a:xfrm>
          <a:prstGeom prst="bevel">
            <a:avLst>
              <a:gd name="adj" fmla="val 9882"/>
            </a:avLst>
          </a:prstGeo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3284984"/>
            <a:ext cx="5760640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Иконописец</a:t>
            </a:r>
            <a:r>
              <a:rPr lang="ru-RU" sz="8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48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Андрей </a:t>
            </a:r>
            <a:r>
              <a:rPr lang="ru-RU" sz="48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Рублев</a:t>
            </a:r>
            <a:endParaRPr lang="ru-RU" sz="48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23528" y="260648"/>
            <a:ext cx="2952328" cy="2376264"/>
          </a:xfrm>
          <a:prstGeom prst="bevel">
            <a:avLst>
              <a:gd name="adj" fmla="val 7020"/>
            </a:avLst>
          </a:prstGeo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04664"/>
            <a:ext cx="257961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ВЕЛИКИЕ 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ЛЮДИ </a:t>
            </a:r>
          </a:p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РОССИИ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2708920"/>
            <a:ext cx="313184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Стрелецкая слобода. 1897</a:t>
            </a:r>
          </a:p>
          <a:p>
            <a:r>
              <a:rPr lang="ru-RU" sz="1400" b="1" dirty="0" smtClean="0"/>
              <a:t>Васнецов Аполлинарий Михайлович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Багетная рамка 8"/>
          <p:cNvSpPr/>
          <p:nvPr/>
        </p:nvSpPr>
        <p:spPr>
          <a:xfrm>
            <a:off x="1547664" y="5733256"/>
            <a:ext cx="4176464" cy="1008112"/>
          </a:xfrm>
          <a:prstGeom prst="bevel">
            <a:avLst/>
          </a:prstGeo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691680" y="5733256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Ланкина Ольга Васильевна</a:t>
            </a:r>
          </a:p>
          <a:p>
            <a:r>
              <a:rPr lang="ru-RU" dirty="0" smtClean="0"/>
              <a:t>Учитель изобразительного искусства</a:t>
            </a:r>
          </a:p>
          <a:p>
            <a:r>
              <a:rPr lang="ru-RU" dirty="0" smtClean="0"/>
              <a:t>ГОУ СОШ №258 г.Москва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alpha val="76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Старая Москва - картины Русских художников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 b="31919"/>
          <a:stretch>
            <a:fillRect/>
          </a:stretch>
        </p:blipFill>
        <p:spPr bwMode="auto">
          <a:xfrm>
            <a:off x="0" y="2060848"/>
            <a:ext cx="9144000" cy="479715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8676" name="Picture 4" descr="Картинка 24 из 1224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3"/>
            <a:ext cx="2808312" cy="427119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275856" y="332656"/>
            <a:ext cx="54726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     В творчестве Рублева отчетливее всего выразились мечты русского народа об идеальной человеческой красоте. </a:t>
            </a:r>
          </a:p>
          <a:p>
            <a:r>
              <a:rPr lang="ru-RU" sz="2400" b="1" i="1" dirty="0" smtClean="0"/>
              <a:t>      Эпоха Рублева была эпохой возрождения веры в человека,</a:t>
            </a:r>
          </a:p>
          <a:p>
            <a:r>
              <a:rPr lang="ru-RU" sz="2400" b="1" i="1" dirty="0" smtClean="0"/>
              <a:t> в его нравственные силы,</a:t>
            </a:r>
          </a:p>
          <a:p>
            <a:r>
              <a:rPr lang="ru-RU" sz="2400" b="1" i="1" dirty="0" smtClean="0"/>
              <a:t> в его способность к самопожертвованию</a:t>
            </a:r>
          </a:p>
          <a:p>
            <a:r>
              <a:rPr lang="ru-RU" sz="2400" b="1" i="1" dirty="0" smtClean="0"/>
              <a:t> во имя высоких </a:t>
            </a:r>
          </a:p>
          <a:p>
            <a:r>
              <a:rPr lang="ru-RU" sz="2400" b="1" i="1" dirty="0" smtClean="0"/>
              <a:t>христианских </a:t>
            </a:r>
          </a:p>
          <a:p>
            <a:r>
              <a:rPr lang="ru-RU" sz="2400" b="1" i="1" dirty="0" smtClean="0"/>
              <a:t>идеалов. 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Старая Москва - картины Русских художников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 b="25850"/>
          <a:stretch>
            <a:fillRect/>
          </a:stretch>
        </p:blipFill>
        <p:spPr bwMode="auto">
          <a:xfrm>
            <a:off x="0" y="1772816"/>
            <a:ext cx="9144000" cy="508518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2532" name="Picture 4" descr="http://rys-arhipelag.ucoz.ru/_ph/7/2/158355523.jpg"/>
          <p:cNvPicPr>
            <a:picLocks noChangeAspect="1" noChangeArrowheads="1"/>
          </p:cNvPicPr>
          <p:nvPr/>
        </p:nvPicPr>
        <p:blipFill>
          <a:blip r:embed="rId4" cstate="print">
            <a:lum/>
          </a:blip>
          <a:srcRect/>
          <a:stretch>
            <a:fillRect/>
          </a:stretch>
        </p:blipFill>
        <p:spPr bwMode="auto">
          <a:xfrm>
            <a:off x="4716016" y="404664"/>
            <a:ext cx="3691706" cy="60919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771800" y="5301208"/>
            <a:ext cx="182793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Рыженко Павел </a:t>
            </a:r>
          </a:p>
          <a:p>
            <a:r>
              <a:rPr lang="ru-RU" sz="2400" b="1" i="1" dirty="0" smtClean="0"/>
              <a:t>«Молитва»</a:t>
            </a:r>
            <a:endParaRPr lang="ru-RU" sz="2400" b="1" i="1" dirty="0"/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179512" y="404664"/>
            <a:ext cx="4283968" cy="2448272"/>
          </a:xfrm>
          <a:prstGeom prst="verticalScroll">
            <a:avLst>
              <a:gd name="adj" fmla="val 7740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692696"/>
            <a:ext cx="36724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О Русь моя! Жена моя!</a:t>
            </a:r>
            <a:br>
              <a:rPr lang="ru-RU" i="1" dirty="0" smtClean="0"/>
            </a:br>
            <a:r>
              <a:rPr lang="ru-RU" i="1" dirty="0" smtClean="0"/>
              <a:t>До боли</a:t>
            </a:r>
            <a:br>
              <a:rPr lang="ru-RU" i="1" dirty="0" smtClean="0"/>
            </a:br>
            <a:r>
              <a:rPr lang="ru-RU" i="1" dirty="0" smtClean="0"/>
              <a:t>Нам ясен долгий путь!</a:t>
            </a:r>
            <a:br>
              <a:rPr lang="ru-RU" i="1" dirty="0" smtClean="0"/>
            </a:br>
            <a:r>
              <a:rPr lang="ru-RU" i="1" dirty="0" smtClean="0"/>
              <a:t>Наш путь —</a:t>
            </a:r>
          </a:p>
          <a:p>
            <a:r>
              <a:rPr lang="ru-RU" i="1" dirty="0" smtClean="0"/>
              <a:t> стрелой татарской древней воли</a:t>
            </a:r>
            <a:br>
              <a:rPr lang="ru-RU" i="1" dirty="0" smtClean="0"/>
            </a:br>
            <a:r>
              <a:rPr lang="ru-RU" i="1" dirty="0" smtClean="0"/>
              <a:t>Пронзил нам грудь</a:t>
            </a:r>
            <a:br>
              <a:rPr lang="ru-RU" i="1" dirty="0" smtClean="0"/>
            </a:br>
            <a:r>
              <a:rPr lang="ru-RU" i="1" dirty="0" smtClean="0"/>
              <a:t>                                       А. Блок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Vasnecov.Apollinariiy.Plosh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610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260648"/>
            <a:ext cx="626469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Картины</a:t>
            </a:r>
          </a:p>
          <a:p>
            <a:r>
              <a:rPr lang="ru-RU" sz="2400" b="1" dirty="0" smtClean="0"/>
              <a:t>Васнецова Аполлинария Михайловича</a:t>
            </a:r>
          </a:p>
          <a:p>
            <a:r>
              <a:rPr lang="ru-RU" sz="2800" b="1" i="1" dirty="0" smtClean="0"/>
              <a:t>«Москва эпохи Андрея Рублева»»</a:t>
            </a:r>
            <a:endParaRPr lang="ru-RU" sz="2800" b="1" i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Moskva Razezd posle kulachnogo boya - Васнецов Аполлинарий Михайло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76293"/>
          </a:xfrm>
          <a:prstGeom prst="rect">
            <a:avLst/>
          </a:prstGeom>
          <a:noFill/>
        </p:spPr>
      </p:pic>
      <p:pic>
        <p:nvPicPr>
          <p:cNvPr id="58370" name="Picture 2" descr="http://img-fotki.yandex.ru/get/4522/28101686.1f1/0_63aed_53497ccc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3528392" cy="417835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076056" y="260648"/>
            <a:ext cx="3888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Москва после кулачного боя</a:t>
            </a:r>
          </a:p>
          <a:p>
            <a:r>
              <a:rPr lang="ru-RU" b="1" i="1" dirty="0" smtClean="0"/>
              <a:t>Васнецов Аполлинарий Михайлович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Московский Кремль при Иване Калите. 1921 - Васнецов Аполлинарий Михайло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4807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Московский Кремль при Иване Калите. 1921</a:t>
            </a:r>
          </a:p>
          <a:p>
            <a:r>
              <a:rPr lang="ru-RU" b="1" dirty="0" smtClean="0"/>
              <a:t>Васнецов А. 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На крестце в Китай-городе. 1902 - Васнецов Аполлинарий Михайло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Багетная рамка 3"/>
          <p:cNvSpPr/>
          <p:nvPr/>
        </p:nvSpPr>
        <p:spPr>
          <a:xfrm>
            <a:off x="3779912" y="1844824"/>
            <a:ext cx="4248472" cy="1042416"/>
          </a:xfrm>
          <a:prstGeom prst="bevel">
            <a:avLst/>
          </a:prstGeo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1916832"/>
            <a:ext cx="4283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На крестце в Китай-городе. 1902</a:t>
            </a:r>
          </a:p>
          <a:p>
            <a:r>
              <a:rPr lang="ru-RU" b="1" dirty="0" smtClean="0"/>
              <a:t>Васнецов Аполлинарий Михайлович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Книжные лавочки на Спасском мосту в XVII веке. 1902, картон, уголь, акварель, карандаш, белила, 4 - Васнецов Аполлинарий Михайло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707904" y="18864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Книжные лавочки на</a:t>
            </a:r>
          </a:p>
          <a:p>
            <a:r>
              <a:rPr lang="ru-RU" b="1" dirty="0" smtClean="0"/>
              <a:t> Спасском мосту в XVII веке.</a:t>
            </a:r>
          </a:p>
          <a:p>
            <a:r>
              <a:rPr lang="ru-RU" b="1" dirty="0" smtClean="0"/>
              <a:t> 1902, </a:t>
            </a:r>
          </a:p>
          <a:p>
            <a:r>
              <a:rPr lang="ru-RU" b="1" dirty="0" smtClean="0"/>
              <a:t>Васнецов Аполлинарий Михайлович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ea31850086b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7052" cy="6858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 t="2848" b="10850"/>
          <a:stretch>
            <a:fillRect/>
          </a:stretch>
        </p:blipFill>
        <p:spPr bwMode="auto">
          <a:xfrm>
            <a:off x="467544" y="2060848"/>
            <a:ext cx="2860551" cy="405818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extBox 1"/>
          <p:cNvSpPr txBox="1"/>
          <p:nvPr/>
        </p:nvSpPr>
        <p:spPr>
          <a:xfrm>
            <a:off x="611560" y="188640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«Андрей  Рублев»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1340768"/>
            <a:ext cx="3779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C000"/>
                </a:solidFill>
              </a:rPr>
              <a:t>                         Россия 15 века,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                         княжеские распри,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             внутренняя междоусобица.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              Однако это не затмевает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                         глубокий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                     философский подтекст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                                               фильма.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         В нем на примере судьбы гениального русского живописца Андрея Рублева рассматривается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                        извечная проблема 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                    оппозиции художника и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            власти, одиночество гения 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             и его способность 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                    подняться над толпой, 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              проблемы веры и безверия. </a:t>
            </a:r>
            <a:endParaRPr lang="ru-RU" b="1" i="1" dirty="0">
              <a:solidFill>
                <a:srgbClr val="FFC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6237312"/>
            <a:ext cx="4612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http://www.intv.ru/v/qaC4ZFHZ4a&amp;playNow=1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artnow.ru/img/340000/3403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08104" cy="6885130"/>
          </a:xfrm>
          <a:prstGeom prst="rect">
            <a:avLst/>
          </a:prstGeom>
          <a:noFill/>
        </p:spPr>
      </p:pic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5788714"/>
            <a:ext cx="7092280" cy="35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317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176" y="404664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Фильм Тарковского</a:t>
            </a:r>
          </a:p>
          <a:p>
            <a:r>
              <a:rPr lang="ru-RU" dirty="0" smtClean="0"/>
              <a:t>«Андрей Рублев»</a:t>
            </a:r>
            <a:endParaRPr lang="ru-RU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628800"/>
            <a:ext cx="3175000" cy="49085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print"/>
          <a:srcRect l="4536" t="3008" r="4745" b="8259"/>
          <a:stretch>
            <a:fillRect/>
          </a:stretch>
        </p:blipFill>
        <p:spPr bwMode="auto">
          <a:xfrm>
            <a:off x="755576" y="108856"/>
            <a:ext cx="4464496" cy="67491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Старая Москва - картины Русских художников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b="24800"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2" y="-2907704"/>
          <a:ext cx="7776864" cy="7875972"/>
        </p:xfrm>
        <a:graphic>
          <a:graphicData uri="http://schemas.openxmlformats.org/drawingml/2006/table">
            <a:tbl>
              <a:tblPr/>
              <a:tblGrid>
                <a:gridCol w="7776864"/>
              </a:tblGrid>
              <a:tr h="3489030">
                <a:tc>
                  <a:txBody>
                    <a:bodyPr/>
                    <a:lstStyle/>
                    <a:p>
                      <a:endParaRPr lang="ru-RU" sz="500" dirty="0"/>
                    </a:p>
                  </a:txBody>
                  <a:tcPr marL="26126" marR="26126" marT="13063" marB="1306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362">
                <a:tc>
                  <a:txBody>
                    <a:bodyPr/>
                    <a:lstStyle/>
                    <a:p>
                      <a:endParaRPr lang="ru-RU" sz="5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99172"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1" dirty="0"/>
                        <a:t>Аннотация к фильму: </a:t>
                      </a:r>
                      <a:r>
                        <a:rPr lang="ru-RU" sz="2000" b="0" i="1" dirty="0"/>
                        <a:t>"Будущий фильм ни в коем случае не будет решен в духе исторического или биографического жанра. </a:t>
                      </a:r>
                      <a:endParaRPr lang="ru-RU" sz="2000" b="0" i="1" dirty="0" smtClean="0"/>
                    </a:p>
                    <a:p>
                      <a:pPr algn="just"/>
                      <a:r>
                        <a:rPr lang="ru-RU" sz="2000" b="0" i="1" dirty="0" smtClean="0"/>
                        <a:t>      Нас </a:t>
                      </a:r>
                      <a:r>
                        <a:rPr lang="ru-RU" sz="2000" b="0" i="1" dirty="0"/>
                        <a:t>интересует другое: исследование характера поэтического дара великого русского живописца... </a:t>
                      </a:r>
                      <a:endParaRPr lang="ru-RU" sz="2000" b="0" i="1" dirty="0" smtClean="0"/>
                    </a:p>
                    <a:p>
                      <a:pPr algn="just"/>
                      <a:r>
                        <a:rPr lang="ru-RU" sz="2000" b="0" i="1" dirty="0" smtClean="0"/>
                        <a:t>     Нас </a:t>
                      </a:r>
                      <a:r>
                        <a:rPr lang="ru-RU" sz="2000" b="0" i="1" dirty="0"/>
                        <a:t>также интересует анализ душевного состояния и гражданских чувств художника, создающего моральные ценности огромного значения</a:t>
                      </a:r>
                      <a:r>
                        <a:rPr lang="ru-RU" sz="2000" b="0" i="1" dirty="0" smtClean="0"/>
                        <a:t>.</a:t>
                      </a:r>
                    </a:p>
                    <a:p>
                      <a:pPr algn="just"/>
                      <a:r>
                        <a:rPr lang="ru-RU" sz="2000" b="0" i="1" dirty="0" smtClean="0"/>
                        <a:t>      </a:t>
                      </a:r>
                      <a:r>
                        <a:rPr lang="ru-RU" sz="2000" b="0" i="1" dirty="0"/>
                        <a:t>Этот фильм должен будет рассказать о том, как народная тоска по братству в эпоху диких междоусобиц и татарского ига родила гениальную рублевскую "Троицу" </a:t>
                      </a:r>
                      <a:endParaRPr lang="ru-RU" sz="2000" b="0" i="1" dirty="0" smtClean="0"/>
                    </a:p>
                    <a:p>
                      <a:pPr algn="just"/>
                      <a:r>
                        <a:rPr lang="ru-RU" sz="2000" b="0" i="1" dirty="0" smtClean="0"/>
                        <a:t>(</a:t>
                      </a:r>
                      <a:r>
                        <a:rPr lang="ru-RU" sz="2000" b="0" i="1" dirty="0"/>
                        <a:t>А.Тарковский. </a:t>
                      </a:r>
                      <a:r>
                        <a:rPr lang="ru-RU" sz="2000" b="0" i="1" dirty="0" smtClean="0"/>
                        <a:t>"Мосфильм". 1964</a:t>
                      </a:r>
                      <a:r>
                        <a:rPr lang="ru-RU" sz="2000" b="0" i="1" baseline="0" dirty="0" smtClean="0"/>
                        <a:t> </a:t>
                      </a:r>
                      <a:r>
                        <a:rPr lang="ru-RU" sz="2000" b="0" i="1" dirty="0" smtClean="0"/>
                        <a:t>). </a:t>
                      </a:r>
                      <a:r>
                        <a:rPr lang="ru-RU" sz="2000" b="0" i="1" dirty="0"/>
                        <a:t>Первая роль в кино Анатолия Солоницына, </a:t>
                      </a:r>
                      <a:r>
                        <a:rPr lang="ru-RU" sz="2000" b="0" i="1" baseline="0" dirty="0" smtClean="0"/>
                        <a:t> </a:t>
                      </a:r>
                    </a:p>
                    <a:p>
                      <a:pPr algn="just"/>
                      <a:r>
                        <a:rPr lang="ru-RU" sz="2000" b="0" i="1" dirty="0" smtClean="0"/>
                        <a:t>Прокат </a:t>
                      </a:r>
                      <a:r>
                        <a:rPr lang="ru-RU" sz="2000" b="0" i="1" dirty="0"/>
                        <a:t>(1971, 277 копий</a:t>
                      </a:r>
                      <a:r>
                        <a:rPr lang="ru-RU" sz="2000" b="0" i="1" dirty="0" smtClean="0"/>
                        <a:t>):</a:t>
                      </a:r>
                    </a:p>
                    <a:p>
                      <a:pPr algn="just"/>
                      <a:r>
                        <a:rPr lang="ru-RU" sz="2000" b="0" i="1" dirty="0" smtClean="0"/>
                        <a:t>2.98 </a:t>
                      </a:r>
                      <a:r>
                        <a:rPr lang="ru-RU" sz="2000" b="0" i="1" dirty="0"/>
                        <a:t>млн. зрителей. </a:t>
                      </a:r>
                    </a:p>
                  </a:txBody>
                  <a:tcPr marL="21771" marR="21771" marT="21771" marB="2177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021.radikal.ru/1101/e0/9145cf57c19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://ikoni-poligrafiya.ru/files/products/437_lar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060848"/>
            <a:ext cx="2857500" cy="4133850"/>
          </a:xfrm>
          <a:prstGeom prst="rect">
            <a:avLst/>
          </a:prstGeom>
          <a:noFill/>
        </p:spPr>
      </p:pic>
      <p:pic>
        <p:nvPicPr>
          <p:cNvPr id="4" name="Picture 4" descr="http://www.zlatoriza.ru/uploads/items/big/01-9382.jpg"/>
          <p:cNvPicPr>
            <a:picLocks noChangeAspect="1" noChangeArrowheads="1"/>
          </p:cNvPicPr>
          <p:nvPr/>
        </p:nvPicPr>
        <p:blipFill>
          <a:blip r:embed="rId5" cstate="print"/>
          <a:srcRect l="23520" t="416" b="68318"/>
          <a:stretch>
            <a:fillRect/>
          </a:stretch>
        </p:blipFill>
        <p:spPr bwMode="auto">
          <a:xfrm>
            <a:off x="5508104" y="188640"/>
            <a:ext cx="3422154" cy="21513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>
            <a:lum bright="30000"/>
          </a:blip>
          <a:srcRect t="11340" b="56909"/>
          <a:stretch>
            <a:fillRect/>
          </a:stretch>
        </p:blipFill>
        <p:spPr bwMode="auto">
          <a:xfrm>
            <a:off x="971600" y="332656"/>
            <a:ext cx="4572000" cy="180782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  <a:softEdge rad="635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39552" y="18864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/>
              <a:t>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Андрей Рублев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- имя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,</a:t>
            </a:r>
          </a:p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ставшее символом </a:t>
            </a:r>
            <a:endParaRPr lang="ru-RU" sz="24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Святой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Руси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96944" cy="45596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 cstate="print"/>
          <a:srcRect b="8294"/>
          <a:stretch>
            <a:fillRect/>
          </a:stretch>
        </p:blipFill>
        <p:spPr bwMode="auto">
          <a:xfrm>
            <a:off x="4771319" y="980729"/>
            <a:ext cx="3767769" cy="54726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251520" y="5229200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Кадры из фильма «Андрей Рублев»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877272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Солоницин</a:t>
            </a:r>
            <a:r>
              <a:rPr lang="ru-RU" dirty="0" smtClean="0"/>
              <a:t> – Рублев</a:t>
            </a:r>
          </a:p>
          <a:p>
            <a:r>
              <a:rPr lang="ru-RU" dirty="0" smtClean="0"/>
              <a:t>Андрей Тарковский - режиссер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260648"/>
          <a:ext cx="8389440" cy="6109504"/>
        </p:xfrm>
        <a:graphic>
          <a:graphicData uri="http://schemas.openxmlformats.org/drawingml/2006/table">
            <a:tbl>
              <a:tblPr/>
              <a:tblGrid>
                <a:gridCol w="8389440"/>
              </a:tblGrid>
              <a:tr h="5009508">
                <a:tc>
                  <a:txBody>
                    <a:bodyPr/>
                    <a:lstStyle/>
                    <a:p>
                      <a:r>
                        <a:rPr lang="ru-RU" sz="2400" b="1" dirty="0"/>
                        <a:t>Загадки Андрея </a:t>
                      </a:r>
                      <a:r>
                        <a:rPr lang="ru-RU" sz="2400" b="1" dirty="0" smtClean="0"/>
                        <a:t>Рублева</a:t>
                      </a:r>
                    </a:p>
                    <a:p>
                      <a:endParaRPr lang="ru-RU" sz="2400" b="1" dirty="0"/>
                    </a:p>
                    <a:p>
                      <a:r>
                        <a:rPr lang="ru-RU" sz="2000" dirty="0"/>
                        <a:t>Фильм посвящен одной из самых загадочных </a:t>
                      </a:r>
                      <a:r>
                        <a:rPr lang="ru-RU" sz="2000" dirty="0" smtClean="0"/>
                        <a:t>фигур</a:t>
                      </a:r>
                    </a:p>
                    <a:p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древней </a:t>
                      </a:r>
                      <a:r>
                        <a:rPr lang="ru-RU" sz="2000" dirty="0" smtClean="0"/>
                        <a:t>Руси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Андрею </a:t>
                      </a:r>
                      <a:r>
                        <a:rPr lang="ru-RU" sz="2000" dirty="0"/>
                        <a:t>Рублеву и </a:t>
                      </a:r>
                      <a:r>
                        <a:rPr lang="ru-RU" sz="2000" dirty="0" smtClean="0"/>
                        <a:t>одному</a:t>
                      </a:r>
                    </a:p>
                    <a:p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из самых загадочных режиссеров </a:t>
                      </a:r>
                      <a:endParaRPr lang="ru-RU" sz="2000" dirty="0" smtClean="0"/>
                    </a:p>
                    <a:p>
                      <a:r>
                        <a:rPr lang="ru-RU" sz="2000" dirty="0" smtClean="0"/>
                        <a:t>современности </a:t>
                      </a:r>
                      <a:r>
                        <a:rPr lang="ru-RU" sz="2000" dirty="0"/>
                        <a:t>Андрею Тарковскому</a:t>
                      </a:r>
                      <a:r>
                        <a:rPr lang="ru-RU" sz="2000" dirty="0" smtClean="0"/>
                        <a:t>.</a:t>
                      </a:r>
                    </a:p>
                    <a:p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В октябре 1964 года </a:t>
                      </a:r>
                      <a:endParaRPr lang="ru-RU" sz="2000" dirty="0" smtClean="0"/>
                    </a:p>
                    <a:p>
                      <a:r>
                        <a:rPr lang="ru-RU" sz="2000" dirty="0" smtClean="0"/>
                        <a:t>Тарковский </a:t>
                      </a:r>
                      <a:r>
                        <a:rPr lang="ru-RU" sz="2000" dirty="0"/>
                        <a:t>приступил к съемкам </a:t>
                      </a:r>
                      <a:r>
                        <a:rPr lang="ru-RU" sz="2000" dirty="0" smtClean="0"/>
                        <a:t>двухсерийного</a:t>
                      </a:r>
                    </a:p>
                    <a:p>
                      <a:r>
                        <a:rPr lang="ru-RU" sz="2000" dirty="0" smtClean="0"/>
                        <a:t> художественного</a:t>
                      </a:r>
                    </a:p>
                    <a:p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фильма "Страсти по Андрею</a:t>
                      </a:r>
                      <a:r>
                        <a:rPr lang="ru-RU" sz="2000" dirty="0" smtClean="0"/>
                        <a:t>".</a:t>
                      </a:r>
                    </a:p>
                    <a:p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В прокате он получит </a:t>
                      </a:r>
                      <a:r>
                        <a:rPr lang="ru-RU" sz="2000" dirty="0" smtClean="0"/>
                        <a:t>название</a:t>
                      </a:r>
                    </a:p>
                    <a:p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"Андрей Рублев". </a:t>
                      </a:r>
                      <a:endParaRPr lang="ru-RU" sz="2000" dirty="0" smtClean="0"/>
                    </a:p>
                    <a:p>
                      <a:r>
                        <a:rPr lang="ru-RU" sz="2000" dirty="0" smtClean="0"/>
                        <a:t>Достоверных </a:t>
                      </a:r>
                      <a:r>
                        <a:rPr lang="ru-RU" sz="2000" dirty="0"/>
                        <a:t>источников информации </a:t>
                      </a:r>
                      <a:r>
                        <a:rPr lang="ru-RU" sz="2000" dirty="0" smtClean="0"/>
                        <a:t>о</a:t>
                      </a:r>
                    </a:p>
                    <a:p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Рублеве тогда, впрочем, как и сейчас, было очень мало</a:t>
                      </a:r>
                      <a:r>
                        <a:rPr lang="ru-RU" sz="2000" dirty="0" smtClean="0"/>
                        <a:t>.</a:t>
                      </a:r>
                    </a:p>
                    <a:p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Авторство икон, приписываемых ему, спорно до сих пор. </a:t>
                      </a:r>
                      <a:endParaRPr lang="ru-RU" sz="2000" dirty="0" smtClean="0"/>
                    </a:p>
                    <a:p>
                      <a:r>
                        <a:rPr lang="ru-RU" sz="2000" dirty="0" smtClean="0"/>
                        <a:t>И </a:t>
                      </a:r>
                      <a:r>
                        <a:rPr lang="ru-RU" sz="2000" dirty="0"/>
                        <a:t>как понять, как почувствовать его личность, его характер, </a:t>
                      </a:r>
                      <a:endParaRPr lang="ru-RU" sz="2000" dirty="0" smtClean="0"/>
                    </a:p>
                    <a:p>
                      <a:r>
                        <a:rPr lang="ru-RU" sz="2000" dirty="0" smtClean="0"/>
                        <a:t>реконструировать </a:t>
                      </a:r>
                      <a:r>
                        <a:rPr lang="ru-RU" sz="2000" dirty="0"/>
                        <a:t>облик человека, о жизни которого почти </a:t>
                      </a:r>
                      <a:endParaRPr lang="ru-RU" sz="2000" dirty="0" smtClean="0"/>
                    </a:p>
                    <a:p>
                      <a:r>
                        <a:rPr lang="ru-RU" sz="2000" dirty="0" smtClean="0"/>
                        <a:t>ничего </a:t>
                      </a:r>
                      <a:r>
                        <a:rPr lang="ru-RU" sz="2000" dirty="0"/>
                        <a:t>неизвестно и малопонятно даже то, о чем с таким </a:t>
                      </a:r>
                      <a:r>
                        <a:rPr lang="ru-RU" sz="2000" dirty="0" smtClean="0"/>
                        <a:t>трудом</a:t>
                      </a:r>
                    </a:p>
                    <a:p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удалось узнать историкам и реставраторам. </a:t>
                      </a:r>
                    </a:p>
                  </a:txBody>
                  <a:tcPr marL="33311" marR="33311" marT="16656" marB="1665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072"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L="33311" marR="33311" marT="16656" marB="1665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2" cstate="print"/>
          <a:srcRect l="50000" t="3201" r="6578" b="1401"/>
          <a:stretch>
            <a:fillRect/>
          </a:stretch>
        </p:blipFill>
        <p:spPr bwMode="auto">
          <a:xfrm>
            <a:off x="5724128" y="260648"/>
            <a:ext cx="3192979" cy="433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777686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Научным  консультантом фильма был реставратор Савва Ямщиков. </a:t>
            </a:r>
          </a:p>
          <a:p>
            <a:r>
              <a:rPr lang="ru-RU" sz="2000" dirty="0" smtClean="0"/>
              <a:t>Его воспоминания о работе над фильмом, о поисках</a:t>
            </a:r>
          </a:p>
          <a:p>
            <a:r>
              <a:rPr lang="ru-RU" sz="2000" dirty="0" smtClean="0"/>
              <a:t> Андрея Рублева искусствоведами, реставраторами и поисках Рублева режиссером легли в основу фильма. </a:t>
            </a:r>
          </a:p>
          <a:p>
            <a:r>
              <a:rPr lang="ru-RU" sz="2000" dirty="0" smtClean="0"/>
              <a:t>Нам бы очень хотелось сказать определенно - вот он, Андрей Рублев.</a:t>
            </a:r>
          </a:p>
          <a:p>
            <a:r>
              <a:rPr lang="ru-RU" sz="2000" dirty="0" smtClean="0"/>
              <a:t> Вот его работы. </a:t>
            </a:r>
          </a:p>
          <a:p>
            <a:r>
              <a:rPr lang="ru-RU" sz="2000" dirty="0" smtClean="0"/>
              <a:t>Вот так выглядел великий русский иконописец. </a:t>
            </a:r>
          </a:p>
          <a:p>
            <a:r>
              <a:rPr lang="ru-RU" sz="2000" dirty="0" smtClean="0"/>
              <a:t>Однако Рублев, созданный Андреем Тарковским - это Рублев Андрея Тарковского. </a:t>
            </a:r>
          </a:p>
          <a:p>
            <a:r>
              <a:rPr lang="ru-RU" sz="2000" dirty="0" smtClean="0"/>
              <a:t>Выяснение научной истины еще не закончено, поиски и исследования его творчества продолжаются. </a:t>
            </a:r>
          </a:p>
          <a:p>
            <a:r>
              <a:rPr lang="ru-RU" sz="2000" dirty="0" smtClean="0"/>
              <a:t>Загадка Андрея Рублева не разгадана нашими современниками. </a:t>
            </a:r>
          </a:p>
          <a:p>
            <a:r>
              <a:rPr lang="ru-RU" sz="2000" dirty="0" smtClean="0"/>
              <a:t>Но состояние его наследия такое, что скоро нечего будет разгадывать. </a:t>
            </a:r>
          </a:p>
          <a:p>
            <a:r>
              <a:rPr lang="ru-RU" sz="2000" dirty="0" smtClean="0"/>
              <a:t>Мы теряем те шедевры русской иконописи, </a:t>
            </a:r>
          </a:p>
          <a:p>
            <a:r>
              <a:rPr lang="ru-RU" sz="2000" dirty="0" smtClean="0"/>
              <a:t>которые имеем.</a:t>
            </a:r>
          </a:p>
          <a:p>
            <a:r>
              <a:rPr lang="ru-RU" sz="2000" dirty="0" smtClean="0"/>
              <a:t> </a:t>
            </a:r>
            <a:r>
              <a:rPr lang="ru-RU" sz="2400" i="1" dirty="0" smtClean="0"/>
              <a:t>Фильм призывает не только к разгадке</a:t>
            </a:r>
          </a:p>
          <a:p>
            <a:r>
              <a:rPr lang="ru-RU" sz="2400" i="1" dirty="0" smtClean="0"/>
              <a:t> творчества Рублева, но и к спасению</a:t>
            </a:r>
          </a:p>
          <a:p>
            <a:r>
              <a:rPr lang="ru-RU" sz="2400" i="1" dirty="0" smtClean="0"/>
              <a:t> этого творчества.</a:t>
            </a:r>
            <a:endParaRPr lang="ru-RU" sz="2400" i="1" dirty="0"/>
          </a:p>
        </p:txBody>
      </p:sp>
      <p:pic>
        <p:nvPicPr>
          <p:cNvPr id="3" name="Picture 2" descr="http://pix.timeout.ru/159199.jpeg"/>
          <p:cNvPicPr>
            <a:picLocks noChangeAspect="1" noChangeArrowheads="1"/>
          </p:cNvPicPr>
          <p:nvPr/>
        </p:nvPicPr>
        <p:blipFill>
          <a:blip r:embed="rId2" cstate="print"/>
          <a:srcRect r="12549"/>
          <a:stretch>
            <a:fillRect/>
          </a:stretch>
        </p:blipFill>
        <p:spPr bwMode="auto">
          <a:xfrm>
            <a:off x="5625983" y="3717032"/>
            <a:ext cx="3518017" cy="314096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293096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Лучший фильм Тарковского. Шедевр всех времен и народов! Несмотря на то, что это страшный, тяжелый фильм, смотреть его нужно каждому  уважающему себя человеку!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5589240"/>
            <a:ext cx="16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Восхищена!!!!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44208" y="188640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Отзывы о фильме</a:t>
            </a:r>
          </a:p>
          <a:p>
            <a:r>
              <a:rPr lang="ru-RU" sz="2000" b="1" dirty="0" smtClean="0"/>
              <a:t> « Андрей Рублев»</a:t>
            </a:r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332656"/>
            <a:ext cx="4392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Фильм очень глубокий!!!!</a:t>
            </a:r>
            <a:br>
              <a:rPr lang="ru-RU" b="1" dirty="0" smtClean="0"/>
            </a:br>
            <a:r>
              <a:rPr lang="ru-RU" b="1" dirty="0" smtClean="0"/>
              <a:t>Главный фильм всех времен и народов!!</a:t>
            </a:r>
            <a:br>
              <a:rPr lang="ru-RU" b="1" dirty="0" smtClean="0"/>
            </a:br>
            <a:r>
              <a:rPr lang="ru-RU" b="1" dirty="0" smtClean="0"/>
              <a:t>Люди! Смотрите! Это Просвещение!!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916832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Сильный актёрский состав, потрясающая работа оператора, режиссёр,</a:t>
            </a:r>
          </a:p>
          <a:p>
            <a:r>
              <a:rPr lang="ru-RU" dirty="0" smtClean="0"/>
              <a:t> как всегда, на уровне! Конечно, не без исторических неточностей, но это же художественный фильм, не документальный... Нам трудно судить о тех временах по скудным летописям дошедшим до наших дней.</a:t>
            </a:r>
          </a:p>
          <a:p>
            <a:r>
              <a:rPr lang="ru-RU" dirty="0" smtClean="0"/>
              <a:t> Личность Андрея Рублёва вообще покрыта мраком. </a:t>
            </a:r>
          </a:p>
          <a:p>
            <a:r>
              <a:rPr lang="ru-RU" dirty="0" smtClean="0"/>
              <a:t>Многие из фресок, показанных в фильме, не принадлежат его кисти.</a:t>
            </a:r>
          </a:p>
          <a:p>
            <a:r>
              <a:rPr lang="ru-RU" dirty="0" smtClean="0"/>
              <a:t> Но, просмотрев однажды этот фильм, образ России тех лет, увязывается именно с этой картиной. Атмосфера передана гениально.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97152"/>
            <a:ext cx="2967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http://www.artcyclopedia.ru/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5229200"/>
            <a:ext cx="31842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http://vit-net.narod.ru/pict.htm</a:t>
            </a:r>
            <a:endParaRPr lang="ru-RU" dirty="0"/>
          </a:p>
        </p:txBody>
      </p:sp>
      <p:pic>
        <p:nvPicPr>
          <p:cNvPr id="64514" name="Picture 2" descr="http://www.art-rus.info/gal4/z14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692696"/>
            <a:ext cx="4930017" cy="28495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139952" y="38610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Васнецов. </a:t>
            </a:r>
          </a:p>
          <a:p>
            <a:r>
              <a:rPr lang="ru-RU" b="1" dirty="0" smtClean="0"/>
              <a:t>Всехсвятский каменный мост. конец XVII в.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40770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ССЫЛКИ: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5661248"/>
            <a:ext cx="4612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http://www.intv.ru/v/qaC4ZFHZ4a&amp;playNow=1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Картинка 96 из 297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3140" cy="6858000"/>
          </a:xfrm>
          <a:prstGeom prst="rect">
            <a:avLst/>
          </a:prstGeom>
          <a:noFill/>
        </p:spPr>
      </p:pic>
      <p:pic>
        <p:nvPicPr>
          <p:cNvPr id="2" name="Picture 6" descr="http://rys-arhipelag.ucoz.ru/_ph/7/2/7904784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2289854" cy="345638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771800" y="260648"/>
            <a:ext cx="59766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                  Легендарное имя Андрея Рублева, работавшего в XV веке, было сохранено народной памятью, и с ним часто связывали разновременные </a:t>
            </a:r>
          </a:p>
          <a:p>
            <a:r>
              <a:rPr lang="ru-RU" b="1" i="1" dirty="0" smtClean="0"/>
              <a:t>произведения, когда хотели </a:t>
            </a:r>
          </a:p>
          <a:p>
            <a:r>
              <a:rPr lang="ru-RU" b="1" i="1" dirty="0" smtClean="0"/>
              <a:t>подчеркнуть их </a:t>
            </a:r>
          </a:p>
          <a:p>
            <a:r>
              <a:rPr lang="ru-RU" b="1" i="1" dirty="0" smtClean="0"/>
              <a:t>незаурядное </a:t>
            </a:r>
          </a:p>
          <a:p>
            <a:r>
              <a:rPr lang="ru-RU" b="1" i="1" dirty="0" smtClean="0"/>
              <a:t>историческое </a:t>
            </a:r>
          </a:p>
          <a:p>
            <a:r>
              <a:rPr lang="ru-RU" b="1" i="1" dirty="0" smtClean="0"/>
              <a:t>или </a:t>
            </a:r>
          </a:p>
          <a:p>
            <a:r>
              <a:rPr lang="ru-RU" b="1" i="1" dirty="0" smtClean="0"/>
              <a:t>художественное </a:t>
            </a:r>
          </a:p>
          <a:p>
            <a:r>
              <a:rPr lang="ru-RU" b="1" i="1" dirty="0" smtClean="0"/>
              <a:t>значение. </a:t>
            </a:r>
            <a:endParaRPr lang="ru-RU" b="1" i="1" dirty="0"/>
          </a:p>
        </p:txBody>
      </p:sp>
      <p:pic>
        <p:nvPicPr>
          <p:cNvPr id="7" name="Рисунок 6" descr="s3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3688" y="1628800"/>
            <a:ext cx="1145664" cy="215492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0_6ebcf_11a226f3_XL[1]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08520" y="2852936"/>
            <a:ext cx="3563888" cy="3563888"/>
          </a:xfrm>
          <a:prstGeom prst="rect">
            <a:avLst/>
          </a:prstGeom>
        </p:spPr>
      </p:pic>
      <p:sp>
        <p:nvSpPr>
          <p:cNvPr id="10" name="Багетная рамка 9"/>
          <p:cNvSpPr/>
          <p:nvPr/>
        </p:nvSpPr>
        <p:spPr>
          <a:xfrm>
            <a:off x="2699792" y="4869160"/>
            <a:ext cx="6192688" cy="1728192"/>
          </a:xfrm>
          <a:prstGeom prst="bevel">
            <a:avLst>
              <a:gd name="adj" fmla="val 8682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Ольга\Desktop\АРГЕНТИНСКОЕ ТАНГО\1312013098pl015[1].jpg"/>
          <p:cNvPicPr>
            <a:picLocks noChangeAspect="1" noChangeArrowheads="1"/>
          </p:cNvPicPr>
          <p:nvPr/>
        </p:nvPicPr>
        <p:blipFill>
          <a:blip r:embed="rId7" cstate="print"/>
          <a:srcRect b="44457"/>
          <a:stretch>
            <a:fillRect/>
          </a:stretch>
        </p:blipFill>
        <p:spPr bwMode="auto">
          <a:xfrm>
            <a:off x="5220072" y="4796410"/>
            <a:ext cx="3709179" cy="187369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43808" y="5085184"/>
            <a:ext cx="56521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    </a:t>
            </a:r>
            <a:r>
              <a:rPr lang="ru-RU" sz="2000" b="1" i="1" dirty="0" smtClean="0"/>
              <a:t>Благодаря реставрациям, освобождению памятников от позднейших наслоений оказалось возможным узнать подлинную живопись мастера. </a:t>
            </a:r>
            <a:endParaRPr lang="ru-RU" sz="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f9.ifotki.info/org/595a2e557872dca27ace8219ac79ff7ec2beab964247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9242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56886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      Параллельно с реставрационными открытиями накапливались сведения об  исторических источниках, </a:t>
            </a:r>
          </a:p>
          <a:p>
            <a:r>
              <a:rPr lang="ru-RU" sz="2400" b="1" i="1" dirty="0" smtClean="0"/>
              <a:t>которые стали использовать для разыскивания  произведений Андрея Рублева.</a:t>
            </a:r>
          </a:p>
          <a:p>
            <a:r>
              <a:rPr lang="ru-RU" sz="2400" b="1" i="1" dirty="0" smtClean="0"/>
              <a:t>                        Подлинное открытие </a:t>
            </a:r>
          </a:p>
          <a:p>
            <a:r>
              <a:rPr lang="ru-RU" sz="2400" b="1" i="1" dirty="0" smtClean="0"/>
              <a:t>                         рублевской живописи </a:t>
            </a:r>
          </a:p>
          <a:p>
            <a:r>
              <a:rPr lang="ru-RU" sz="2400" b="1" i="1" dirty="0" smtClean="0"/>
              <a:t>                        состоялось в двадцатом </a:t>
            </a:r>
          </a:p>
          <a:p>
            <a:r>
              <a:rPr lang="ru-RU" sz="2400" b="1" i="1" dirty="0" smtClean="0"/>
              <a:t>                                                                веке. </a:t>
            </a:r>
            <a:endParaRPr lang="ru-RU" sz="2400" b="1" i="1" dirty="0"/>
          </a:p>
        </p:txBody>
      </p:sp>
      <p:pic>
        <p:nvPicPr>
          <p:cNvPr id="5" name="Picture 4" descr="http://rys-arhipelag.ucoz.ru/_ph/7/2/9128227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32656"/>
            <a:ext cx="3322340" cy="28771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avok.name/uploads/kartiny/8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4211960" y="0"/>
            <a:ext cx="4932040" cy="6872515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" name="Picture 6" descr="http://rys-arhipelag.ucoz.ru/_ph/7/1593147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4879960" cy="4608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156176" y="404664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«Послушник»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085184"/>
            <a:ext cx="53285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Послушнику Андрею досталась особая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обязанность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— научиться выражать церковную мудрость на языке красок.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Троицкий монастырь являлся неисчерпаемым источником этой мудрости.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Старая Москва - картины Русских художников"/>
          <p:cNvPicPr>
            <a:picLocks noChangeAspect="1" noChangeArrowheads="1"/>
          </p:cNvPicPr>
          <p:nvPr/>
        </p:nvPicPr>
        <p:blipFill>
          <a:blip r:embed="rId3" cstate="print"/>
          <a:srcRect b="22260"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8436" name="Picture 4" descr="http://rys-arhipelag.ucoz.ru/_ph/7/2/8774208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76672"/>
            <a:ext cx="3590925" cy="47625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2" descr="C:\Users\Ольга\Desktop\makovsky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476672"/>
            <a:ext cx="3031967" cy="47251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тарая Москва - картины Русских худож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6" descr="Картинка 5 из 299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 t="15120"/>
          <a:stretch>
            <a:fillRect/>
          </a:stretch>
        </p:blipFill>
        <p:spPr bwMode="auto">
          <a:xfrm>
            <a:off x="1979712" y="404664"/>
            <a:ext cx="3096344" cy="396706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s3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9792" y="2420888"/>
            <a:ext cx="816697" cy="1722874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Старая Москва - картины Русских художников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b="40550"/>
          <a:stretch>
            <a:fillRect/>
          </a:stretch>
        </p:blipFill>
        <p:spPr bwMode="auto">
          <a:xfrm>
            <a:off x="0" y="2780928"/>
            <a:ext cx="9144000" cy="40770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8496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         Непостижимая для современного человека чистота, мудрость и одухотворенность сквозят во всех его немногочисленных работах, дошедших до наших дней.</a:t>
            </a:r>
          </a:p>
          <a:p>
            <a:r>
              <a:rPr lang="ru-RU" sz="2400" b="1" i="1" dirty="0" smtClean="0"/>
              <a:t>        Его ангелы, Иисус, Богородицы лечат наши души, искалеченные болезнями современности, заставляют хотя бы на миг забыть о всеобщем </a:t>
            </a:r>
          </a:p>
          <a:p>
            <a:r>
              <a:rPr lang="ru-RU" sz="2400" b="1" i="1" dirty="0" smtClean="0"/>
              <a:t>государственном оболванивании</a:t>
            </a:r>
          </a:p>
          <a:p>
            <a:r>
              <a:rPr lang="ru-RU" sz="2400" b="1" i="1" dirty="0" smtClean="0"/>
              <a:t> человечества, </a:t>
            </a:r>
          </a:p>
          <a:p>
            <a:r>
              <a:rPr lang="ru-RU" sz="2400" b="1" i="1" dirty="0" smtClean="0"/>
              <a:t>и окунуться в мир вечного покоя,</a:t>
            </a:r>
          </a:p>
          <a:p>
            <a:r>
              <a:rPr lang="ru-RU" sz="2400" b="1" i="1" dirty="0" smtClean="0"/>
              <a:t> благости и любви. </a:t>
            </a:r>
            <a:endParaRPr lang="ru-RU" sz="2400" b="1" i="1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276872"/>
            <a:ext cx="2880320" cy="43728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alpha val="76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Старая Москва - картины Русских художников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 b="21503"/>
          <a:stretch>
            <a:fillRect/>
          </a:stretch>
        </p:blipFill>
        <p:spPr bwMode="auto">
          <a:xfrm>
            <a:off x="0" y="2276872"/>
            <a:ext cx="9144000" cy="458112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260648"/>
            <a:ext cx="777686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       Андрей Рублев </a:t>
            </a:r>
            <a:r>
              <a:rPr lang="ru-RU" sz="2000" b="1" i="1" dirty="0" smtClean="0"/>
              <a:t>- имя, ставшее символом Святой Руси, символом непостижимого древнерусского искусства,</a:t>
            </a:r>
          </a:p>
          <a:p>
            <a:r>
              <a:rPr lang="ru-RU" sz="2000" b="1" i="1" dirty="0" smtClean="0"/>
              <a:t> символом великого русского человека,</a:t>
            </a:r>
          </a:p>
          <a:p>
            <a:r>
              <a:rPr lang="ru-RU" sz="2000" b="1" i="1" dirty="0" smtClean="0"/>
              <a:t> каким он может и должен быть.</a:t>
            </a:r>
          </a:p>
          <a:p>
            <a:r>
              <a:rPr lang="ru-RU" sz="2000" b="1" i="1" dirty="0" smtClean="0"/>
              <a:t> Образы Рублева навевают нам</a:t>
            </a:r>
          </a:p>
          <a:p>
            <a:r>
              <a:rPr lang="ru-RU" sz="2000" b="1" i="1" dirty="0" smtClean="0"/>
              <a:t> воспоминания об утерянной райской</a:t>
            </a:r>
          </a:p>
          <a:p>
            <a:r>
              <a:rPr lang="ru-RU" sz="2000" b="1" i="1" dirty="0" smtClean="0"/>
              <a:t> жизни, об утерянном покое,</a:t>
            </a:r>
          </a:p>
          <a:p>
            <a:r>
              <a:rPr lang="ru-RU" sz="2000" b="1" i="1" dirty="0" smtClean="0"/>
              <a:t> счастье и  гармонии со вселенной.</a:t>
            </a:r>
          </a:p>
          <a:p>
            <a:r>
              <a:rPr lang="ru-RU" sz="2000" b="1" i="1" dirty="0" smtClean="0"/>
              <a:t> </a:t>
            </a:r>
            <a:endParaRPr lang="ru-RU" sz="2000" b="1" i="1" dirty="0"/>
          </a:p>
        </p:txBody>
      </p:sp>
      <p:pic>
        <p:nvPicPr>
          <p:cNvPr id="5" name="Picture 2" descr="http://rys-arhipelag.ucoz.ru/_ph/7/2/9309571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196752"/>
            <a:ext cx="3544594" cy="53302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996</Words>
  <Application>Microsoft Office PowerPoint</Application>
  <PresentationFormat>Экран (4:3)</PresentationFormat>
  <Paragraphs>159</Paragraphs>
  <Slides>24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Ланкина</dc:creator>
  <cp:lastModifiedBy>Ланкина </cp:lastModifiedBy>
  <cp:revision>50</cp:revision>
  <dcterms:created xsi:type="dcterms:W3CDTF">2011-10-04T17:39:42Z</dcterms:created>
  <dcterms:modified xsi:type="dcterms:W3CDTF">2012-06-24T00:20:32Z</dcterms:modified>
</cp:coreProperties>
</file>