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71" r:id="rId10"/>
    <p:sldId id="263" r:id="rId11"/>
    <p:sldId id="264" r:id="rId12"/>
    <p:sldId id="266" r:id="rId13"/>
    <p:sldId id="268" r:id="rId14"/>
    <p:sldId id="273" r:id="rId15"/>
    <p:sldId id="272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684AB-8FB5-4A59-9D49-6C78B08FB439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E194-5280-42EB-9DF5-4718FF4D76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684AB-8FB5-4A59-9D49-6C78B08FB439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E194-5280-42EB-9DF5-4718FF4D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684AB-8FB5-4A59-9D49-6C78B08FB439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E194-5280-42EB-9DF5-4718FF4D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684AB-8FB5-4A59-9D49-6C78B08FB439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E194-5280-42EB-9DF5-4718FF4D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684AB-8FB5-4A59-9D49-6C78B08FB439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ACBE194-5280-42EB-9DF5-4718FF4D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684AB-8FB5-4A59-9D49-6C78B08FB439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E194-5280-42EB-9DF5-4718FF4D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684AB-8FB5-4A59-9D49-6C78B08FB439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E194-5280-42EB-9DF5-4718FF4D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684AB-8FB5-4A59-9D49-6C78B08FB439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E194-5280-42EB-9DF5-4718FF4D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684AB-8FB5-4A59-9D49-6C78B08FB439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E194-5280-42EB-9DF5-4718FF4D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684AB-8FB5-4A59-9D49-6C78B08FB439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E194-5280-42EB-9DF5-4718FF4D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684AB-8FB5-4A59-9D49-6C78B08FB439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E194-5280-42EB-9DF5-4718FF4D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39684AB-8FB5-4A59-9D49-6C78B08FB439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ACBE194-5280-42EB-9DF5-4718FF4D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Relationship Id="rId9" Type="http://schemas.openxmlformats.org/officeDocument/2006/relationships/image" Target="../media/image5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gif"/><Relationship Id="rId5" Type="http://schemas.openxmlformats.org/officeDocument/2006/relationships/image" Target="../media/image60.gif"/><Relationship Id="rId4" Type="http://schemas.openxmlformats.org/officeDocument/2006/relationships/image" Target="../media/image5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gif"/><Relationship Id="rId3" Type="http://schemas.openxmlformats.org/officeDocument/2006/relationships/image" Target="../media/image64.jpeg"/><Relationship Id="rId7" Type="http://schemas.openxmlformats.org/officeDocument/2006/relationships/image" Target="../media/image68.gif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gif"/><Relationship Id="rId5" Type="http://schemas.openxmlformats.org/officeDocument/2006/relationships/image" Target="../media/image66.jpeg"/><Relationship Id="rId4" Type="http://schemas.openxmlformats.org/officeDocument/2006/relationships/image" Target="../media/image65.jpeg"/><Relationship Id="rId9" Type="http://schemas.openxmlformats.org/officeDocument/2006/relationships/image" Target="../media/image70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gif"/><Relationship Id="rId3" Type="http://schemas.openxmlformats.org/officeDocument/2006/relationships/image" Target="../media/image71.jpeg"/><Relationship Id="rId7" Type="http://schemas.openxmlformats.org/officeDocument/2006/relationships/image" Target="../media/image75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Relationship Id="rId9" Type="http://schemas.openxmlformats.org/officeDocument/2006/relationships/image" Target="../media/image7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jpeg"/><Relationship Id="rId5" Type="http://schemas.openxmlformats.org/officeDocument/2006/relationships/image" Target="../media/image81.gif"/><Relationship Id="rId4" Type="http://schemas.openxmlformats.org/officeDocument/2006/relationships/image" Target="../media/image80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jpeg"/><Relationship Id="rId3" Type="http://schemas.openxmlformats.org/officeDocument/2006/relationships/image" Target="../media/image84.jpeg"/><Relationship Id="rId7" Type="http://schemas.openxmlformats.org/officeDocument/2006/relationships/image" Target="../media/image88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gif"/><Relationship Id="rId7" Type="http://schemas.openxmlformats.org/officeDocument/2006/relationships/image" Target="../media/image95.gif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gif"/><Relationship Id="rId5" Type="http://schemas.openxmlformats.org/officeDocument/2006/relationships/image" Target="../media/image93.gif"/><Relationship Id="rId4" Type="http://schemas.openxmlformats.org/officeDocument/2006/relationships/image" Target="../media/image9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gif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gi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gif"/><Relationship Id="rId5" Type="http://schemas.openxmlformats.org/officeDocument/2006/relationships/image" Target="../media/image46.gif"/><Relationship Id="rId4" Type="http://schemas.openxmlformats.org/officeDocument/2006/relationships/image" Target="../media/image4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632848" cy="2376264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C000"/>
                </a:solidFill>
              </a:rPr>
              <a:t>Наша группа</a:t>
            </a:r>
            <a:br>
              <a:rPr lang="ru-RU" i="1" dirty="0" smtClean="0">
                <a:solidFill>
                  <a:srgbClr val="FFC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« Весёлый паровозик»</a:t>
            </a:r>
            <a:br>
              <a:rPr lang="ru-RU" i="1" dirty="0" smtClean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988840"/>
            <a:ext cx="8136904" cy="3888432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Mif\Desktop\balloonp10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1584176" cy="1512168"/>
          </a:xfrm>
          <a:prstGeom prst="rect">
            <a:avLst/>
          </a:prstGeom>
          <a:noFill/>
        </p:spPr>
      </p:pic>
      <p:pic>
        <p:nvPicPr>
          <p:cNvPr id="1028" name="Picture 4" descr="C:\Users\Mif\Desktop\balloonp17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157192"/>
            <a:ext cx="1402457" cy="150304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59832" y="5661248"/>
            <a:ext cx="55435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Воспитатели: Кузнецова Наталья  Александровна</a:t>
            </a:r>
          </a:p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Котельникова Мария Александровна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1916832"/>
            <a:ext cx="4536504" cy="3792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6084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effectLst/>
              </a:rPr>
              <a:t>Мы проснулись, потянулись</a:t>
            </a:r>
            <a:br>
              <a:rPr lang="ru-RU" sz="2800" dirty="0" smtClean="0">
                <a:solidFill>
                  <a:srgbClr val="002060"/>
                </a:solidFill>
                <a:effectLst/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</a:rPr>
              <a:t>И друг другу улыбнулись, </a:t>
            </a:r>
            <a:br>
              <a:rPr lang="ru-RU" sz="2800" dirty="0" smtClean="0">
                <a:solidFill>
                  <a:srgbClr val="002060"/>
                </a:solidFill>
                <a:effectLst/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</a:rPr>
              <a:t>А теперь пора вставать</a:t>
            </a:r>
            <a:br>
              <a:rPr lang="ru-RU" sz="2800" dirty="0" smtClean="0">
                <a:solidFill>
                  <a:srgbClr val="002060"/>
                </a:solidFill>
                <a:effectLst/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</a:rPr>
              <a:t>И пробежку  начинать!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098" name="Picture 2" descr="C:\Users\Mif\Desktop\P10703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772816"/>
            <a:ext cx="4248472" cy="2448272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4101" name="Picture 5" descr="C:\Users\Mif\Desktop\P10703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97363"/>
            <a:ext cx="3413125" cy="2560637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4102" name="Picture 6" descr="C:\Users\Mif\Desktop\P10703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30875" y="4297363"/>
            <a:ext cx="3413125" cy="2560637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4103" name="Picture 7" descr="C:\Users\Mif\Desktop\i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3100" y="0"/>
            <a:ext cx="2120900" cy="1988840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317500"/>
          </a:effectLst>
        </p:spPr>
      </p:pic>
      <p:pic>
        <p:nvPicPr>
          <p:cNvPr id="4104" name="Picture 8" descr="C:\Users\Mif\Desktop\i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83768" y="1628800"/>
            <a:ext cx="1296144" cy="1368152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  <a:softEdge rad="317500"/>
          </a:effectLst>
        </p:spPr>
      </p:pic>
      <p:pic>
        <p:nvPicPr>
          <p:cNvPr id="4105" name="Picture 9" descr="C:\Users\Mif\Desktop\i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88640"/>
            <a:ext cx="1905000" cy="1872208"/>
          </a:xfrm>
          <a:prstGeom prst="rect">
            <a:avLst/>
          </a:prstGeom>
          <a:blipFill>
            <a:blip r:embed="rId8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95" endPos="92000" dist="101600" dir="5400000" sy="-100000" algn="bl" rotWithShape="0"/>
            <a:softEdge rad="317500"/>
          </a:effectLst>
        </p:spPr>
      </p:pic>
      <p:pic>
        <p:nvPicPr>
          <p:cNvPr id="4108" name="Picture 12" descr="C:\Users\Mif\Desktop\butterfly012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139952" y="1916832"/>
            <a:ext cx="720081" cy="576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76872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00B050"/>
                </a:solidFill>
                <a:effectLst/>
              </a:rPr>
              <a:t>Очень важно помогать</a:t>
            </a:r>
            <a:br>
              <a:rPr lang="ru-RU" sz="2800" dirty="0" smtClean="0">
                <a:solidFill>
                  <a:srgbClr val="00B050"/>
                </a:solidFill>
                <a:effectLst/>
              </a:rPr>
            </a:br>
            <a:r>
              <a:rPr lang="ru-RU" sz="2800" dirty="0" smtClean="0">
                <a:solidFill>
                  <a:srgbClr val="00B050"/>
                </a:solidFill>
                <a:effectLst/>
              </a:rPr>
              <a:t>Нам с цветочков  пыль  стирать,</a:t>
            </a:r>
            <a:br>
              <a:rPr lang="ru-RU" sz="2800" dirty="0" smtClean="0">
                <a:solidFill>
                  <a:srgbClr val="00B050"/>
                </a:solidFill>
                <a:effectLst/>
              </a:rPr>
            </a:br>
            <a:r>
              <a:rPr lang="ru-RU" sz="2800" dirty="0" smtClean="0">
                <a:solidFill>
                  <a:srgbClr val="00B050"/>
                </a:solidFill>
                <a:effectLst/>
              </a:rPr>
              <a:t>Ведь  растения как люди,</a:t>
            </a:r>
            <a:br>
              <a:rPr lang="ru-RU" sz="2800" dirty="0" smtClean="0">
                <a:solidFill>
                  <a:srgbClr val="00B050"/>
                </a:solidFill>
                <a:effectLst/>
              </a:rPr>
            </a:br>
            <a:r>
              <a:rPr lang="ru-RU" sz="2800" dirty="0" smtClean="0">
                <a:solidFill>
                  <a:srgbClr val="00B050"/>
                </a:solidFill>
                <a:effectLst/>
              </a:rPr>
              <a:t>Чистоту, заботу любят!</a:t>
            </a:r>
            <a:r>
              <a:rPr lang="ru-RU" sz="2800" dirty="0" smtClean="0">
                <a:solidFill>
                  <a:srgbClr val="00B050"/>
                </a:solidFill>
              </a:rPr>
              <a:t/>
            </a:r>
            <a:br>
              <a:rPr lang="ru-RU" sz="2800" dirty="0" smtClean="0">
                <a:solidFill>
                  <a:srgbClr val="00B050"/>
                </a:solidFill>
              </a:rPr>
            </a:br>
            <a:endParaRPr lang="ru-RU" sz="2800" dirty="0">
              <a:solidFill>
                <a:srgbClr val="00B050"/>
              </a:solidFill>
            </a:endParaRPr>
          </a:p>
        </p:txBody>
      </p:sp>
      <p:pic>
        <p:nvPicPr>
          <p:cNvPr id="5122" name="Picture 2" descr="C:\Users\Mif\Desktop\P10704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3635896" cy="2952328"/>
          </a:xfrm>
          <a:prstGeom prst="rect">
            <a:avLst/>
          </a:prstGeom>
          <a:noFill/>
          <a:ln w="76200"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5123" name="Picture 3" descr="C:\Users\Mif\Desktop\P1070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861048"/>
            <a:ext cx="3995936" cy="2996952"/>
          </a:xfrm>
          <a:prstGeom prst="rect">
            <a:avLst/>
          </a:prstGeom>
          <a:noFill/>
          <a:ln w="76200"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</p:pic>
      <p:pic>
        <p:nvPicPr>
          <p:cNvPr id="5125" name="Picture 5" descr="C:\Users\Mif\Desktop\i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953000"/>
            <a:ext cx="1828800" cy="1905000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5126" name="Picture 6" descr="C:\Users\Mif\Desktop\img019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3068960"/>
            <a:ext cx="952500" cy="923925"/>
          </a:xfrm>
          <a:prstGeom prst="rect">
            <a:avLst/>
          </a:prstGeom>
          <a:noFill/>
        </p:spPr>
      </p:pic>
      <p:pic>
        <p:nvPicPr>
          <p:cNvPr id="5127" name="Picture 7" descr="C:\Users\Mif\Desktop\balloonp030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8424" y="0"/>
            <a:ext cx="971550" cy="1143000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8104" y="1052736"/>
            <a:ext cx="3413125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2448272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effectLst/>
              </a:rPr>
              <a:t>   Праздники мы отмечаем</a:t>
            </a:r>
            <a:br>
              <a:rPr lang="ru-RU" sz="2400" i="1" dirty="0" smtClean="0">
                <a:solidFill>
                  <a:srgbClr val="7030A0"/>
                </a:solidFill>
                <a:effectLst/>
              </a:rPr>
            </a:br>
            <a:r>
              <a:rPr lang="ru-RU" sz="2400" i="1" dirty="0" smtClean="0">
                <a:solidFill>
                  <a:srgbClr val="7030A0"/>
                </a:solidFill>
                <a:effectLst/>
              </a:rPr>
              <a:t>И про  мам не забываем</a:t>
            </a:r>
            <a:br>
              <a:rPr lang="ru-RU" sz="2400" i="1" dirty="0" smtClean="0">
                <a:solidFill>
                  <a:srgbClr val="7030A0"/>
                </a:solidFill>
                <a:effectLst/>
              </a:rPr>
            </a:br>
            <a:r>
              <a:rPr lang="ru-RU" sz="2400" i="1" dirty="0" smtClean="0">
                <a:solidFill>
                  <a:srgbClr val="7030A0"/>
                </a:solidFill>
                <a:effectLst/>
              </a:rPr>
              <a:t>Приходите мамы к нам,</a:t>
            </a:r>
            <a:br>
              <a:rPr lang="ru-RU" sz="2400" i="1" dirty="0" smtClean="0">
                <a:solidFill>
                  <a:srgbClr val="7030A0"/>
                </a:solidFill>
                <a:effectLst/>
              </a:rPr>
            </a:br>
            <a:r>
              <a:rPr lang="ru-RU" sz="2400" i="1" dirty="0" smtClean="0">
                <a:solidFill>
                  <a:srgbClr val="7030A0"/>
                </a:solidFill>
                <a:effectLst/>
              </a:rPr>
              <a:t>    Мы стихи расскажем вам,</a:t>
            </a:r>
            <a:br>
              <a:rPr lang="ru-RU" sz="2400" i="1" dirty="0" smtClean="0">
                <a:solidFill>
                  <a:srgbClr val="7030A0"/>
                </a:solidFill>
                <a:effectLst/>
              </a:rPr>
            </a:br>
            <a:r>
              <a:rPr lang="ru-RU" sz="2400" i="1" dirty="0" smtClean="0">
                <a:solidFill>
                  <a:srgbClr val="7030A0"/>
                </a:solidFill>
                <a:effectLst/>
              </a:rPr>
              <a:t>  Песни весело споём, </a:t>
            </a:r>
            <a:br>
              <a:rPr lang="ru-RU" sz="2400" i="1" dirty="0" smtClean="0">
                <a:solidFill>
                  <a:srgbClr val="7030A0"/>
                </a:solidFill>
                <a:effectLst/>
              </a:rPr>
            </a:br>
            <a:r>
              <a:rPr lang="ru-RU" sz="2400" i="1" dirty="0" smtClean="0">
                <a:solidFill>
                  <a:srgbClr val="7030A0"/>
                </a:solidFill>
                <a:effectLst/>
              </a:rPr>
              <a:t>   А потом плясать пойдём! </a:t>
            </a:r>
            <a:br>
              <a:rPr lang="ru-RU" sz="2400" i="1" dirty="0" smtClean="0">
                <a:solidFill>
                  <a:srgbClr val="7030A0"/>
                </a:solidFill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endParaRPr lang="ru-RU" sz="2400" dirty="0">
              <a:effectLst/>
            </a:endParaRPr>
          </a:p>
        </p:txBody>
      </p:sp>
      <p:pic>
        <p:nvPicPr>
          <p:cNvPr id="7170" name="Picture 2" descr="C:\Users\Mif\Desktop\P10704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431064"/>
            <a:ext cx="3744416" cy="2426936"/>
          </a:xfrm>
          <a:prstGeom prst="rect">
            <a:avLst/>
          </a:prstGeom>
          <a:noFill/>
        </p:spPr>
      </p:pic>
      <p:pic>
        <p:nvPicPr>
          <p:cNvPr id="7171" name="Picture 3" descr="C:\Users\Mif\Desktop\P10704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4864"/>
            <a:ext cx="2987824" cy="2241562"/>
          </a:xfrm>
          <a:prstGeom prst="rect">
            <a:avLst/>
          </a:prstGeom>
          <a:noFill/>
        </p:spPr>
      </p:pic>
      <p:pic>
        <p:nvPicPr>
          <p:cNvPr id="7173" name="Picture 5" descr="C:\Users\Mif\Desktop\P10704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276872"/>
            <a:ext cx="2628007" cy="3413125"/>
          </a:xfrm>
          <a:prstGeom prst="rect">
            <a:avLst/>
          </a:prstGeom>
          <a:noFill/>
        </p:spPr>
      </p:pic>
      <p:pic>
        <p:nvPicPr>
          <p:cNvPr id="7174" name="Picture 6" descr="C:\Users\Mif\Desktop\i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2348880"/>
            <a:ext cx="2540000" cy="190500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softEdge rad="317500"/>
          </a:effectLst>
        </p:spPr>
      </p:pic>
      <p:pic>
        <p:nvPicPr>
          <p:cNvPr id="7175" name="Picture 7" descr="C:\Users\Mif\Desktop\butterfly049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260648"/>
            <a:ext cx="1428750" cy="1266825"/>
          </a:xfrm>
          <a:prstGeom prst="rect">
            <a:avLst/>
          </a:prstGeom>
          <a:noFill/>
        </p:spPr>
      </p:pic>
      <p:pic>
        <p:nvPicPr>
          <p:cNvPr id="7176" name="Picture 8" descr="C:\Users\Mif\Desktop\butterfly051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24328" y="476672"/>
            <a:ext cx="1428750" cy="1266825"/>
          </a:xfrm>
          <a:prstGeom prst="rect">
            <a:avLst/>
          </a:prstGeom>
          <a:noFill/>
        </p:spPr>
      </p:pic>
      <p:pic>
        <p:nvPicPr>
          <p:cNvPr id="7177" name="Picture 9" descr="C:\Users\Mif\Desktop\butterfly050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7544" y="5157192"/>
            <a:ext cx="1428750" cy="1266825"/>
          </a:xfrm>
          <a:prstGeom prst="rect">
            <a:avLst/>
          </a:prstGeom>
          <a:noFill/>
        </p:spPr>
      </p:pic>
      <p:pic>
        <p:nvPicPr>
          <p:cNvPr id="7179" name="Picture 11" descr="C:\Users\Mif\Desktop\balloonp090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1844824"/>
            <a:ext cx="7239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2304256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rgbClr val="C00000"/>
                </a:solidFill>
                <a:effectLst/>
              </a:rPr>
              <a:t>    Я люблю свой детский сад</a:t>
            </a:r>
            <a:br>
              <a:rPr lang="ru-RU" sz="2000" dirty="0" smtClean="0">
                <a:solidFill>
                  <a:srgbClr val="C00000"/>
                </a:solidFill>
                <a:effectLst/>
              </a:rPr>
            </a:br>
            <a:r>
              <a:rPr lang="ru-RU" sz="2000" dirty="0" smtClean="0">
                <a:solidFill>
                  <a:srgbClr val="C00000"/>
                </a:solidFill>
                <a:effectLst/>
              </a:rPr>
              <a:t>    В нем полным-полно ребят.</a:t>
            </a:r>
            <a:br>
              <a:rPr lang="ru-RU" sz="2000" dirty="0" smtClean="0">
                <a:solidFill>
                  <a:srgbClr val="C00000"/>
                </a:solidFill>
                <a:effectLst/>
              </a:rPr>
            </a:br>
            <a:r>
              <a:rPr lang="ru-RU" sz="2000" dirty="0" smtClean="0">
                <a:solidFill>
                  <a:srgbClr val="C00000"/>
                </a:solidFill>
                <a:effectLst/>
              </a:rPr>
              <a:t>    Раз, два, три, четыре, пять…</a:t>
            </a:r>
            <a:br>
              <a:rPr lang="ru-RU" sz="2000" dirty="0" smtClean="0">
                <a:solidFill>
                  <a:srgbClr val="C00000"/>
                </a:solidFill>
                <a:effectLst/>
              </a:rPr>
            </a:br>
            <a:r>
              <a:rPr lang="ru-RU" sz="2000" dirty="0" smtClean="0">
                <a:solidFill>
                  <a:srgbClr val="C00000"/>
                </a:solidFill>
                <a:effectLst/>
              </a:rPr>
              <a:t>    Жаль, что всех не сосчитать.</a:t>
            </a:r>
            <a:br>
              <a:rPr lang="ru-RU" sz="2000" dirty="0" smtClean="0">
                <a:solidFill>
                  <a:srgbClr val="C00000"/>
                </a:solidFill>
                <a:effectLst/>
              </a:rPr>
            </a:br>
            <a:r>
              <a:rPr lang="ru-RU" sz="2000" dirty="0" smtClean="0">
                <a:solidFill>
                  <a:srgbClr val="C00000"/>
                </a:solidFill>
                <a:effectLst/>
              </a:rPr>
              <a:t>    Может сто их, может двести.</a:t>
            </a:r>
            <a:br>
              <a:rPr lang="ru-RU" sz="2000" dirty="0" smtClean="0">
                <a:solidFill>
                  <a:srgbClr val="C00000"/>
                </a:solidFill>
                <a:effectLst/>
              </a:rPr>
            </a:br>
            <a:r>
              <a:rPr lang="ru-RU" sz="2000" dirty="0" smtClean="0">
                <a:solidFill>
                  <a:srgbClr val="C00000"/>
                </a:solidFill>
                <a:effectLst/>
              </a:rPr>
              <a:t>    Хорошо, когда мы вместе!</a:t>
            </a: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8194" name="Picture 2" descr="C:\Users\Mif\Desktop\P10704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060848"/>
            <a:ext cx="3816424" cy="2592288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8195" name="Picture 3" descr="C:\Users\Mif\Desktop\P10709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97363"/>
            <a:ext cx="3413125" cy="2560637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8196" name="Picture 4" descr="C:\Users\Mif\Desktop\P10709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30875" y="0"/>
            <a:ext cx="3413125" cy="2560637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8197" name="Picture 5" descr="C:\Users\Mif\Desktop\P107098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30875" y="4297363"/>
            <a:ext cx="3413125" cy="2560637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8198" name="Picture 6" descr="C:\Users\Mif\Desktop\о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38900" y="2492896"/>
            <a:ext cx="2705100" cy="190500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  <a:softEdge rad="635000"/>
          </a:effectLst>
        </p:spPr>
      </p:pic>
      <p:pic>
        <p:nvPicPr>
          <p:cNvPr id="8199" name="Picture 7" descr="C:\Users\Mif\Desktop\п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132856"/>
            <a:ext cx="2555776" cy="1905000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8200" name="Picture 8" descr="C:\Users\Mif\Desktop\balloonp216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3968" y="476672"/>
            <a:ext cx="933450" cy="1143000"/>
          </a:xfrm>
          <a:prstGeom prst="rect">
            <a:avLst/>
          </a:prstGeom>
          <a:noFill/>
        </p:spPr>
      </p:pic>
      <p:pic>
        <p:nvPicPr>
          <p:cNvPr id="8203" name="Picture 11" descr="C:\Users\Mif\Desktop\ladybird016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79912" y="5085184"/>
            <a:ext cx="1428750" cy="1085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93096"/>
            <a:ext cx="8229600" cy="20162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и вечер наступил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Мне уже домой пора,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Завтра день наступит новый,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приду опять сюда!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2592289" cy="3799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052736"/>
            <a:ext cx="2844460" cy="3218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8" name="Picture 6" descr="C:\Users\Mif\Desktop\balloonp007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2564904"/>
            <a:ext cx="2232248" cy="2435180"/>
          </a:xfrm>
          <a:prstGeom prst="rect">
            <a:avLst/>
          </a:prstGeom>
          <a:noFill/>
        </p:spPr>
      </p:pic>
      <p:pic>
        <p:nvPicPr>
          <p:cNvPr id="8200" name="Picture 8" descr="C:\Users\Mif\Desktop\balloonp00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03841" y="5057801"/>
            <a:ext cx="1440159" cy="1800199"/>
          </a:xfrm>
          <a:prstGeom prst="rect">
            <a:avLst/>
          </a:prstGeom>
          <a:noFill/>
        </p:spPr>
      </p:pic>
      <p:pic>
        <p:nvPicPr>
          <p:cNvPr id="8201" name="Picture 9" descr="C:\Users\Mif\Desktop\sun02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67625" y="0"/>
            <a:ext cx="1476375" cy="1419225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675456"/>
            <a:ext cx="8229600" cy="3600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40871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800" b="1" i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sz="4800" b="1" i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4800" b="1" i="1" dirty="0" smtClean="0">
                <a:solidFill>
                  <a:srgbClr val="7030A0"/>
                </a:solidFill>
              </a:rPr>
              <a:t> </a:t>
            </a:r>
            <a:r>
              <a:rPr lang="ru-RU" sz="4800" b="1" i="1" dirty="0" smtClean="0">
                <a:solidFill>
                  <a:srgbClr val="7030A0"/>
                </a:solidFill>
              </a:rPr>
              <a:t>Наши уголки</a:t>
            </a:r>
            <a:endParaRPr lang="ru-RU" sz="4800" b="1" i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sz="4800" b="1" i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4800" b="1" i="1" dirty="0" smtClean="0">
                <a:solidFill>
                  <a:srgbClr val="7030A0"/>
                </a:solidFill>
              </a:rPr>
              <a:t>                </a:t>
            </a:r>
          </a:p>
        </p:txBody>
      </p:sp>
      <p:pic>
        <p:nvPicPr>
          <p:cNvPr id="7170" name="Picture 2" descr="C:\Users\Mif\Searches\Documents\Теремок\Фото работа\Старшая группа\IMG_15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16148" y="0"/>
            <a:ext cx="3227851" cy="24208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868144" y="0"/>
            <a:ext cx="3275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Уголок художественного творчества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873740" cy="2155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95536" y="0"/>
            <a:ext cx="2009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Книжный уголок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21088"/>
            <a:ext cx="3125182" cy="234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3363" y="3573016"/>
            <a:ext cx="2560637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4297363"/>
            <a:ext cx="3413125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491880" y="4221088"/>
            <a:ext cx="3312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Патриотический уголок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04372" y="0"/>
            <a:ext cx="2938908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3275856" y="332656"/>
            <a:ext cx="1536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Уголок ОБЖ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C:\Users\Mif\Desktop\IMG_1439.JPG"/>
          <p:cNvPicPr>
            <a:picLocks noChangeAspect="1" noChangeArrowheads="1"/>
          </p:cNvPicPr>
          <p:nvPr/>
        </p:nvPicPr>
        <p:blipFill>
          <a:blip r:embed="rId8" cstate="print"/>
          <a:srcRect r="13618"/>
          <a:stretch>
            <a:fillRect/>
          </a:stretch>
        </p:blipFill>
        <p:spPr bwMode="auto">
          <a:xfrm>
            <a:off x="4283968" y="2276872"/>
            <a:ext cx="1800200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3140968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7030A0"/>
                </a:solidFill>
              </a:rPr>
              <a:t>СПАСИБО</a:t>
            </a:r>
            <a:br>
              <a:rPr lang="ru-RU" sz="4800" i="1" dirty="0" smtClean="0">
                <a:solidFill>
                  <a:srgbClr val="7030A0"/>
                </a:solidFill>
              </a:rPr>
            </a:br>
            <a:r>
              <a:rPr lang="ru-RU" sz="4800" i="1" dirty="0" smtClean="0">
                <a:solidFill>
                  <a:srgbClr val="7030A0"/>
                </a:solidFill>
              </a:rPr>
              <a:t>ЗА </a:t>
            </a:r>
            <a:br>
              <a:rPr lang="ru-RU" sz="4800" i="1" dirty="0" smtClean="0">
                <a:solidFill>
                  <a:srgbClr val="7030A0"/>
                </a:solidFill>
              </a:rPr>
            </a:br>
            <a:r>
              <a:rPr lang="ru-RU" sz="4800" i="1" dirty="0" smtClean="0">
                <a:solidFill>
                  <a:srgbClr val="7030A0"/>
                </a:solidFill>
              </a:rPr>
              <a:t>ВНИМАНИЕ!!!</a:t>
            </a:r>
            <a:endParaRPr lang="ru-RU" sz="4800" i="1" dirty="0">
              <a:solidFill>
                <a:srgbClr val="7030A0"/>
              </a:solidFill>
            </a:endParaRPr>
          </a:p>
        </p:txBody>
      </p:sp>
      <p:pic>
        <p:nvPicPr>
          <p:cNvPr id="9218" name="Picture 2" descr="C:\Users\Mif\Desktop\sun029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212976"/>
            <a:ext cx="3240360" cy="3024336"/>
          </a:xfrm>
          <a:prstGeom prst="rect">
            <a:avLst/>
          </a:prstGeom>
          <a:noFill/>
        </p:spPr>
      </p:pic>
      <p:pic>
        <p:nvPicPr>
          <p:cNvPr id="9219" name="Picture 3" descr="C:\Users\Mif\Desktop\butterfly09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1143000" cy="1143000"/>
          </a:xfrm>
          <a:prstGeom prst="rect">
            <a:avLst/>
          </a:prstGeom>
          <a:noFill/>
        </p:spPr>
      </p:pic>
      <p:pic>
        <p:nvPicPr>
          <p:cNvPr id="9220" name="Picture 4" descr="C:\Users\Mif\Desktop\butterfly097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336" y="332656"/>
            <a:ext cx="1143000" cy="1143000"/>
          </a:xfrm>
          <a:prstGeom prst="rect">
            <a:avLst/>
          </a:prstGeom>
          <a:noFill/>
        </p:spPr>
      </p:pic>
      <p:pic>
        <p:nvPicPr>
          <p:cNvPr id="9221" name="Picture 5" descr="C:\Users\Mif\Desktop\butterfly09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5229200"/>
            <a:ext cx="1143000" cy="1143000"/>
          </a:xfrm>
          <a:prstGeom prst="rect">
            <a:avLst/>
          </a:prstGeom>
          <a:noFill/>
        </p:spPr>
      </p:pic>
      <p:pic>
        <p:nvPicPr>
          <p:cNvPr id="9222" name="Picture 6" descr="C:\Users\Mif\Desktop\butterfly101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52320" y="5229200"/>
            <a:ext cx="1143000" cy="1143000"/>
          </a:xfrm>
          <a:prstGeom prst="rect">
            <a:avLst/>
          </a:prstGeom>
          <a:noFill/>
        </p:spPr>
      </p:pic>
      <p:pic>
        <p:nvPicPr>
          <p:cNvPr id="9223" name="Picture 7" descr="C:\Users\Mif\Desktop\cat083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5776" y="1196752"/>
            <a:ext cx="1096516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63272" cy="3212976"/>
          </a:xfrm>
        </p:spPr>
        <p:txBody>
          <a:bodyPr>
            <a:noAutofit/>
          </a:bodyPr>
          <a:lstStyle/>
          <a:p>
            <a:r>
              <a:rPr lang="ru-RU" sz="2000" i="1" dirty="0" smtClean="0">
                <a:solidFill>
                  <a:srgbClr val="FF0000"/>
                </a:solidFill>
                <a:effectLst/>
              </a:rPr>
              <a:t>                                                         Детский садик, детский сад!</a:t>
            </a:r>
            <a:br>
              <a:rPr lang="ru-RU" sz="2000" i="1" dirty="0" smtClean="0">
                <a:solidFill>
                  <a:srgbClr val="FF0000"/>
                </a:solidFill>
                <a:effectLst/>
              </a:rPr>
            </a:br>
            <a:r>
              <a:rPr lang="ru-RU" sz="2000" i="1" dirty="0" smtClean="0">
                <a:solidFill>
                  <a:srgbClr val="FF0000"/>
                </a:solidFill>
                <a:effectLst/>
              </a:rPr>
              <a:t>                                             Малыши туда спешат.</a:t>
            </a:r>
            <a:br>
              <a:rPr lang="ru-RU" sz="2000" i="1" dirty="0" smtClean="0">
                <a:solidFill>
                  <a:srgbClr val="FF0000"/>
                </a:solidFill>
                <a:effectLst/>
              </a:rPr>
            </a:br>
            <a:r>
              <a:rPr lang="ru-RU" sz="2000" i="1" dirty="0" smtClean="0">
                <a:solidFill>
                  <a:srgbClr val="FF0000"/>
                </a:solidFill>
                <a:effectLst/>
              </a:rPr>
              <a:t>                                                   Посмотреть я в сад иду –</a:t>
            </a:r>
            <a:br>
              <a:rPr lang="ru-RU" sz="2000" i="1" dirty="0" smtClean="0">
                <a:solidFill>
                  <a:srgbClr val="FF0000"/>
                </a:solidFill>
                <a:effectLst/>
              </a:rPr>
            </a:br>
            <a:r>
              <a:rPr lang="ru-RU" sz="2000" i="1" dirty="0" smtClean="0">
                <a:solidFill>
                  <a:srgbClr val="FF0000"/>
                </a:solidFill>
                <a:effectLst/>
              </a:rPr>
              <a:t>                                                     Что растёт в таком саду?</a:t>
            </a:r>
            <a:br>
              <a:rPr lang="ru-RU" sz="2000" i="1" dirty="0" smtClean="0">
                <a:solidFill>
                  <a:srgbClr val="FF0000"/>
                </a:solidFill>
                <a:effectLst/>
              </a:rPr>
            </a:br>
            <a:r>
              <a:rPr lang="ru-RU" sz="2000" i="1" dirty="0" smtClean="0">
                <a:solidFill>
                  <a:srgbClr val="FF0000"/>
                </a:solidFill>
                <a:effectLst/>
              </a:rPr>
              <a:t>                                                  Может, груши, виноград?</a:t>
            </a:r>
            <a:br>
              <a:rPr lang="ru-RU" sz="2000" i="1" dirty="0" smtClean="0">
                <a:solidFill>
                  <a:srgbClr val="FF0000"/>
                </a:solidFill>
                <a:effectLst/>
              </a:rPr>
            </a:br>
            <a:r>
              <a:rPr lang="ru-RU" sz="2000" i="1" dirty="0" smtClean="0">
                <a:solidFill>
                  <a:srgbClr val="FF0000"/>
                </a:solidFill>
                <a:effectLst/>
              </a:rPr>
              <a:t>                                                 Их всегда я видеть рад!..</a:t>
            </a:r>
            <a:br>
              <a:rPr lang="ru-RU" sz="2000" i="1" dirty="0" smtClean="0">
                <a:solidFill>
                  <a:srgbClr val="FF0000"/>
                </a:solidFill>
                <a:effectLst/>
              </a:rPr>
            </a:br>
            <a:r>
              <a:rPr lang="ru-RU" sz="2000" i="1" dirty="0" smtClean="0">
                <a:solidFill>
                  <a:srgbClr val="FF0000"/>
                </a:solidFill>
                <a:effectLst/>
              </a:rPr>
              <a:t>                                                 –Что ты, дядя, не смеши! –</a:t>
            </a:r>
            <a:br>
              <a:rPr lang="ru-RU" sz="2000" i="1" dirty="0" smtClean="0">
                <a:solidFill>
                  <a:srgbClr val="FF0000"/>
                </a:solidFill>
                <a:effectLst/>
              </a:rPr>
            </a:br>
            <a:r>
              <a:rPr lang="ru-RU" sz="2000" i="1" dirty="0" smtClean="0">
                <a:solidFill>
                  <a:srgbClr val="FF0000"/>
                </a:solidFill>
                <a:effectLst/>
              </a:rPr>
              <a:t>                                             Говорят мне малыши.</a:t>
            </a:r>
            <a:br>
              <a:rPr lang="ru-RU" sz="2000" i="1" dirty="0" smtClean="0">
                <a:solidFill>
                  <a:srgbClr val="FF0000"/>
                </a:solidFill>
                <a:effectLst/>
              </a:rPr>
            </a:br>
            <a:r>
              <a:rPr lang="ru-RU" sz="2000" i="1" dirty="0" smtClean="0">
                <a:solidFill>
                  <a:srgbClr val="FF0000"/>
                </a:solidFill>
                <a:effectLst/>
              </a:rPr>
              <a:t>                                             И кричат вдесятером:</a:t>
            </a:r>
            <a:br>
              <a:rPr lang="ru-RU" sz="2000" i="1" dirty="0" smtClean="0">
                <a:solidFill>
                  <a:srgbClr val="FF0000"/>
                </a:solidFill>
                <a:effectLst/>
              </a:rPr>
            </a:br>
            <a:r>
              <a:rPr lang="ru-RU" sz="2000" i="1" dirty="0" smtClean="0">
                <a:solidFill>
                  <a:srgbClr val="FF0000"/>
                </a:solidFill>
                <a:effectLst/>
              </a:rPr>
              <a:t>                                              "Это мы в саду растём!"</a:t>
            </a:r>
            <a:br>
              <a:rPr lang="ru-RU" sz="2000" i="1" dirty="0" smtClean="0">
                <a:solidFill>
                  <a:srgbClr val="FF0000"/>
                </a:solidFill>
                <a:effectLst/>
              </a:rPr>
            </a:br>
            <a:endParaRPr lang="ru-RU" sz="2000" i="1" dirty="0">
              <a:solidFill>
                <a:srgbClr val="FF0000"/>
              </a:solidFill>
              <a:effectLst/>
            </a:endParaRPr>
          </a:p>
        </p:txBody>
      </p:sp>
      <p:pic>
        <p:nvPicPr>
          <p:cNvPr id="9" name="Содержимое 8" descr="F:\Юбилейный выпуск журнала\img78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l="53580" t="9609" r="3432" b="71758"/>
          <a:stretch>
            <a:fillRect/>
          </a:stretch>
        </p:blipFill>
        <p:spPr bwMode="auto">
          <a:xfrm>
            <a:off x="395536" y="3284984"/>
            <a:ext cx="4824536" cy="3240360"/>
          </a:xfrm>
          <a:prstGeom prst="rect">
            <a:avLst/>
          </a:prstGeom>
          <a:noFill/>
          <a:ln w="7620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innerShdw blurRad="114300">
              <a:prstClr val="black"/>
            </a:innerShdw>
            <a:softEdge rad="635000"/>
          </a:effectLst>
        </p:spPr>
      </p:pic>
      <p:pic>
        <p:nvPicPr>
          <p:cNvPr id="1026" name="Picture 2" descr="C:\Users\Mif\Desktop\i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32656"/>
            <a:ext cx="3240360" cy="2592288"/>
          </a:xfrm>
          <a:prstGeom prst="rect">
            <a:avLst/>
          </a:prstGeom>
          <a:noFill/>
          <a:ln>
            <a:solidFill>
              <a:srgbClr val="7030A0"/>
            </a:solidFill>
            <a:prstDash val="lgDash"/>
          </a:ln>
          <a:effectLst>
            <a:softEdge rad="12700"/>
          </a:effectLst>
        </p:spPr>
      </p:pic>
      <p:pic>
        <p:nvPicPr>
          <p:cNvPr id="1027" name="Picture 3" descr="C:\Users\Mif\Desktop\i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3933056"/>
            <a:ext cx="2808312" cy="2232248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075240" cy="2780928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Наша группа дружная –</a:t>
            </a:r>
            <a:b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Умная, послушная,</a:t>
            </a:r>
            <a:b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Песни </a:t>
            </a:r>
            <a:r>
              <a:rPr lang="ru-RU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распевальная</a:t>
            </a: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очень рисовальная.</a:t>
            </a:r>
            <a:b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Я сейчас всю группу нашу</a:t>
            </a:r>
            <a:b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Всеми красками раскрашу,</a:t>
            </a:r>
            <a:b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Пусть весёлый наш портрет</a:t>
            </a:r>
            <a:b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Улыбается сто лет!</a:t>
            </a: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Mif\Desktop\Фото10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97680"/>
            <a:ext cx="3413760" cy="256032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5" name="Picture 4" descr="C:\Users\Mif\Desktop\i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953000"/>
            <a:ext cx="1358900" cy="19050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" name="Picture 3" descr="C:\Users\Mif\Desktop\i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852936"/>
            <a:ext cx="1449854" cy="1368152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>
            <a:softEdge rad="127000"/>
          </a:effectLst>
        </p:spPr>
      </p:pic>
      <p:pic>
        <p:nvPicPr>
          <p:cNvPr id="2050" name="Picture 2" descr="C:\Users\Mif\Desktop\P107099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9504" y="0"/>
            <a:ext cx="4464496" cy="3068960"/>
          </a:xfrm>
          <a:prstGeom prst="rect">
            <a:avLst/>
          </a:prstGeom>
          <a:noFill/>
          <a:ln>
            <a:solidFill>
              <a:srgbClr val="7030A0"/>
            </a:solidFill>
            <a:prstDash val="lgDashDotDot"/>
          </a:ln>
          <a:effectLst>
            <a:innerShdw blurRad="63500" dist="50800" dir="18900000">
              <a:prstClr val="black">
                <a:alpha val="50000"/>
              </a:prstClr>
            </a:innerShdw>
            <a:reflection blurRad="6350" stA="50000" endA="300" endPos="55500" dist="50800" dir="5400000" sy="-100000" algn="bl" rotWithShape="0"/>
          </a:effectLst>
        </p:spPr>
      </p:pic>
      <p:pic>
        <p:nvPicPr>
          <p:cNvPr id="2051" name="Picture 3" descr="C:\Users\Mif\Desktop\P107097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3356992"/>
            <a:ext cx="4427984" cy="3501008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softEdge rad="317500"/>
          </a:effectLst>
        </p:spPr>
      </p:pic>
      <p:pic>
        <p:nvPicPr>
          <p:cNvPr id="2053" name="Picture 5" descr="C:\Users\Mif\Desktop\i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5976" y="2780928"/>
            <a:ext cx="1498600" cy="190500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innerShdw blurRad="114300">
              <a:prstClr val="black"/>
            </a:innerShd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effectLst/>
              </a:rPr>
              <a:t>Для чего нужна зарядка? –</a:t>
            </a:r>
            <a:br>
              <a:rPr lang="ru-RU" sz="2400" dirty="0" smtClean="0">
                <a:solidFill>
                  <a:srgbClr val="7030A0"/>
                </a:solidFill>
                <a:effectLst/>
              </a:rPr>
            </a:br>
            <a:r>
              <a:rPr lang="ru-RU" sz="2400" dirty="0" smtClean="0">
                <a:solidFill>
                  <a:srgbClr val="7030A0"/>
                </a:solidFill>
                <a:effectLst/>
              </a:rPr>
              <a:t>Это вовсе не загадка –</a:t>
            </a:r>
            <a:br>
              <a:rPr lang="ru-RU" sz="2400" dirty="0" smtClean="0">
                <a:solidFill>
                  <a:srgbClr val="7030A0"/>
                </a:solidFill>
                <a:effectLst/>
              </a:rPr>
            </a:br>
            <a:r>
              <a:rPr lang="ru-RU" sz="2400" dirty="0" smtClean="0">
                <a:solidFill>
                  <a:srgbClr val="7030A0"/>
                </a:solidFill>
                <a:effectLst/>
              </a:rPr>
              <a:t>Чтобы силу развивать</a:t>
            </a:r>
            <a:br>
              <a:rPr lang="ru-RU" sz="2400" dirty="0" smtClean="0">
                <a:solidFill>
                  <a:srgbClr val="7030A0"/>
                </a:solidFill>
                <a:effectLst/>
              </a:rPr>
            </a:br>
            <a:r>
              <a:rPr lang="ru-RU" sz="2400" dirty="0" smtClean="0">
                <a:solidFill>
                  <a:srgbClr val="7030A0"/>
                </a:solidFill>
                <a:effectLst/>
              </a:rPr>
              <a:t>И весь день не уставать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1026" name="Picture 2" descr="C:\Users\Mif\Desktop\P10708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3275856" cy="256032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1027" name="Picture 3" descr="C:\Users\Mif\Desktop\P10709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9" y="3569499"/>
            <a:ext cx="2880320" cy="227612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 w="76200">
            <a:solidFill>
              <a:schemeClr val="tx1"/>
            </a:solidFill>
          </a:ln>
          <a:effectLst>
            <a:reflection blurRad="6350" stA="50000" endA="300" endPos="55500" dist="50800" dir="5400000" sy="-100000" algn="bl" rotWithShape="0"/>
            <a:softEdge rad="63500"/>
          </a:effectLst>
        </p:spPr>
      </p:pic>
      <p:pic>
        <p:nvPicPr>
          <p:cNvPr id="1028" name="Picture 4" descr="C:\Users\Mif\Desktop\P10709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346324"/>
            <a:ext cx="3347864" cy="251167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</p:spPr>
      </p:pic>
      <p:pic>
        <p:nvPicPr>
          <p:cNvPr id="1031" name="Picture 7" descr="C:\Users\Mif\Desktop\i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953000"/>
            <a:ext cx="2578100" cy="190500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softEdge rad="317500"/>
          </a:effectLst>
        </p:spPr>
      </p:pic>
      <p:pic>
        <p:nvPicPr>
          <p:cNvPr id="3" name="Picture 2" descr="C:\Users\Mif\Desktop\smeshariki083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896" y="5013176"/>
            <a:ext cx="1428750" cy="1276350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30875" y="1556792"/>
            <a:ext cx="3413125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>
                <a:solidFill>
                  <a:srgbClr val="00B050"/>
                </a:solidFill>
                <a:effectLst/>
              </a:rPr>
              <a:t>Помогаем, помогаем,</a:t>
            </a:r>
            <a:br>
              <a:rPr lang="ru-RU" sz="2800" i="1" dirty="0" smtClean="0">
                <a:solidFill>
                  <a:srgbClr val="00B050"/>
                </a:solidFill>
                <a:effectLst/>
              </a:rPr>
            </a:br>
            <a:r>
              <a:rPr lang="ru-RU" sz="2800" i="1" dirty="0" smtClean="0">
                <a:solidFill>
                  <a:srgbClr val="00B050"/>
                </a:solidFill>
                <a:effectLst/>
              </a:rPr>
              <a:t>Накрываем на столы</a:t>
            </a:r>
            <a:br>
              <a:rPr lang="ru-RU" sz="2800" i="1" dirty="0" smtClean="0">
                <a:solidFill>
                  <a:srgbClr val="00B050"/>
                </a:solidFill>
                <a:effectLst/>
              </a:rPr>
            </a:br>
            <a:r>
              <a:rPr lang="ru-RU" sz="2800" i="1" dirty="0" smtClean="0">
                <a:solidFill>
                  <a:srgbClr val="00B050"/>
                </a:solidFill>
                <a:effectLst/>
              </a:rPr>
              <a:t>Скоро сядем дружно кушать</a:t>
            </a:r>
            <a:br>
              <a:rPr lang="ru-RU" sz="2800" i="1" dirty="0" smtClean="0">
                <a:solidFill>
                  <a:srgbClr val="00B050"/>
                </a:solidFill>
                <a:effectLst/>
              </a:rPr>
            </a:br>
            <a:r>
              <a:rPr lang="ru-RU" sz="2800" i="1" dirty="0" smtClean="0">
                <a:solidFill>
                  <a:srgbClr val="00B050"/>
                </a:solidFill>
                <a:effectLst/>
              </a:rPr>
              <a:t>Всё съедим  конечно мы!!!</a:t>
            </a:r>
            <a:endParaRPr lang="ru-RU" sz="2800" i="1" dirty="0">
              <a:solidFill>
                <a:srgbClr val="00B050"/>
              </a:solidFill>
              <a:effectLst/>
            </a:endParaRPr>
          </a:p>
        </p:txBody>
      </p:sp>
      <p:pic>
        <p:nvPicPr>
          <p:cNvPr id="1026" name="Picture 2" descr="C:\Users\Mif\Desktop\P10703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4297680"/>
            <a:ext cx="3413760" cy="256032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ngle"/>
          </a:sp3d>
        </p:spPr>
      </p:pic>
      <p:pic>
        <p:nvPicPr>
          <p:cNvPr id="1029" name="Picture 5" descr="C:\Users\Mif\Desktop\i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844824"/>
            <a:ext cx="1993900" cy="1905000"/>
          </a:xfrm>
          <a:prstGeom prst="rect">
            <a:avLst/>
          </a:prstGeom>
          <a:noFill/>
          <a:ln w="57150">
            <a:solidFill>
              <a:srgbClr val="FFFF00"/>
            </a:solidFill>
          </a:ln>
          <a:effectLst>
            <a:softEdge rad="317500"/>
          </a:effectLst>
        </p:spPr>
      </p:pic>
      <p:pic>
        <p:nvPicPr>
          <p:cNvPr id="1030" name="Picture 6" descr="C:\Users\Mif\Desktop\i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0"/>
            <a:ext cx="1905000" cy="1472952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  <a:softEdge rad="317500"/>
          </a:effectLst>
        </p:spPr>
      </p:pic>
      <p:pic>
        <p:nvPicPr>
          <p:cNvPr id="2050" name="Picture 2" descr="C:\Users\Mif\Desktop\smeshariki085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3068960"/>
            <a:ext cx="885825" cy="1143000"/>
          </a:xfrm>
          <a:prstGeom prst="rect">
            <a:avLst/>
          </a:prstGeom>
          <a:noFill/>
        </p:spPr>
      </p:pic>
      <p:pic>
        <p:nvPicPr>
          <p:cNvPr id="3" name="Picture 2" descr="C:\Users\Mif\Searches\Documents\Теремок\Фото работа\Старшая группа\IMG_155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4005064"/>
            <a:ext cx="3413760" cy="2560320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30875" y="1844824"/>
            <a:ext cx="3413125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1556792"/>
            <a:ext cx="3413125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04864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>
                <a:solidFill>
                  <a:srgbClr val="C00000"/>
                </a:solidFill>
                <a:effectLst/>
              </a:rPr>
              <a:t>Заниматься  мы должны</a:t>
            </a:r>
            <a:br>
              <a:rPr lang="ru-RU" sz="2800" dirty="0" smtClean="0">
                <a:solidFill>
                  <a:srgbClr val="C00000"/>
                </a:solidFill>
                <a:effectLst/>
              </a:rPr>
            </a:br>
            <a:r>
              <a:rPr lang="ru-RU" sz="2800" dirty="0" smtClean="0">
                <a:solidFill>
                  <a:srgbClr val="C00000"/>
                </a:solidFill>
                <a:effectLst/>
              </a:rPr>
              <a:t>Знания  нам всем нужны,</a:t>
            </a:r>
            <a:br>
              <a:rPr lang="ru-RU" sz="2800" dirty="0" smtClean="0">
                <a:solidFill>
                  <a:srgbClr val="C00000"/>
                </a:solidFill>
                <a:effectLst/>
              </a:rPr>
            </a:br>
            <a:r>
              <a:rPr lang="ru-RU" sz="2800" dirty="0" smtClean="0">
                <a:solidFill>
                  <a:srgbClr val="C00000"/>
                </a:solidFill>
                <a:effectLst/>
              </a:rPr>
              <a:t>Скоро в школу мы пойдём</a:t>
            </a:r>
            <a:br>
              <a:rPr lang="ru-RU" sz="2800" dirty="0" smtClean="0">
                <a:solidFill>
                  <a:srgbClr val="C00000"/>
                </a:solidFill>
                <a:effectLst/>
              </a:rPr>
            </a:br>
            <a:r>
              <a:rPr lang="ru-RU" sz="2800" dirty="0" smtClean="0">
                <a:solidFill>
                  <a:srgbClr val="C00000"/>
                </a:solidFill>
                <a:effectLst/>
              </a:rPr>
              <a:t>И пятёрки принесём!!!</a:t>
            </a:r>
            <a:endParaRPr lang="ru-RU" sz="2800" dirty="0">
              <a:solidFill>
                <a:srgbClr val="C00000"/>
              </a:solidFill>
              <a:effectLst/>
            </a:endParaRPr>
          </a:p>
        </p:txBody>
      </p:sp>
      <p:pic>
        <p:nvPicPr>
          <p:cNvPr id="2052" name="Picture 4" descr="C:\Users\Mif\Desktop\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924944"/>
            <a:ext cx="2336800" cy="190500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softEdge rad="317500"/>
          </a:effectLst>
        </p:spPr>
      </p:pic>
      <p:pic>
        <p:nvPicPr>
          <p:cNvPr id="2053" name="Picture 5" descr="C:\Users\Mif\Desktop\i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66900" cy="148478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340768"/>
            <a:ext cx="3413760" cy="256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1916832"/>
            <a:ext cx="3413125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5776" y="4297363"/>
            <a:ext cx="3413125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420888"/>
          </a:xfrm>
        </p:spPr>
        <p:txBody>
          <a:bodyPr>
            <a:noAutofit/>
          </a:bodyPr>
          <a:lstStyle/>
          <a:p>
            <a:pPr algn="l"/>
            <a:endParaRPr lang="ru-RU" sz="2400" i="1" dirty="0">
              <a:solidFill>
                <a:srgbClr val="7030A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844824"/>
            <a:ext cx="8172400" cy="5013176"/>
          </a:xfrm>
        </p:spPr>
        <p:txBody>
          <a:bodyPr/>
          <a:lstStyle/>
          <a:p>
            <a:pPr algn="ctr">
              <a:buNone/>
            </a:pPr>
            <a:endParaRPr lang="ru-RU" b="1" i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         Играть мы любим очень: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        Вы знаете друзья!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        Без игр прожить ребёнку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       Никак, никак нельзя!</a:t>
            </a:r>
            <a:br>
              <a:rPr lang="ru-RU" b="1" i="1" dirty="0" smtClean="0">
                <a:solidFill>
                  <a:srgbClr val="7030A0"/>
                </a:solidFill>
              </a:rPr>
            </a:br>
            <a:endParaRPr lang="ru-RU" b="1" i="1" dirty="0"/>
          </a:p>
        </p:txBody>
      </p:sp>
      <p:pic>
        <p:nvPicPr>
          <p:cNvPr id="3076" name="Picture 4" descr="C:\Users\Mif\Desktop\P10704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0"/>
            <a:ext cx="3563888" cy="249289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3077" name="Picture 5" descr="C:\Users\Mif\Desktop\P10709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77073"/>
            <a:ext cx="3706755" cy="2780928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3078" name="Picture 6" descr="C:\Users\Mif\Desktop\P10704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30875" y="4077073"/>
            <a:ext cx="3413125" cy="2780928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3079" name="Picture 7" descr="C:\Users\Mif\Desktop\i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260648"/>
            <a:ext cx="2273300" cy="190500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softEdge rad="317500"/>
          </a:effectLst>
        </p:spPr>
      </p:pic>
      <p:pic>
        <p:nvPicPr>
          <p:cNvPr id="3080" name="Picture 8" descr="C:\Users\Mif\Desktop\i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276872"/>
            <a:ext cx="1270000" cy="190500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3082" name="Picture 10" descr="C:\Users\Mif\Desktop\i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9000" y="2492896"/>
            <a:ext cx="1905000" cy="1905000"/>
          </a:xfrm>
          <a:prstGeom prst="rect">
            <a:avLst/>
          </a:prstGeom>
          <a:solidFill>
            <a:srgbClr val="FFFF00"/>
          </a:solidFill>
          <a:effectLst>
            <a:softEdge rad="317500"/>
          </a:effectLst>
        </p:spPr>
      </p:pic>
      <p:pic>
        <p:nvPicPr>
          <p:cNvPr id="3083" name="Picture 11" descr="C:\Users\Mif\Desktop\i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95936" y="5661670"/>
            <a:ext cx="1224136" cy="1196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softEdge rad="31750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3413125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7101408"/>
            <a:ext cx="7931224" cy="14401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5" name="Picture 5" descr="C:\Users\Mif\Desktop\DSCN40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140968"/>
            <a:ext cx="3413125" cy="2560637"/>
          </a:xfrm>
          <a:prstGeom prst="rect">
            <a:avLst/>
          </a:prstGeom>
          <a:noFill/>
        </p:spPr>
      </p:pic>
      <p:pic>
        <p:nvPicPr>
          <p:cNvPr id="6" name="Picture 3" descr="C:\Users\Mif\Desktop\DSCN40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04664"/>
            <a:ext cx="2560637" cy="3413125"/>
          </a:xfrm>
          <a:prstGeom prst="rect">
            <a:avLst/>
          </a:prstGeom>
          <a:noFill/>
        </p:spPr>
      </p:pic>
      <p:pic>
        <p:nvPicPr>
          <p:cNvPr id="7" name="Picture 6" descr="C:\Users\Mif\Desktop\DSCN40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620688"/>
            <a:ext cx="3413125" cy="256063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364088" y="4365104"/>
            <a:ext cx="308975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прогулку мы спешим,</a:t>
            </a:r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Веселиться от души!</a:t>
            </a:r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Свежий воздух  так полезен</a:t>
            </a:r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спасет от всех болезней!</a:t>
            </a:r>
          </a:p>
          <a:p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537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653136"/>
            <a:ext cx="9144000" cy="220486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Приходи ко мне лечится!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Если, что то вдруг случиться!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тебе микстуру дам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укол поставлю сам!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988840"/>
            <a:ext cx="3413125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4664"/>
            <a:ext cx="2919189" cy="325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0"/>
            <a:ext cx="2560637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151" name="Picture 7" descr="C:\Users\Mif\Desktop\butterfly01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328" y="0"/>
            <a:ext cx="1095375" cy="1143000"/>
          </a:xfrm>
          <a:prstGeom prst="rect">
            <a:avLst/>
          </a:prstGeom>
          <a:noFill/>
        </p:spPr>
      </p:pic>
      <p:pic>
        <p:nvPicPr>
          <p:cNvPr id="6152" name="Picture 8" descr="C:\Users\Mif\Desktop\butterfly015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476672"/>
            <a:ext cx="1428750" cy="1266825"/>
          </a:xfrm>
          <a:prstGeom prst="rect">
            <a:avLst/>
          </a:prstGeom>
          <a:noFill/>
        </p:spPr>
      </p:pic>
      <p:pic>
        <p:nvPicPr>
          <p:cNvPr id="6153" name="Picture 9" descr="C:\Users\Mif\Desktop\butterfly23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8304" y="5301208"/>
            <a:ext cx="1171575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1164</TotalTime>
  <Words>132</Words>
  <Application>Microsoft Office PowerPoint</Application>
  <PresentationFormat>Экран (4:3)</PresentationFormat>
  <Paragraphs>36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Наша группа « Весёлый паровозик» </vt:lpstr>
      <vt:lpstr>                                                         Детский садик, детский сад!                                              Малыши туда спешат.                                                    Посмотреть я в сад иду –                                                      Что растёт в таком саду?                                                   Может, груши, виноград?                                                  Их всегда я видеть рад!..                                                  –Что ты, дядя, не смеши! –                                              Говорят мне малыши.                                              И кричат вдесятером:                                               "Это мы в саду растём!" </vt:lpstr>
      <vt:lpstr> Наша группа дружная –  Умная, послушная,  Песни распевальная  И очень рисовальная.  Я сейчас всю группу нашу  Всеми красками раскрашу,  Пусть весёлый наш портрет  Улыбается сто лет!</vt:lpstr>
      <vt:lpstr>Для чего нужна зарядка? – Это вовсе не загадка – Чтобы силу развивать И весь день не уставать.</vt:lpstr>
      <vt:lpstr>Помогаем, помогаем, Накрываем на столы Скоро сядем дружно кушать Всё съедим  конечно мы!!!</vt:lpstr>
      <vt:lpstr>Заниматься  мы должны Знания  нам всем нужны, Скоро в школу мы пойдём И пятёрки принесём!!!</vt:lpstr>
      <vt:lpstr>Слайд 7</vt:lpstr>
      <vt:lpstr>Слайд 8</vt:lpstr>
      <vt:lpstr>Слайд 9</vt:lpstr>
      <vt:lpstr>Мы проснулись, потянулись И друг другу улыбнулись,  А теперь пора вставать И пробежку  начинать! </vt:lpstr>
      <vt:lpstr>Очень важно помогать Нам с цветочков  пыль  стирать, Ведь  растения как люди, Чистоту, заботу любят! </vt:lpstr>
      <vt:lpstr>   Праздники мы отмечаем И про  мам не забываем Приходите мамы к нам,     Мы стихи расскажем вам,   Песни весело споём,     А потом плясать пойдём!   </vt:lpstr>
      <vt:lpstr>    Я люблю свой детский сад     В нем полным-полно ребят.     Раз, два, три, четыре, пять…     Жаль, что всех не сосчитать.     Может сто их, может двести.     Хорошо, когда мы вместе!  </vt:lpstr>
      <vt:lpstr>Слайд 14</vt:lpstr>
      <vt:lpstr>Слайд 15</vt:lpstr>
      <vt:lpstr>СПАСИБО ЗА 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Наша группа « Весёлый паровозик»</dc:title>
  <dc:creator>Mif</dc:creator>
  <cp:lastModifiedBy>Mif</cp:lastModifiedBy>
  <cp:revision>103</cp:revision>
  <dcterms:created xsi:type="dcterms:W3CDTF">2013-01-31T12:55:06Z</dcterms:created>
  <dcterms:modified xsi:type="dcterms:W3CDTF">2013-11-12T13:29:23Z</dcterms:modified>
</cp:coreProperties>
</file>