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65CBA6-7071-4798-9381-58AC5F73A1A6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9FF394-E6C8-4C74-B851-6807CDC47A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562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9FF394-E6C8-4C74-B851-6807CDC47A0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523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824"/>
            <a:ext cx="2133600" cy="259976"/>
          </a:xfrm>
        </p:spPr>
        <p:txBody>
          <a:bodyPr/>
          <a:lstStyle>
            <a:lvl1pPr algn="r">
              <a:defRPr/>
            </a:lvl1pPr>
          </a:lstStyle>
          <a:p>
            <a:fld id="{B44EEFAE-A0A1-4503-957D-6417B16EA9E8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824"/>
            <a:ext cx="2895600" cy="259976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3224"/>
            <a:ext cx="609600" cy="259976"/>
          </a:xfrm>
        </p:spPr>
        <p:txBody>
          <a:bodyPr/>
          <a:lstStyle>
            <a:lvl1pPr algn="ctr">
              <a:defRPr/>
            </a:lvl1pPr>
          </a:lstStyle>
          <a:p>
            <a:fld id="{89D74F62-6F65-48DF-B2BE-B6B29ED46C00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685798" y="0"/>
            <a:ext cx="8001004" cy="7950200"/>
            <a:chOff x="685798" y="0"/>
            <a:chExt cx="8001004" cy="7950200"/>
          </a:xfrm>
        </p:grpSpPr>
        <p:sp>
          <p:nvSpPr>
            <p:cNvPr id="8" name="Pie 7"/>
            <p:cNvSpPr/>
            <p:nvPr/>
          </p:nvSpPr>
          <p:spPr>
            <a:xfrm flipH="1" flipV="1">
              <a:off x="1257300" y="5778500"/>
              <a:ext cx="2171700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9" name="Group 52"/>
            <p:cNvGrpSpPr/>
            <p:nvPr/>
          </p:nvGrpSpPr>
          <p:grpSpPr>
            <a:xfrm>
              <a:off x="685798" y="0"/>
              <a:ext cx="8001004" cy="6855714"/>
              <a:chOff x="685798" y="0"/>
              <a:chExt cx="8001004" cy="6855714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85798" y="5880101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590800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38200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362200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76400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81200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943100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362200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009900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971800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314700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19500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3843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505200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95400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447800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002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352800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 flipV="1">
                <a:off x="5486400" y="0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9" name="Oval 28"/>
              <p:cNvSpPr/>
              <p:nvPr/>
            </p:nvSpPr>
            <p:spPr>
              <a:xfrm flipV="1">
                <a:off x="7391402" y="759714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0" name="Oval 29"/>
              <p:cNvSpPr/>
              <p:nvPr/>
            </p:nvSpPr>
            <p:spPr>
              <a:xfrm flipV="1">
                <a:off x="5638802" y="6073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7162802" y="1501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 flipV="1">
                <a:off x="6477002" y="7724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flipV="1">
                <a:off x="6781802" y="11661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4" name="Oval 33"/>
              <p:cNvSpPr/>
              <p:nvPr/>
            </p:nvSpPr>
            <p:spPr>
              <a:xfrm flipV="1">
                <a:off x="6743702" y="8613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5" name="Oval 34"/>
              <p:cNvSpPr/>
              <p:nvPr/>
            </p:nvSpPr>
            <p:spPr>
              <a:xfrm flipV="1">
                <a:off x="7162802" y="10645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 flipV="1">
                <a:off x="7810502" y="20805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7" name="Oval 36"/>
              <p:cNvSpPr/>
              <p:nvPr/>
            </p:nvSpPr>
            <p:spPr>
              <a:xfrm flipV="1">
                <a:off x="7772402" y="17757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8115302" y="1928114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flipV="1">
                <a:off x="8420102" y="16233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0" name="Oval 39"/>
              <p:cNvSpPr/>
              <p:nvPr/>
            </p:nvSpPr>
            <p:spPr>
              <a:xfrm flipV="1">
                <a:off x="61849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1" name="Oval 40"/>
              <p:cNvSpPr/>
              <p:nvPr/>
            </p:nvSpPr>
            <p:spPr>
              <a:xfrm flipV="1">
                <a:off x="8305802" y="13947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2" name="Oval 41"/>
              <p:cNvSpPr/>
              <p:nvPr/>
            </p:nvSpPr>
            <p:spPr>
              <a:xfrm flipV="1">
                <a:off x="6096002" y="10645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flipV="1">
                <a:off x="6248402" y="12169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 flipV="1">
                <a:off x="64008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5" name="Oval 44"/>
              <p:cNvSpPr/>
              <p:nvPr/>
            </p:nvSpPr>
            <p:spPr>
              <a:xfrm flipV="1">
                <a:off x="8153402" y="378714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86360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8788400" y="6589059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89408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EEFAE-A0A1-4503-957D-6417B16EA9E8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4F62-6F65-48DF-B2BE-B6B29ED46C00}" type="slidenum">
              <a:rPr lang="ru-RU" smtClean="0"/>
              <a:t>‹#›</a:t>
            </a:fld>
            <a:endParaRPr lang="ru-RU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EEFAE-A0A1-4503-957D-6417B16EA9E8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4F62-6F65-48DF-B2BE-B6B29ED46C00}" type="slidenum">
              <a:rPr lang="ru-RU" smtClean="0"/>
              <a:t>‹#›</a:t>
            </a:fld>
            <a:endParaRPr lang="ru-RU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EEFAE-A0A1-4503-957D-6417B16EA9E8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4F62-6F65-48DF-B2BE-B6B29ED46C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EEFAE-A0A1-4503-957D-6417B16EA9E8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4F62-6F65-48DF-B2BE-B6B29ED46C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EEFAE-A0A1-4503-957D-6417B16EA9E8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4F62-6F65-48DF-B2BE-B6B29ED46C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EEFAE-A0A1-4503-957D-6417B16EA9E8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4F62-6F65-48DF-B2BE-B6B29ED46C00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4592782" y="2133600"/>
            <a:ext cx="3865418" cy="4172197"/>
            <a:chOff x="0" y="0"/>
            <a:chExt cx="1600200" cy="17272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09600" y="990600"/>
            <a:ext cx="1179761" cy="1356814"/>
            <a:chOff x="266700" y="914400"/>
            <a:chExt cx="1179761" cy="1356814"/>
          </a:xfrm>
        </p:grpSpPr>
        <p:sp>
          <p:nvSpPr>
            <p:cNvPr id="23" name="Oval 22"/>
            <p:cNvSpPr/>
            <p:nvPr/>
          </p:nvSpPr>
          <p:spPr>
            <a:xfrm>
              <a:off x="555812" y="1380565"/>
              <a:ext cx="890649" cy="8906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V="1">
              <a:off x="304800" y="121920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7" name="Oval 26"/>
            <p:cNvSpPr/>
            <p:nvPr/>
          </p:nvSpPr>
          <p:spPr>
            <a:xfrm flipV="1">
              <a:off x="266700" y="914400"/>
              <a:ext cx="431800" cy="4318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 flipV="1">
              <a:off x="609600" y="1066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="ctr" anchorCtr="0">
            <a:normAutofit/>
          </a:bodyPr>
          <a:lstStyle>
            <a:lvl1pPr algn="l">
              <a:defRPr sz="3600" b="0" cap="none" baseline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EEFAE-A0A1-4503-957D-6417B16EA9E8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4F62-6F65-48DF-B2BE-B6B29ED46C0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EEFAE-A0A1-4503-957D-6417B16EA9E8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4F62-6F65-48DF-B2BE-B6B29ED46C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EEFAE-A0A1-4503-957D-6417B16EA9E8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4F62-6F65-48DF-B2BE-B6B29ED46C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EEFAE-A0A1-4503-957D-6417B16EA9E8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4F62-6F65-48DF-B2BE-B6B29ED46C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 anchor="b">
            <a:no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EEFAE-A0A1-4503-957D-6417B16EA9E8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4F62-6F65-48DF-B2BE-B6B29ED46C00}" type="slidenum">
              <a:rPr lang="ru-RU" smtClean="0"/>
              <a:t>‹#›</a:t>
            </a:fld>
            <a:endParaRPr lang="ru-RU"/>
          </a:p>
        </p:txBody>
      </p:sp>
      <p:grpSp>
        <p:nvGrpSpPr>
          <p:cNvPr id="23" name="Group 22"/>
          <p:cNvGrpSpPr/>
          <p:nvPr/>
        </p:nvGrpSpPr>
        <p:grpSpPr>
          <a:xfrm>
            <a:off x="4695702" y="2133600"/>
            <a:ext cx="4448298" cy="4018808"/>
            <a:chOff x="4695702" y="2133600"/>
            <a:chExt cx="4448298" cy="4018808"/>
          </a:xfrm>
        </p:grpSpPr>
        <p:sp>
          <p:nvSpPr>
            <p:cNvPr id="10" name="Oval 9"/>
            <p:cNvSpPr/>
            <p:nvPr/>
          </p:nvSpPr>
          <p:spPr>
            <a:xfrm>
              <a:off x="4695702" y="5048003"/>
              <a:ext cx="1104405" cy="1104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7065818" y="4572000"/>
              <a:ext cx="858982" cy="85898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339938" y="489461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693725" y="3048000"/>
              <a:ext cx="1840675" cy="18406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7916883" y="2133600"/>
              <a:ext cx="858982" cy="85898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Oval 14"/>
            <p:cNvSpPr/>
            <p:nvPr/>
          </p:nvSpPr>
          <p:spPr>
            <a:xfrm>
              <a:off x="7824849" y="268580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653153" y="2869870"/>
              <a:ext cx="490847" cy="4908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552210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6781800" y="5562600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6705600" y="5181600"/>
              <a:ext cx="306779" cy="3067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3735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45720" tIns="9144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5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lIns="0" tIns="45720" rIns="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26" name="Oval 25"/>
          <p:cNvSpPr/>
          <p:nvPr/>
        </p:nvSpPr>
        <p:spPr>
          <a:xfrm>
            <a:off x="3319153" y="5147953"/>
            <a:ext cx="186047" cy="18604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225024" y="5103129"/>
            <a:ext cx="186047" cy="18604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EEFAE-A0A1-4503-957D-6417B16EA9E8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4F62-6F65-48DF-B2BE-B6B29ED46C00}" type="slidenum">
              <a:rPr lang="ru-RU" smtClean="0"/>
              <a:t>‹#›</a:t>
            </a:fld>
            <a:endParaRPr lang="ru-RU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952"/>
            <a:ext cx="6629400" cy="422452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EEFAE-A0A1-4503-957D-6417B16EA9E8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824"/>
            <a:ext cx="2895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74F62-6F65-48DF-B2BE-B6B29ED46C00}" type="slidenum">
              <a:rPr lang="ru-RU" smtClean="0"/>
              <a:t>‹#›</a:t>
            </a:fld>
            <a:endParaRPr lang="ru-RU"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Oval 76"/>
          <p:cNvSpPr/>
          <p:nvPr/>
        </p:nvSpPr>
        <p:spPr>
          <a:xfrm rot="6197586" flipV="1">
            <a:off x="7932464" y="5568366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Oval 79"/>
          <p:cNvSpPr/>
          <p:nvPr/>
        </p:nvSpPr>
        <p:spPr>
          <a:xfrm rot="6197586" flipV="1">
            <a:off x="8633992" y="4734233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 rot="6197586" flipV="1">
            <a:off x="8292676" y="4953384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Oval 81"/>
          <p:cNvSpPr/>
          <p:nvPr/>
        </p:nvSpPr>
        <p:spPr>
          <a:xfrm rot="6197586" flipV="1">
            <a:off x="8514131" y="4976607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Oval 82"/>
          <p:cNvSpPr/>
          <p:nvPr/>
        </p:nvSpPr>
        <p:spPr>
          <a:xfrm rot="6197586" flipV="1">
            <a:off x="7856272" y="529537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 rot="6197586" flipV="1">
            <a:off x="199818" y="5914818"/>
            <a:ext cx="216774" cy="216774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Oval 84"/>
          <p:cNvSpPr/>
          <p:nvPr/>
        </p:nvSpPr>
        <p:spPr>
          <a:xfrm rot="6197586" flipV="1">
            <a:off x="7387699" y="5767494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6" name="Oval 85"/>
          <p:cNvSpPr/>
          <p:nvPr/>
        </p:nvSpPr>
        <p:spPr>
          <a:xfrm rot="6197586" flipV="1">
            <a:off x="7412357" y="6095509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 rot="6197586" flipV="1">
            <a:off x="7638907" y="6462226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Oval 87"/>
          <p:cNvSpPr/>
          <p:nvPr/>
        </p:nvSpPr>
        <p:spPr>
          <a:xfrm rot="6197586" flipV="1">
            <a:off x="8607584" y="43843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9" name="Oval 88"/>
          <p:cNvSpPr/>
          <p:nvPr/>
        </p:nvSpPr>
        <p:spPr>
          <a:xfrm rot="6197586" flipV="1">
            <a:off x="7887663" y="6403551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0" name="Oval 89"/>
          <p:cNvSpPr/>
          <p:nvPr/>
        </p:nvSpPr>
        <p:spPr>
          <a:xfrm rot="6197586" flipV="1">
            <a:off x="8801061" y="4338664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 rot="6197586" flipV="1">
            <a:off x="8617702" y="445193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2" name="Oval 91"/>
          <p:cNvSpPr/>
          <p:nvPr/>
        </p:nvSpPr>
        <p:spPr>
          <a:xfrm rot="6197586" flipV="1">
            <a:off x="8557941" y="459441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5" name="Oval 94"/>
          <p:cNvSpPr/>
          <p:nvPr/>
        </p:nvSpPr>
        <p:spPr>
          <a:xfrm rot="6197586" flipV="1">
            <a:off x="243115" y="6241508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6" name="Oval 95"/>
          <p:cNvSpPr/>
          <p:nvPr/>
        </p:nvSpPr>
        <p:spPr>
          <a:xfrm rot="6197586" flipV="1">
            <a:off x="436592" y="6195872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 rot="6197586" flipV="1">
            <a:off x="253233" y="6309147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 rot="6197586" flipV="1">
            <a:off x="193472" y="645162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ts val="1000"/>
        </a:spcBef>
        <a:buFont typeface="Wingdings" pitchFamily="2" charset="2"/>
        <a:buChar char="l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u.wikipedia.org/wiki/%D0%98%D0%B2%D0%B0%D0%BD_%D0%AF%D0%BA%D0%BE%D0%B2%D0%BB%D0%B5%D0%B2%D0%B8%D1%87_%D0%91%D0%B8%D0%BB%D0%B8%D0%B1%D0%B8%D0%BD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ru.wikipedia.org/wiki/%D0%92%D0%B8%D0%BA%D1%82%D0%BE%D1%80_%D0%9C%D0%B8%D1%85%D0%B0%D0%B9%D0%BB%D0%BE%D0%B2%D0%B8%D1%87_%D0%92%D0%B0%D1%81%D0%BD%D0%B5%D1%86%D0%BE%D0%B2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8%D0%B2%D0%B0%D1%88%D0%BA%D0%B0_%D0%B8%D0%B7_%D0%B4%D0%B2%D0%BE%D1%80%D1%86%D0%B0_%D0%BF%D0%B8%D0%BE%D0%BD%D0%B5%D1%80%D0%BE%D0%B2_(%D0%BC%D1%83%D0%BB%D1%8C%D1%82%D1%84%D0%B8%D0%BB%D1%8C%D0%BC)" TargetMode="External"/><Relationship Id="rId3" Type="http://schemas.openxmlformats.org/officeDocument/2006/relationships/hyperlink" Target="http://ru.wikipedia.org/w/index.php?title=%D0%92%D0%B0%D1%81%D0%B8%D0%BB%D0%B8%D1%81%D0%B0_%D0%BF%D1%80%D0%B5%D0%BA%D1%80%D0%B0%D1%81%D0%BD%D0%B0%D1%8F_(%D1%84%D0%B8%D0%BB%D1%8C%D0%BC,_1989)&amp;action=edit&amp;redlink=1" TargetMode="External"/><Relationship Id="rId7" Type="http://schemas.openxmlformats.org/officeDocument/2006/relationships/hyperlink" Target="http://ru.wikipedia.org/wiki/%D0%94%D0%BE%D0%B1%D1%80%D1%8B%D0%BD%D1%8F_%D0%9D%D0%B8%D0%BA%D0%B8%D1%82%D0%B8%D1%87_%D0%B8_%D0%97%D0%BC%D0%B5%D0%B9_%D0%93%D0%BE%D1%80%D1%8B%D0%BD%D1%8B%D1%87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8%D0%B2%D0%B0%D0%BD_%D0%A6%D0%B0%D1%80%D0%B5%D0%B2%D0%B8%D1%87_%D0%B8_%D0%A1%D0%B5%D1%80%D1%8B%D0%B9_%D0%92%D0%BE%D0%BB%D0%BA" TargetMode="External"/><Relationship Id="rId5" Type="http://schemas.openxmlformats.org/officeDocument/2006/relationships/hyperlink" Target="http://ru.wikipedia.org/wiki/%D0%A2%D1%80%D0%B8_%D0%B1%D0%BE%D0%B3%D0%B0%D1%82%D1%8B%D1%80%D1%8F_(%D0%BC%D1%83%D0%BB%D1%8C%D1%82%D0%B8%D0%BF%D0%BB%D0%B8%D0%BA%D0%B0%D1%86%D0%B8%D0%BE%D0%BD%D0%BD%D1%8B%D0%B9_%D1%86%D0%B8%D0%BA%D0%BB)" TargetMode="External"/><Relationship Id="rId4" Type="http://schemas.openxmlformats.org/officeDocument/2006/relationships/hyperlink" Target="http://ru.wikipedia.org/wiki/%D0%98%D0%BB%D1%8C%D1%8F_%D0%9C%D1%83%D1%80%D0%BE%D0%BC%D0%B5%D1%86_(%D1%84%D0%B8%D0%BB%D1%8C%D0%BC)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717031"/>
            <a:ext cx="7020272" cy="3024661"/>
          </a:xfrm>
        </p:spPr>
        <p:txBody>
          <a:bodyPr>
            <a:noAutofit/>
          </a:bodyPr>
          <a:lstStyle/>
          <a:p>
            <a:r>
              <a:rPr lang="ru-RU" sz="2400" b="0" dirty="0" smtClean="0">
                <a:solidFill>
                  <a:schemeClr val="tx2">
                    <a:lumMod val="50000"/>
                  </a:schemeClr>
                </a:solidFill>
                <a:effectLst/>
                <a:latin typeface="Mistral" pitchFamily="66" charset="0"/>
              </a:rPr>
              <a:t>Презентацию подготовил</a:t>
            </a:r>
            <a:br>
              <a:rPr lang="ru-RU" sz="2400" b="0" dirty="0" smtClean="0">
                <a:solidFill>
                  <a:schemeClr val="tx2">
                    <a:lumMod val="50000"/>
                  </a:schemeClr>
                </a:solidFill>
                <a:effectLst/>
                <a:latin typeface="Mistral" pitchFamily="66" charset="0"/>
              </a:rPr>
            </a:br>
            <a:r>
              <a:rPr lang="ru-RU" sz="2400" b="0" dirty="0" smtClean="0">
                <a:solidFill>
                  <a:schemeClr val="tx2">
                    <a:lumMod val="50000"/>
                  </a:schemeClr>
                </a:solidFill>
                <a:effectLst/>
                <a:latin typeface="Mistral" pitchFamily="66" charset="0"/>
              </a:rPr>
              <a:t> ученик 6 класса </a:t>
            </a:r>
            <a:r>
              <a:rPr lang="ru-RU" sz="4000" b="0" dirty="0" smtClean="0">
                <a:solidFill>
                  <a:schemeClr val="tx2">
                    <a:lumMod val="50000"/>
                  </a:schemeClr>
                </a:solidFill>
                <a:effectLst/>
                <a:latin typeface="Mistral" pitchFamily="66" charset="0"/>
              </a:rPr>
              <a:t>Севоян Норик</a:t>
            </a:r>
            <a:r>
              <a:rPr lang="ru-RU" sz="2400" b="0" dirty="0" smtClean="0">
                <a:solidFill>
                  <a:schemeClr val="tx2">
                    <a:lumMod val="50000"/>
                  </a:schemeClr>
                </a:solidFill>
                <a:effectLst/>
                <a:latin typeface="Mistral" pitchFamily="66" charset="0"/>
              </a:rPr>
              <a:t/>
            </a:r>
            <a:br>
              <a:rPr lang="ru-RU" sz="2400" b="0" dirty="0" smtClean="0">
                <a:solidFill>
                  <a:schemeClr val="tx2">
                    <a:lumMod val="50000"/>
                  </a:schemeClr>
                </a:solidFill>
                <a:effectLst/>
                <a:latin typeface="Mistral" pitchFamily="66" charset="0"/>
              </a:rPr>
            </a:br>
            <a:r>
              <a:rPr lang="ru-RU" sz="2400" b="0" dirty="0" smtClean="0">
                <a:solidFill>
                  <a:schemeClr val="tx2">
                    <a:lumMod val="50000"/>
                  </a:schemeClr>
                </a:solidFill>
                <a:effectLst/>
                <a:latin typeface="Mistral" pitchFamily="66" charset="0"/>
              </a:rPr>
              <a:t>на тему « Славянские мифологические существа»</a:t>
            </a:r>
            <a:br>
              <a:rPr lang="ru-RU" sz="2400" b="0" dirty="0" smtClean="0">
                <a:solidFill>
                  <a:schemeClr val="tx2">
                    <a:lumMod val="50000"/>
                  </a:schemeClr>
                </a:solidFill>
                <a:effectLst/>
                <a:latin typeface="Mistral" pitchFamily="66" charset="0"/>
              </a:rPr>
            </a:br>
            <a:r>
              <a:rPr lang="ru-RU" sz="2400" b="0" dirty="0" smtClean="0">
                <a:solidFill>
                  <a:schemeClr val="tx2">
                    <a:lumMod val="50000"/>
                  </a:schemeClr>
                </a:solidFill>
                <a:effectLst/>
                <a:latin typeface="Mistral" pitchFamily="66" charset="0"/>
              </a:rPr>
              <a:t>по программе « Русские умельцы</a:t>
            </a:r>
            <a:r>
              <a:rPr lang="ru-RU" sz="2400" b="0" dirty="0" smtClean="0">
                <a:solidFill>
                  <a:schemeClr val="tx2">
                    <a:lumMod val="50000"/>
                  </a:schemeClr>
                </a:solidFill>
                <a:effectLst/>
                <a:latin typeface="Mistral" pitchFamily="66" charset="0"/>
              </a:rPr>
              <a:t>»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effectLst/>
                <a:latin typeface="Mistral" pitchFamily="66" charset="0"/>
              </a:rPr>
              <a:t>Руководитель</a:t>
            </a:r>
            <a:r>
              <a:rPr lang="ru-RU" sz="2400" smtClean="0">
                <a:solidFill>
                  <a:schemeClr val="tx2">
                    <a:lumMod val="50000"/>
                  </a:schemeClr>
                </a:solidFill>
                <a:effectLst/>
                <a:latin typeface="Mistral" pitchFamily="66" charset="0"/>
              </a:rPr>
              <a:t>: Уткина Л.И</a:t>
            </a:r>
            <a:r>
              <a:rPr lang="ru-RU" sz="2400" b="0" dirty="0" smtClean="0">
                <a:solidFill>
                  <a:schemeClr val="tx2">
                    <a:lumMod val="50000"/>
                  </a:schemeClr>
                </a:solidFill>
                <a:effectLst/>
              </a:rPr>
              <a:t/>
            </a:r>
            <a:br>
              <a:rPr lang="ru-RU" sz="2400" b="0" dirty="0" smtClean="0">
                <a:solidFill>
                  <a:schemeClr val="tx2">
                    <a:lumMod val="50000"/>
                  </a:schemeClr>
                </a:solidFill>
                <a:effectLst/>
              </a:rPr>
            </a:b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122" name="Picture 2" descr="C:\Users\Admin L4\Desktop\змей горыныч\gorynych1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645024"/>
            <a:ext cx="3189982" cy="2952653"/>
          </a:xfrm>
          <a:prstGeom prst="rect">
            <a:avLst/>
          </a:prstGeom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istral" pitchFamily="66" charset="0"/>
                <a:cs typeface="BrowalliaUPC" pitchFamily="34" charset="-34"/>
              </a:rPr>
              <a:t>ПОХИТИТЕЛЬ РУССКИХ КРАСАВИЦ.</a:t>
            </a:r>
            <a:br>
              <a:rPr lang="ru-RU" sz="6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istral" pitchFamily="66" charset="0"/>
                <a:cs typeface="BrowalliaUPC" pitchFamily="34" charset="-34"/>
              </a:rPr>
            </a:br>
            <a:r>
              <a:rPr lang="ru-RU" sz="6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istral" pitchFamily="66" charset="0"/>
                <a:cs typeface="BrowalliaUPC" pitchFamily="34" charset="-34"/>
              </a:rPr>
              <a:t>ЗМЕЙ ГОРЫНЫЧ.</a:t>
            </a:r>
            <a:endParaRPr lang="ru-RU" sz="6600" dirty="0">
              <a:solidFill>
                <a:schemeClr val="accent6">
                  <a:lumMod val="60000"/>
                  <a:lumOff val="40000"/>
                </a:schemeClr>
              </a:solidFill>
              <a:latin typeface="Mistral" pitchFamily="66" charset="0"/>
              <a:cs typeface="Browallia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9763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0700" y="0"/>
            <a:ext cx="7566500" cy="1752600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istral" pitchFamily="66" charset="0"/>
              </a:rPr>
              <a:t>Змей Горыныч в живописи</a:t>
            </a:r>
            <a:endParaRPr lang="ru-RU" sz="4800" dirty="0">
              <a:solidFill>
                <a:schemeClr val="accent6">
                  <a:lumMod val="60000"/>
                  <a:lumOff val="40000"/>
                </a:schemeClr>
              </a:solidFill>
              <a:latin typeface="Mistral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669235"/>
            <a:ext cx="6629400" cy="5433784"/>
          </a:xfrm>
        </p:spPr>
        <p:txBody>
          <a:bodyPr/>
          <a:lstStyle/>
          <a:p>
            <a:r>
              <a:rPr lang="ru-RU" u="sng" dirty="0">
                <a:effectLst/>
                <a:hlinkClick r:id="rId2" tooltip="Иван Яковлевич Билибин"/>
              </a:rPr>
              <a:t>Иван Яковлевич </a:t>
            </a:r>
            <a:r>
              <a:rPr lang="ru-RU" u="sng" dirty="0" err="1">
                <a:effectLst/>
                <a:hlinkClick r:id="rId2" tooltip="Иван Яковлевич Билибин"/>
              </a:rPr>
              <a:t>Билибин</a:t>
            </a:r>
            <a:r>
              <a:rPr lang="ru-RU" dirty="0">
                <a:effectLst/>
              </a:rPr>
              <a:t>:</a:t>
            </a:r>
            <a:endParaRPr lang="ru-RU" dirty="0"/>
          </a:p>
        </p:txBody>
      </p:sp>
      <p:pic>
        <p:nvPicPr>
          <p:cNvPr id="2050" name="Picture 2" descr="C:\Users\Admin L4\Desktop\змей горыныч\artlib_gallery-37106-b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00" y="2203074"/>
            <a:ext cx="2808312" cy="34500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2051" name="Picture 3" descr="C:\Users\Admin L4\Desktop\змей горыныч\s002589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88840"/>
            <a:ext cx="2547569" cy="3478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 flipH="1">
            <a:off x="625864" y="5934670"/>
            <a:ext cx="2577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: «Бой Добрыни со Змеем»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5641354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Добрыня Никитич освобождает от Змея Горыныча Забаву </a:t>
            </a:r>
            <a:r>
              <a:rPr lang="ru-RU" dirty="0" err="1"/>
              <a:t>Путятичну</a:t>
            </a:r>
            <a:r>
              <a:rPr lang="ru-RU" dirty="0"/>
              <a:t>» (1941)</a:t>
            </a:r>
          </a:p>
        </p:txBody>
      </p:sp>
    </p:spTree>
    <p:extLst>
      <p:ext uri="{BB962C8B-B14F-4D97-AF65-F5344CB8AC3E}">
        <p14:creationId xmlns:p14="http://schemas.microsoft.com/office/powerpoint/2010/main" val="2576743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-603448"/>
            <a:ext cx="7277472" cy="6528784"/>
          </a:xfrm>
        </p:spPr>
        <p:txBody>
          <a:bodyPr/>
          <a:lstStyle/>
          <a:p>
            <a:r>
              <a:rPr lang="ru-RU" u="sng" dirty="0">
                <a:effectLst/>
                <a:hlinkClick r:id="rId2" tooltip="Виктор Михайлович Васнецов"/>
              </a:rPr>
              <a:t>Виктор Михайлович Васнецов</a:t>
            </a:r>
            <a:r>
              <a:rPr lang="ru-RU" dirty="0">
                <a:effectLst/>
              </a:rPr>
              <a:t>: </a:t>
            </a:r>
            <a:endParaRPr lang="ru-RU" dirty="0"/>
          </a:p>
        </p:txBody>
      </p:sp>
      <p:pic>
        <p:nvPicPr>
          <p:cNvPr id="3074" name="Picture 2" descr="C:\Users\Admin L4\Desktop\змей горыныч\1913-1918_ ___ _______ ________ _ __________ _____ _________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29753"/>
            <a:ext cx="4032448" cy="5616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4932040" y="2967335"/>
            <a:ext cx="4211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«Бой Добрыни Никитича с семиглавым Змеем Горынычем» (1913—1918)</a:t>
            </a:r>
          </a:p>
        </p:txBody>
      </p:sp>
    </p:spTree>
    <p:extLst>
      <p:ext uri="{BB962C8B-B14F-4D97-AF65-F5344CB8AC3E}">
        <p14:creationId xmlns:p14="http://schemas.microsoft.com/office/powerpoint/2010/main" val="1750381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6629400" cy="1143000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istral" pitchFamily="66" charset="0"/>
              </a:rPr>
              <a:t>Змей Горыныч в фильмах</a:t>
            </a:r>
            <a:endParaRPr lang="ru-RU" sz="5400" dirty="0">
              <a:solidFill>
                <a:schemeClr val="accent6">
                  <a:lumMod val="60000"/>
                  <a:lumOff val="40000"/>
                </a:schemeClr>
              </a:solidFill>
              <a:latin typeface="Mistral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700808"/>
            <a:ext cx="4670425" cy="678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1901952"/>
            <a:ext cx="5760640" cy="422452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Много снято  так же фильмов и мультфильмов  о Змее Горыныче.</a:t>
            </a:r>
          </a:p>
          <a:p>
            <a:pPr marL="0" indent="0">
              <a:buNone/>
            </a:pPr>
            <a:r>
              <a:rPr lang="ru-RU" dirty="0" smtClean="0"/>
              <a:t>Н-р: </a:t>
            </a:r>
            <a:r>
              <a:rPr lang="ru-RU" u="sng" dirty="0">
                <a:effectLst/>
                <a:hlinkClick r:id="rId3" tooltip="Василиса прекрасная (фильм, 1989) (страница отсутствует)"/>
              </a:rPr>
              <a:t>Василиса </a:t>
            </a:r>
            <a:r>
              <a:rPr lang="ru-RU" u="sng" dirty="0" smtClean="0">
                <a:effectLst/>
                <a:hlinkClick r:id="rId3" tooltip="Василиса прекрасная (фильм, 1989) (страница отсутствует)"/>
              </a:rPr>
              <a:t>прекрасная</a:t>
            </a:r>
            <a:r>
              <a:rPr lang="ru-RU" dirty="0" smtClean="0">
                <a:effectLst/>
              </a:rPr>
              <a:t>, </a:t>
            </a:r>
            <a:r>
              <a:rPr lang="ru-RU" u="sng" dirty="0">
                <a:effectLst/>
                <a:hlinkClick r:id="rId4" tooltip="Илья Муромец (фильм)"/>
              </a:rPr>
              <a:t>Илья </a:t>
            </a:r>
            <a:r>
              <a:rPr lang="ru-RU" u="sng" dirty="0" smtClean="0">
                <a:effectLst/>
                <a:hlinkClick r:id="rId4" tooltip="Илья Муромец (фильм)"/>
              </a:rPr>
              <a:t>Муромец</a:t>
            </a:r>
            <a:r>
              <a:rPr lang="ru-RU" u="sng" dirty="0" smtClean="0">
                <a:effectLst/>
              </a:rPr>
              <a:t>,</a:t>
            </a:r>
          </a:p>
          <a:p>
            <a:pPr lvl="0"/>
            <a:r>
              <a:rPr lang="ru-RU" u="sng" dirty="0">
                <a:effectLst/>
                <a:hlinkClick r:id="rId5" tooltip="Три богатыря (мультипликационный цикл)"/>
              </a:rPr>
              <a:t>Три богатыря (мультипликационный цикл)</a:t>
            </a:r>
            <a:endParaRPr lang="ru-RU" sz="1600" dirty="0">
              <a:effectLst/>
            </a:endParaRPr>
          </a:p>
          <a:p>
            <a:pPr lvl="1"/>
            <a:r>
              <a:rPr lang="ru-RU" dirty="0">
                <a:effectLst/>
              </a:rPr>
              <a:t>«</a:t>
            </a:r>
            <a:r>
              <a:rPr lang="ru-RU" u="sng" dirty="0">
                <a:effectLst/>
                <a:hlinkClick r:id="rId6" tooltip="Иван Царевич и Серый Волк"/>
              </a:rPr>
              <a:t>Иван Царевич и Серый Волк</a:t>
            </a:r>
            <a:r>
              <a:rPr lang="ru-RU" dirty="0">
                <a:effectLst/>
              </a:rPr>
              <a:t>»</a:t>
            </a:r>
            <a:endParaRPr lang="ru-RU" sz="1600" dirty="0">
              <a:effectLst/>
            </a:endParaRPr>
          </a:p>
          <a:p>
            <a:r>
              <a:rPr lang="ru-RU" dirty="0">
                <a:effectLst/>
              </a:rPr>
              <a:t>«</a:t>
            </a:r>
            <a:r>
              <a:rPr lang="ru-RU" u="sng" dirty="0">
                <a:effectLst/>
                <a:hlinkClick r:id="rId7" tooltip="Добрыня Никитич и Змей Горыныч"/>
              </a:rPr>
              <a:t>Добрыня Никитич и Змей Горыныч</a:t>
            </a:r>
            <a:r>
              <a:rPr lang="ru-RU" dirty="0" smtClean="0">
                <a:effectLst/>
              </a:rPr>
              <a:t>»</a:t>
            </a:r>
          </a:p>
          <a:p>
            <a:r>
              <a:rPr lang="ru-RU" dirty="0">
                <a:effectLst/>
              </a:rPr>
              <a:t>«</a:t>
            </a:r>
            <a:r>
              <a:rPr lang="ru-RU" u="sng" dirty="0">
                <a:effectLst/>
                <a:hlinkClick r:id="rId8" tooltip="Ивашка из дворца пионеров (мультфильм)"/>
              </a:rPr>
              <a:t>Ивашка из Дворца </a:t>
            </a:r>
            <a:r>
              <a:rPr lang="ru-RU" u="sng" dirty="0" smtClean="0">
                <a:effectLst/>
                <a:hlinkClick r:id="rId8" tooltip="Ивашка из дворца пионеров (мультфильм)"/>
              </a:rPr>
              <a:t>Пионеров</a:t>
            </a:r>
            <a:r>
              <a:rPr lang="ru-RU" u="sng" dirty="0" smtClean="0">
                <a:effectLst/>
              </a:rPr>
              <a:t> и </a:t>
            </a:r>
            <a:r>
              <a:rPr lang="ru-RU" u="sng" dirty="0" err="1" smtClean="0">
                <a:effectLst/>
              </a:rPr>
              <a:t>м.д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6468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58258" y="501258"/>
            <a:ext cx="5434314" cy="6024086"/>
          </a:xfrm>
        </p:spPr>
        <p:txBody>
          <a:bodyPr>
            <a:normAutofit fontScale="85000" lnSpcReduction="10000"/>
          </a:bodyPr>
          <a:lstStyle/>
          <a:p>
            <a:r>
              <a:rPr lang="ru-RU" sz="2400" dirty="0"/>
              <a:t>Змей Горыныч – фигурант многих русских сказок. Представить себе русский фольклор без этого персонажа просто невозможно. Это – один из главных «плохишей», наравне с Соловьем-разбойником и Кощеем Бессмертным, собирательный образ врага, которого необходимо победить, чтобы на земле, наконец-то, воцарились мир, покой и счастье. </a:t>
            </a:r>
            <a:r>
              <a:rPr lang="ru-RU" sz="2400" dirty="0" smtClean="0"/>
              <a:t> </a:t>
            </a:r>
            <a:endParaRPr lang="ru-RU" sz="2400" dirty="0"/>
          </a:p>
          <a:p>
            <a:endParaRPr lang="ru-RU" dirty="0"/>
          </a:p>
        </p:txBody>
      </p:sp>
      <p:pic>
        <p:nvPicPr>
          <p:cNvPr id="5122" name="Picture 2" descr="C:\Users\Admin L4\Desktop\змей горыныч\gorynych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0648"/>
            <a:ext cx="3732895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00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-315416"/>
            <a:ext cx="8229600" cy="6441579"/>
          </a:xfrm>
        </p:spPr>
        <p:txBody>
          <a:bodyPr>
            <a:normAutofit/>
          </a:bodyPr>
          <a:lstStyle/>
          <a:p>
            <a:r>
              <a:rPr lang="ru-RU" sz="2000" dirty="0"/>
              <a:t>По поводу прозвища Змея однозначного мнения не существует. Наиболее распространенная версия: Горыныч он был потому, что жил в подгорных </a:t>
            </a:r>
            <a:r>
              <a:rPr lang="ru-RU" sz="2000" dirty="0" smtClean="0"/>
              <a:t>пещерах.</a:t>
            </a:r>
          </a:p>
          <a:p>
            <a:r>
              <a:rPr lang="ru-RU" sz="2000" dirty="0"/>
              <a:t>Еще один вариант – Змей является выходцем из высшего, «горнего» мира. Потому и Горыныч. </a:t>
            </a:r>
          </a:p>
          <a:p>
            <a:endParaRPr lang="ru-RU" sz="2000" dirty="0"/>
          </a:p>
        </p:txBody>
      </p:sp>
      <p:pic>
        <p:nvPicPr>
          <p:cNvPr id="3074" name="Picture 2" descr="C:\Users\Admin L4\Desktop\змей горыныч\47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12976"/>
            <a:ext cx="4445000" cy="327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403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/>
          </a:bodyPr>
          <a:lstStyle/>
          <a:p>
            <a:r>
              <a:rPr lang="ru-RU" sz="2400" dirty="0"/>
              <a:t>Змея прозвали Горынычем потому, что во всех сказках он непременно плюется </a:t>
            </a:r>
            <a:r>
              <a:rPr lang="ru-RU" sz="2400" dirty="0" smtClean="0"/>
              <a:t>огнем.</a:t>
            </a:r>
            <a:endParaRPr lang="ru-RU" sz="2400" dirty="0"/>
          </a:p>
        </p:txBody>
      </p:sp>
      <p:pic>
        <p:nvPicPr>
          <p:cNvPr id="2051" name="Picture 3" descr="C:\Users\Admin L4\Desktop\змей горыныч\imagesCABBBGG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564904"/>
            <a:ext cx="5400600" cy="3593854"/>
          </a:xfrm>
          <a:prstGeom prst="ellipse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986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Характерные особенности Змея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Многоголовость</a:t>
            </a:r>
            <a:r>
              <a:rPr lang="ru-RU" dirty="0"/>
              <a:t> змея — непременная его черта. В разных сказках количество голов змея различается: их бывает 3, 5, 6, 7, 9, 12. Чаще всего змей предстаёт трёхглавым. </a:t>
            </a:r>
          </a:p>
        </p:txBody>
      </p:sp>
      <p:pic>
        <p:nvPicPr>
          <p:cNvPr id="1026" name="Picture 2" descr="C:\Users\Admin L4\Desktop\змей горыныч\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005064"/>
            <a:ext cx="276225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768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/>
          </a:bodyPr>
          <a:lstStyle/>
          <a:p>
            <a:r>
              <a:rPr lang="ru-RU" sz="2400" dirty="0"/>
              <a:t>Тело змея в сказках не описывается, однако на лубочных картинках, изображающих змея, излюбленными деталями являются длинный хвост стрелой и когтистые лапы.</a:t>
            </a:r>
          </a:p>
        </p:txBody>
      </p:sp>
      <p:pic>
        <p:nvPicPr>
          <p:cNvPr id="2050" name="Picture 2" descr="C:\Users\Admin L4\Desktop\змей горыныч\2739115573_1f05eaa2f2_o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996952"/>
            <a:ext cx="3600400" cy="35625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113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-459432"/>
            <a:ext cx="7609656" cy="665792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Еще </a:t>
            </a:r>
            <a:r>
              <a:rPr lang="ru-RU" sz="2400" dirty="0"/>
              <a:t>одной важной особенностью змея является его огневая </a:t>
            </a:r>
            <a:r>
              <a:rPr lang="ru-RU" sz="2400" dirty="0" smtClean="0"/>
              <a:t>природа.</a:t>
            </a:r>
            <a:r>
              <a:rPr lang="ru-RU" sz="2400" dirty="0"/>
              <a:t> Огонь змей носит в себе и извергает его в случае нападения.</a:t>
            </a:r>
          </a:p>
        </p:txBody>
      </p:sp>
      <p:pic>
        <p:nvPicPr>
          <p:cNvPr id="3074" name="Picture 2" descr="C:\Users\Admin L4\Desktop\змей горыныч\snake1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212976"/>
            <a:ext cx="4331320" cy="303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088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istral" pitchFamily="66" charset="0"/>
              </a:rPr>
              <a:t>Действия Змея Горыныча</a:t>
            </a:r>
            <a:endParaRPr lang="ru-RU" sz="5400" dirty="0">
              <a:solidFill>
                <a:schemeClr val="accent6">
                  <a:lumMod val="60000"/>
                  <a:lumOff val="40000"/>
                </a:schemeClr>
              </a:solidFill>
              <a:latin typeface="Mistral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892128"/>
            <a:ext cx="8388424" cy="5361776"/>
          </a:xfrm>
        </p:spPr>
        <p:txBody>
          <a:bodyPr/>
          <a:lstStyle/>
          <a:p>
            <a:r>
              <a:rPr lang="ru-RU" sz="2400" dirty="0"/>
              <a:t>Во многих сказках Змей Горыныч похищает красивых девушек (среди </a:t>
            </a:r>
            <a:r>
              <a:rPr lang="ru-RU" sz="2400" dirty="0" smtClean="0"/>
              <a:t>которых </a:t>
            </a:r>
            <a:r>
              <a:rPr lang="ru-RU" sz="2400" dirty="0"/>
              <a:t>часто бывают царевны), чтобы запугать народ, или просто чтобы полакомиться </a:t>
            </a:r>
            <a:r>
              <a:rPr lang="ru-RU" sz="2400" dirty="0" smtClean="0"/>
              <a:t>ими.</a:t>
            </a:r>
            <a:endParaRPr lang="ru-RU" sz="2400" dirty="0"/>
          </a:p>
        </p:txBody>
      </p:sp>
      <p:pic>
        <p:nvPicPr>
          <p:cNvPr id="4098" name="Picture 2" descr="C:\Users\Admin L4\Desktop\змей горыныч\big_58133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573016"/>
            <a:ext cx="4248472" cy="31948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993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7753672" cy="163596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istral" pitchFamily="66" charset="0"/>
              </a:rPr>
              <a:t>Змей Горыныч в литературе</a:t>
            </a:r>
            <a:endParaRPr lang="ru-RU" sz="4800" dirty="0">
              <a:solidFill>
                <a:schemeClr val="accent6">
                  <a:lumMod val="60000"/>
                  <a:lumOff val="40000"/>
                </a:schemeClr>
              </a:solidFill>
              <a:latin typeface="Mistral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7800" y="332656"/>
            <a:ext cx="6629400" cy="579382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Змей  Горыныч является героем многих русских народных сказок  и былин.</a:t>
            </a:r>
            <a:endParaRPr lang="ru-RU" sz="2400" dirty="0"/>
          </a:p>
        </p:txBody>
      </p:sp>
      <p:pic>
        <p:nvPicPr>
          <p:cNvPr id="1026" name="Picture 2" descr="C:\Users\Admin L4\Desktop\змей горыныч\av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708920"/>
            <a:ext cx="4680520" cy="3368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514399656"/>
      </p:ext>
    </p:extLst>
  </p:cSld>
  <p:clrMapOvr>
    <a:masterClrMapping/>
  </p:clrMapOvr>
</p:sld>
</file>

<file path=ppt/theme/theme1.xml><?xml version="1.0" encoding="utf-8"?>
<a:theme xmlns:a="http://schemas.openxmlformats.org/drawingml/2006/main" name="Bubbles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bb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85000"/>
                <a:satMod val="150000"/>
              </a:schemeClr>
            </a:gs>
            <a:gs pos="35000">
              <a:schemeClr val="phClr">
                <a:tint val="70000"/>
                <a:shade val="90000"/>
                <a:alpha val="85000"/>
                <a:satMod val="200000"/>
              </a:schemeClr>
            </a:gs>
            <a:gs pos="100000">
              <a:schemeClr val="phClr">
                <a:tint val="90000"/>
                <a:shade val="100000"/>
                <a:alpha val="85000"/>
                <a:satMod val="25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40000"/>
                <a:satMod val="115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150000"/>
              </a:schemeClr>
            </a:gs>
          </a:gsLst>
          <a:lin ang="78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4450" cap="flat" cmpd="sng" algn="ctr">
          <a:solidFill>
            <a:schemeClr val="phClr">
              <a:alpha val="80000"/>
              <a:satMod val="110000"/>
            </a:schemeClr>
          </a:solidFill>
          <a:prstDash val="solid"/>
        </a:ln>
        <a:ln w="63500" cap="flat" cmpd="sng" algn="ctr">
          <a:solidFill>
            <a:schemeClr val="phClr">
              <a:alpha val="80000"/>
              <a:satMod val="115000"/>
            </a:schemeClr>
          </a:solidFill>
          <a:prstDash val="solid"/>
        </a:ln>
      </a:lnStyleLst>
      <a:effectStyleLst>
        <a:effectStyle>
          <a:effectLst>
            <a:innerShdw blurRad="50800" dist="25400" dir="13500000">
              <a:srgbClr val="FFFFFF">
                <a:alpha val="75000"/>
              </a:srgbClr>
            </a:innerShdw>
          </a:effectLst>
        </a:effectStyle>
        <a:effectStyle>
          <a:effectLst>
            <a:innerShdw blurRad="76200" dist="25400" dir="13500000">
              <a:srgbClr val="FFFFFF">
                <a:alpha val="75000"/>
              </a:srgbClr>
            </a:innerShdw>
            <a:reflection blurRad="63500" stA="35000" endPos="35000" dist="12700" dir="5400000" sy="-100000" rotWithShape="0"/>
          </a:effectLst>
        </a:effectStyle>
        <a:effectStyle>
          <a:effectLst>
            <a:reflection blurRad="63500" stA="35000" endPos="35000" dist="12700" dir="5400000" sy="-100000" rotWithShape="0"/>
          </a:effectLst>
          <a:scene3d>
            <a:camera prst="orthographicFront">
              <a:rot lat="0" lon="0" rev="0"/>
            </a:camera>
            <a:lightRig rig="balanced" dir="bl">
              <a:rot lat="0" lon="0" rev="7800000"/>
            </a:lightRig>
          </a:scene3d>
          <a:sp3d prstMaterial="translucentPowder">
            <a:bevelT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Пузырьки</Template>
  <TotalTime>103</TotalTime>
  <Words>340</Words>
  <Application>Microsoft Office PowerPoint</Application>
  <PresentationFormat>Экран (4:3)</PresentationFormat>
  <Paragraphs>29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Bubbles</vt:lpstr>
      <vt:lpstr>ПОХИТИТЕЛЬ РУССКИХ КРАСАВИЦ. ЗМЕЙ ГОРЫНЫЧ.</vt:lpstr>
      <vt:lpstr>Презентация PowerPoint</vt:lpstr>
      <vt:lpstr>Презентация PowerPoint</vt:lpstr>
      <vt:lpstr>Презентация PowerPoint</vt:lpstr>
      <vt:lpstr>Характерные особенности Змея </vt:lpstr>
      <vt:lpstr>Презентация PowerPoint</vt:lpstr>
      <vt:lpstr>Презентация PowerPoint</vt:lpstr>
      <vt:lpstr>Действия Змея Горыныча</vt:lpstr>
      <vt:lpstr> Змей Горыныч в литературе</vt:lpstr>
      <vt:lpstr>Змей Горыныч в живописи</vt:lpstr>
      <vt:lpstr>Презентация PowerPoint</vt:lpstr>
      <vt:lpstr>Змей Горыныч в фильмах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ПОХИТИТЕЛЬ РУССКИХ КРАСАВИЦ. ЗМЕЙ ГОРЫНЫЧ.</dc:title>
  <dc:creator>Admin L4</dc:creator>
  <cp:lastModifiedBy>Admin L4</cp:lastModifiedBy>
  <cp:revision>11</cp:revision>
  <dcterms:created xsi:type="dcterms:W3CDTF">2012-01-25T05:49:02Z</dcterms:created>
  <dcterms:modified xsi:type="dcterms:W3CDTF">2012-02-14T05:50:50Z</dcterms:modified>
</cp:coreProperties>
</file>