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74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66FF"/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malves\AppData\Local\Microsoft\Windows\Temporary Internet Files\Content.IE5\54I5HWCN\MPj043724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76157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38600" y="0"/>
            <a:ext cx="5105400" cy="5181600"/>
          </a:xfrm>
        </p:spPr>
        <p:txBody>
          <a:bodyPr>
            <a:normAutofit/>
          </a:bodyPr>
          <a:lstStyle>
            <a:lvl1pPr>
              <a:defRPr lang="ru-RU" sz="4400" b="1" kern="1200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038600" y="5181600"/>
            <a:ext cx="5105400" cy="914400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b="1" kern="1200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malves\AppData\Local\Microsoft\Windows\Temporary Internet Files\Content.IE5\54I5HWCN\MPj04372470000[1].jpg"/>
          <p:cNvPicPr>
            <a:picLocks noChangeAspect="1" noChangeArrowheads="1"/>
          </p:cNvPicPr>
          <p:nvPr/>
        </p:nvPicPr>
        <p:blipFill>
          <a:blip r:embed="rId14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" contrast="8000"/>
          </a:blip>
          <a:srcRect/>
          <a:stretch>
            <a:fillRect/>
          </a:stretch>
        </p:blipFill>
        <p:spPr bwMode="auto">
          <a:xfrm>
            <a:off x="-1" y="0"/>
            <a:ext cx="9176157" cy="6858000"/>
          </a:xfrm>
          <a:prstGeom prst="rect">
            <a:avLst/>
          </a:prstGeom>
          <a:noFill/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Текст слайда</a:t>
            </a:r>
          </a:p>
          <a:p>
            <a:pPr lvl="1"/>
            <a:r>
              <a:rPr lang="ru-RU" smtClean="0"/>
              <a:t>Текст слайда</a:t>
            </a:r>
          </a:p>
          <a:p>
            <a:pPr lvl="2"/>
            <a:r>
              <a:rPr lang="ru-RU" smtClean="0"/>
              <a:t>Текст слайда</a:t>
            </a:r>
          </a:p>
          <a:p>
            <a:pPr lvl="3"/>
            <a:r>
              <a:rPr lang="ru-RU" smtClean="0"/>
              <a:t>Текст слайда</a:t>
            </a:r>
          </a:p>
          <a:p>
            <a:pPr lvl="4"/>
            <a:r>
              <a:rPr lang="ru-RU" smtClean="0"/>
              <a:t>Текст слайда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16.11.2011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ndAc>
      <p:stSnd>
        <p:snd r:embed="rId13" name="click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cap="all" spc="200" baseline="0">
          <a:ln w="0"/>
          <a:gradFill flip="none">
            <a:gsLst>
              <a:gs pos="0">
                <a:schemeClr val="accent1">
                  <a:tint val="75000"/>
                  <a:shade val="75000"/>
                  <a:satMod val="170000"/>
                </a:schemeClr>
              </a:gs>
              <a:gs pos="49000">
                <a:schemeClr val="accent1">
                  <a:tint val="88000"/>
                  <a:shade val="65000"/>
                  <a:satMod val="172000"/>
                </a:schemeClr>
              </a:gs>
              <a:gs pos="50000">
                <a:schemeClr val="accent1">
                  <a:shade val="65000"/>
                  <a:satMod val="130000"/>
                </a:schemeClr>
              </a:gs>
              <a:gs pos="92000">
                <a:schemeClr val="accent1">
                  <a:shade val="50000"/>
                  <a:satMod val="120000"/>
                </a:schemeClr>
              </a:gs>
              <a:gs pos="100000">
                <a:schemeClr val="accent1">
                  <a:shade val="48000"/>
                  <a:satMod val="120000"/>
                </a:schemeClr>
              </a:gs>
            </a:gsLst>
            <a:lin ang="5400000"/>
          </a:gradFill>
          <a:effectLst>
            <a:glow rad="139700">
              <a:schemeClr val="bg1">
                <a:alpha val="4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4.jpeg"/><Relationship Id="rId7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18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1418"/>
            <a:ext cx="9144000" cy="69008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       </a:t>
            </a:r>
            <a:r>
              <a:rPr lang="ru-RU" sz="8000" dirty="0" smtClean="0">
                <a:latin typeface="Monotype Corsiva" pitchFamily="66" charset="0"/>
              </a:rPr>
              <a:t>      </a:t>
            </a:r>
            <a:endParaRPr lang="ru-RU" sz="80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0"/>
            <a:ext cx="53285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   </a:t>
            </a:r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entury" pitchFamily="18" charset="0"/>
              </a:rPr>
              <a:t>Италия</a:t>
            </a:r>
            <a:endParaRPr lang="ru-RU" sz="8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5733256"/>
            <a:ext cx="385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Выполнили ученицы 11 класса Копылова Анна, </a:t>
            </a:r>
            <a:r>
              <a:rPr lang="ru-RU" b="1" dirty="0" err="1" smtClean="0">
                <a:solidFill>
                  <a:schemeClr val="bg1"/>
                </a:solidFill>
              </a:rPr>
              <a:t>Шульпина</a:t>
            </a:r>
            <a:r>
              <a:rPr lang="ru-RU" b="1" dirty="0" smtClean="0">
                <a:solidFill>
                  <a:schemeClr val="bg1"/>
                </a:solidFill>
              </a:rPr>
              <a:t> Ольга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4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456248"/>
            <a:ext cx="5786446" cy="6647974"/>
          </a:xfrm>
          <a:prstGeom prst="rect">
            <a:avLst/>
          </a:prstGeom>
          <a:solidFill>
            <a:schemeClr val="bg1">
              <a:alpha val="34000"/>
            </a:schemeClr>
          </a:solidFill>
          <a:effectLst>
            <a:outerShdw blurRad="50800" dist="50800" dir="5400000" sx="51000" sy="51000" algn="ctr" rotWithShape="0">
              <a:srgbClr val="000000"/>
            </a:outerShdw>
          </a:effectLst>
        </p:spPr>
        <p:txBody>
          <a:bodyPr wrap="square" lIns="108000" anchor="ctr" anchorCtr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ru-RU" b="1" dirty="0" smtClean="0">
                <a:effectLst>
                  <a:outerShdw dist="1562100" dir="21540000" sx="96000" sy="96000" algn="tl">
                    <a:srgbClr val="000000">
                      <a:alpha val="0"/>
                    </a:srgbClr>
                  </a:outerShdw>
                </a:effectLst>
              </a:rPr>
              <a:t>Италия занимает второе место в Европе (после </a:t>
            </a:r>
            <a:r>
              <a:rPr lang="ru-RU" sz="1600" b="1" dirty="0" smtClean="0">
                <a:effectLst>
                  <a:outerShdw dist="1562100" dir="21540000" sx="96000" sy="96000" algn="tl">
                    <a:srgbClr val="000000">
                      <a:alpha val="0"/>
                    </a:srgbClr>
                  </a:outerShdw>
                </a:effectLst>
              </a:rPr>
              <a:t>Германии) по числу жителей. Для Италии постоянно характерна массовая эмиграция. Ежегодно ее покидают десятки тысяч человек. Это происходит вследствие тяжелых условий жизни крестьянства, безработицы и низкой заработанной платы рабочих. Жизненный уровень итальянских трудящихся - один из самых низких в развитых капиталистических странах Европы. Раньше для Италии была характерна эмиграция за океан. В послевоенное время усилилась временная и сезонная эмиграция в страны "Общего рынка", особенно в ФРГ и во Францию. Сальдо внешних миграций в Италии отрицательное. </a:t>
            </a:r>
          </a:p>
          <a:p>
            <a:r>
              <a:rPr lang="ru-RU" sz="1600" b="1" dirty="0" smtClean="0">
                <a:effectLst>
                  <a:outerShdw dist="1562100" dir="21540000" sx="96000" sy="96000" algn="tl">
                    <a:srgbClr val="000000">
                      <a:alpha val="0"/>
                    </a:srgbClr>
                  </a:outerShdw>
                </a:effectLst>
              </a:rPr>
              <a:t>Италия - одна из густонаселенных стран Европы. На размещение населения влияет интенсивно протекающий процесс урбанизации. Основная часть городского населения сосредоточена в Северной Италии. </a:t>
            </a:r>
            <a:r>
              <a:rPr lang="ru-RU" sz="1600" b="1" dirty="0" smtClean="0"/>
              <a:t>Ежегодно возникают и расширяются новые городские агломерации. Пространство от Турина к Милану является урбанизированной территорией. Больше половины больших городов находится на севере, на Юге преобладают города-села (большие населенные пункты), жители которых заняты по большей части в сельском хозяйстве.</a:t>
            </a:r>
          </a:p>
          <a:p>
            <a:endParaRPr lang="ru-RU" b="1" dirty="0" smtClean="0"/>
          </a:p>
          <a:p>
            <a:r>
              <a:rPr lang="ru-RU" b="1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25252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Общая характеристика населения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t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42910" y="714356"/>
            <a:ext cx="7715272" cy="5632311"/>
          </a:xfrm>
          <a:prstGeom prst="rect">
            <a:avLst/>
          </a:prstGeom>
          <a:solidFill>
            <a:schemeClr val="bg1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Национальный состав населения однороден - 98% его составляют итальянцы. По вероисповеданию итальянцы - католики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классового состава населения характерен большой удельный вес городского и сельского пролетариата, крестьян-бедняков, ремесленников и кустарей. Господствующее положение занимает небольшая по численности промышленная, торговая и сельскохозяйственная буржуазия.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Население Италии - 57,5 млн. человек (июнь 1989 года).[2] Около 98% населения Италии составляют итальянцы, немногим свыше 2% - представители других народов. Национальные меньшинства Италии представляют собой довольно компактные группы, живущие уже в течение многих веков на определенной территории. На севере страны в пограничных районах живут ретороманцы (главным образом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фриулы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- 350 тыс. человек, французы - около 70 тыс. человек, словенцы и хорваты - около 50 тыс. человек; в южной Италии и на острове Сицилия - албанцы (около 80 тыс. человек); на юге страны - греки (30 тыс. человек); на острове Сардиния - каталонцы (10 тыс. человек); евреи (около 50 тыс. человек).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 dir="in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32e4242ee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7" y="3071810"/>
            <a:ext cx="5143502" cy="3786190"/>
          </a:xfrm>
          <a:prstGeom prst="rect">
            <a:avLst/>
          </a:prstGeom>
        </p:spPr>
      </p:pic>
      <p:pic>
        <p:nvPicPr>
          <p:cNvPr id="7" name="Рисунок 6" descr="addf736cbe4e8c9536573d34dec9b4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3286124"/>
            <a:ext cx="4071934" cy="3571876"/>
          </a:xfrm>
          <a:prstGeom prst="rect">
            <a:avLst/>
          </a:prstGeom>
        </p:spPr>
      </p:pic>
      <p:pic>
        <p:nvPicPr>
          <p:cNvPr id="6" name="Рисунок 5" descr="8e24d42dd449f95935223c13e14ebe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496" y="0"/>
            <a:ext cx="5143503" cy="3286124"/>
          </a:xfrm>
          <a:prstGeom prst="rect">
            <a:avLst/>
          </a:prstGeom>
        </p:spPr>
      </p:pic>
      <p:pic>
        <p:nvPicPr>
          <p:cNvPr id="4" name="Рисунок 3" descr="00000002333.jpg"/>
          <p:cNvPicPr>
            <a:picLocks noChangeAspect="1"/>
          </p:cNvPicPr>
          <p:nvPr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0" y="0"/>
            <a:ext cx="4064000" cy="328612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Прямоугольник 1"/>
          <p:cNvSpPr/>
          <p:nvPr/>
        </p:nvSpPr>
        <p:spPr>
          <a:xfrm>
            <a:off x="107504" y="0"/>
            <a:ext cx="8036396" cy="6740307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Население очень неравномерно распределено по стране, средняя плотность его - 189 человек на 1кв. км. Самые густонаселенные области Италии - равнины Кампании, Ломбардии и Лигурии, где на один кв. м приходится свыше 300 жителей. Это объясняется благоприятными условиями для развития здесь интенсивного земледелия, разнообразной промышленности, портовой деятельности и туризма. Особенной скученностью населения отличается провинция Неаполь в Кампании, где на 1 кв. км. сконцентрировано 2531 человек. Горные же районы населены гораздо реже. Здесь плотность населения падает до 35 человек на 1 кв. км., в засушливых и экономически слаборазвитых областях Сардинии 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Базиликате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плотность населения- 60 человек на 1 кв. км.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последние столетие население Италии удвоилось, несмотря на войны, эпидемии и эмиграцию. Хотя ежегодный естественный прирост уменьшается (с 12,2% в 1911 г. до 1,6 в 1985 г.), в целом численность населения продолжает расти. Наибольший естественный прирост наблюдается в отсталых южных областях. На протяжении ХХ в. почти втрое снизилась рождаемость: с 33% в 1911 г. до 11% в 1985 г. уменьшение рождаемости сопровождалось интенсивным "старением" населения, в свою очередь способствующим дальнейшему снижению рождаемости. Если в 1911 г. лица старше 65 лет составляли 6,5 % всего населения, то в 1985 г. - уже 13,4%. В тоже время процент детей до 15 лет уменьшился с 39,9 до 22,3. Женщин в Италии на 1,4 млн. Больше, чем мужчин.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02336_PH069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smtClean="0"/>
              <a:t>с</a:t>
            </a:r>
            <a:r>
              <a:rPr lang="en-US" dirty="0" smtClean="0"/>
              <a:t>/</a:t>
            </a:r>
            <a:r>
              <a:rPr dirty="0" smtClean="0"/>
              <a:t>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714488"/>
            <a:ext cx="4929222" cy="452596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2700">
            <a:bevelT w="63500"/>
            <a:bevelB/>
          </a:sp3d>
        </p:spPr>
        <p:txBody>
          <a:bodyPr>
            <a:normAutofit fontScale="70000" lnSpcReduction="20000"/>
          </a:bodyPr>
          <a:lstStyle/>
          <a:p>
            <a:pPr>
              <a:buFontTx/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В сельском хозяйстве преобладает растениеводство. Основные культуры — пшеница, кукуруза, рис (1-е место по сбору в Европе; свыше 1 </a:t>
            </a:r>
            <a:r>
              <a:rPr lang="ru-RU" b="1" i="1" dirty="0" err="1" smtClean="0">
                <a:solidFill>
                  <a:srgbClr val="00B050"/>
                </a:solidFill>
              </a:rPr>
              <a:t>млн</a:t>
            </a:r>
            <a:r>
              <a:rPr lang="ru-RU" b="1" i="1" dirty="0" smtClean="0">
                <a:solidFill>
                  <a:srgbClr val="00B050"/>
                </a:solidFill>
              </a:rPr>
              <a:t> т. в год), сахарная свёкла. Италия — один из крупнейших в мире и ведущий в Европе производитель цитрусовых (свыше 3,3 </a:t>
            </a:r>
            <a:r>
              <a:rPr lang="ru-RU" b="1" i="1" dirty="0" err="1" smtClean="0">
                <a:solidFill>
                  <a:srgbClr val="00B050"/>
                </a:solidFill>
              </a:rPr>
              <a:t>млн</a:t>
            </a:r>
            <a:r>
              <a:rPr lang="ru-RU" b="1" i="1" dirty="0" smtClean="0">
                <a:solidFill>
                  <a:srgbClr val="00B050"/>
                </a:solidFill>
              </a:rPr>
              <a:t> т. в год), томатов (свыше 5,5 </a:t>
            </a:r>
            <a:r>
              <a:rPr lang="ru-RU" b="1" i="1" dirty="0" err="1" smtClean="0">
                <a:solidFill>
                  <a:srgbClr val="00B050"/>
                </a:solidFill>
              </a:rPr>
              <a:t>млн</a:t>
            </a:r>
            <a:r>
              <a:rPr lang="ru-RU" b="1" i="1" dirty="0" smtClean="0">
                <a:solidFill>
                  <a:srgbClr val="00B050"/>
                </a:solidFill>
              </a:rPr>
              <a:t> т.), винограда (около 10 </a:t>
            </a:r>
            <a:r>
              <a:rPr lang="ru-RU" b="1" i="1" dirty="0" err="1" smtClean="0">
                <a:solidFill>
                  <a:srgbClr val="00B050"/>
                </a:solidFill>
              </a:rPr>
              <a:t>млн</a:t>
            </a:r>
            <a:r>
              <a:rPr lang="ru-RU" b="1" i="1" dirty="0" smtClean="0">
                <a:solidFill>
                  <a:srgbClr val="00B050"/>
                </a:solidFill>
              </a:rPr>
              <a:t> т. в год; свыше 90 % перерабатывается в вино), оливок. Развиты цветоводство и птицеводство.</a:t>
            </a:r>
          </a:p>
          <a:p>
            <a:endParaRPr lang="ru-RU" b="1" i="1" dirty="0" smtClean="0">
              <a:solidFill>
                <a:srgbClr val="99FF99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Ist10_polnuroki_t5-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5206" y="285728"/>
            <a:ext cx="1759257" cy="129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7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42852"/>
            <a:ext cx="1857356" cy="1393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ut thruBlk="1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f2e9bb7565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промышлен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ость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</p:spPr>
        <p:txBody>
          <a:bodyPr>
            <a:normAutofit fontScale="55000" lnSpcReduction="20000"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стран развитого капитализма Италия выделяется крайне низкой долей добывающей и высокой долей обрабатывающей промышленности в числе занятых, основном капитале и особенно в общей стоимости промышленной продукции. Это объясняется отсутствием в стране сколько-нибудь значительных запасов наиболее важных полезных ископаемых. Среди них по промышленному и экспортному значению выделяются пириты, ртутная руда (киноварь), природный газ, калийные соли, асбест и некоторые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другие.Итальянская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обрабатывающая промышленность работает в основном на импортном сырье. Преобладает тяжелая индустрия, основная роль в которой принадлежит машиностроению. Значительно развились также электроэнергетика, металлургия, химия и нефтехимия.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1247298096_ri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4643446"/>
            <a:ext cx="2500330" cy="200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FBC3409531FE41C20B95028E97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4500570"/>
            <a:ext cx="3120400" cy="21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blinds dir="vert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he-Many-Moods-of-Venice-Ita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7030A0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i="1" u="sng" dirty="0" err="1" smtClean="0">
                <a:solidFill>
                  <a:srgbClr val="7030A0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ранспорт</a:t>
            </a:r>
            <a:r>
              <a:rPr dirty="0" smtClean="0"/>
              <a:t/>
            </a:r>
            <a:br>
              <a:rPr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6643734" cy="5786478"/>
          </a:xfrm>
          <a:solidFill>
            <a:srgbClr val="7030A0">
              <a:alpha val="49000"/>
            </a:srgbClr>
          </a:solidFill>
          <a:scene3d>
            <a:camera prst="orthographicFront"/>
            <a:lightRig rig="threePt" dir="t"/>
          </a:scene3d>
          <a:sp3d>
            <a:bevelT w="57150"/>
          </a:sp3d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7030A0"/>
                </a:solidFill>
              </a:rPr>
              <a:t>    </a:t>
            </a: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Италия имеет развитую сеть железных и автомобильных дорог. Более 90 % пассажиров и свыше 80 % грузов перевозятся автомобилями. Во внешних перевозках преобладает морской транспорт.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Торговый флот Италии насчитывает 667 судов — 17 место по общему тоннажу в мире.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Во внутренних перевозках грузов и пассажиров главную роль играет автомобильный транспорт, на втором месте — железнодорожный. По уровню электрификации железных дорог страна занимает одно из первых мест в мире. Густая сеть современных шоссе и железных дорог связывает города Северной Италии. В связи с вытянутостью страны с севера на юг её сеть железных и автомобильных дорог развивались преимущественно в меридиональном направлении.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Речной транспорт в Италии развит слабо из-за отсутствия крупных рек. Довольно быстро развивается гражданская авиация Италии. Авиационные линии поддерживают связь крупнейших городов Италии со многими городами Европы, а также других континентов. Крупнейшие аэропорты страны — Леонардо да Винчи близ Рима, </a:t>
            </a:r>
            <a:r>
              <a:rPr lang="ru-RU" sz="3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Мальпенса</a:t>
            </a: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3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Линате</a:t>
            </a: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около Милана служат важными центрами международной сети авиалиний. Для экономического развития Италии </a:t>
            </a:r>
            <a:r>
              <a:rPr lang="ru-RU" sz="3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жизненноТрубопроводный</a:t>
            </a: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транспорт: длина трубопроводов : неочищенная нефть — 6503 км, продукты нефтепереработки — 2148 км, природный газ — 19400 км. важны внешнеэкономические связи.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Italia_cop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5140" y="214290"/>
            <a:ext cx="2428860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a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16" y="2071678"/>
            <a:ext cx="1944624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47569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16" y="4500570"/>
            <a:ext cx="2163403" cy="1888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malfi-Coast-Campania-Italy-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Т</a:t>
            </a:r>
            <a:r>
              <a:rPr i="1" u="sng" dirty="0" err="1" smtClean="0"/>
              <a:t>уризм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Туризм в Италии — доходная сфера экономики Италии, основанная на использовании рекреационных ресурсов. Италия — пятая страна в мире по посещаемости и четвёртая по прибыли с туризма. Приблизительный годовой доход от туризма составляет 10 </a:t>
            </a: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долларов США. Доля в ВВП - 12%.</a:t>
            </a:r>
          </a:p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Туризм в Италии зародился в эпоху Возрождения, когда многие британские аристократы стали отправляться в центр Ренессанса, чтобы обучиться искусству архитектуры, живописи и литературы. В середине 1850-х годов Италия стала доступной для среднего класса Британской империи и Франции. С ростом популярности выездов на природу особенную значимость получили курорты у Генуи, Венеции и других городов. Вместе со становлением Итальянского государства набирал обороты массовый туризм. В регионе </a:t>
            </a: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Валле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д’Аоста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находится ряд горнолыжных курортов, например </a:t>
            </a: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Червиния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Аоста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 Итальянских Альпах хорошие склоны и дешёвый относительно Швейцарии сервис.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22646184.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13" descr="Amalfi-Coast-Campania-Italy-1.jpe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285984" cy="1714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af71676d0cc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-142900"/>
            <a:ext cx="3810000" cy="3848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e9ca96c35d71afe9670593dd2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214686"/>
            <a:ext cx="5282805" cy="3643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addf736cbe4e8c9536573d34dec9b4a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357298"/>
            <a:ext cx="3452810" cy="2589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 descr="63652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000232" y="-214338"/>
            <a:ext cx="3091420" cy="2237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italy_2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71802" y="1714488"/>
            <a:ext cx="2476491" cy="1855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2d29083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последнее время, благодаря субсидиям Евросоюза, югу страны удалось существенно продвинуться в некоторых областях экономики. Отчасти это произошло благодаря сильному падению рождаемости, которая теперь, однако, грозит сильным старением населения. Несмотря на эти субсидии, проблема диспропорционального развития Южной Италии по-прежнему актуальна. По данным статистического бюро страны, регионы юга занимают 40 % площади страны и составляют 37 % её населения, однако их официальный легальный вклад в ВВП страны в наши дни составляет всего около 24 %. (Нелегальный сектор экономики ( чёрный рынок, деятельность мафии и т.д.) составляют около 1/3 ВВП юга). Не менее остро стоит проблема утилизации отходов, антисанитарного состояния многих городов. Наглядным тому подтверждением стал недавний так называемый мусорный кризис в Италии.</a:t>
            </a:r>
            <a:endParaRPr lang="ru-RU" dirty="0"/>
          </a:p>
        </p:txBody>
      </p:sp>
    </p:spTree>
  </p:cSld>
  <p:clrMapOvr>
    <a:masterClrMapping/>
  </p:clrMapOvr>
  <p:transition>
    <p:random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 fontScale="90000"/>
          </a:bodyPr>
          <a:lstStyle/>
          <a:p>
            <a:r>
              <a:rPr lang="ru-RU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Общие </a:t>
            </a:r>
            <a:r>
              <a:rPr lang="ru-RU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сведения </a:t>
            </a: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20688"/>
            <a:ext cx="9144000" cy="48965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Столица: Рим (население - 2,7 млн. чел.).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Крупнейшие города: Милан (население - 1,5 млн. чел.), Неаполь (население - 1,1 млн. чел.), Турин (население - 992 тыс. чел.), Генуя (население - 700 тыс. чел.).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Географическое расположение: Италия расположена в бассейне Средиземного моря и включает в себя </a:t>
            </a:r>
            <a:r>
              <a:rPr lang="ru-RU" sz="1200" b="1" dirty="0" err="1" smtClean="0">
                <a:latin typeface="Comic Sans MS" pitchFamily="66" charset="0"/>
              </a:rPr>
              <a:t>Аппенинский</a:t>
            </a:r>
            <a:r>
              <a:rPr lang="ru-RU" sz="1200" b="1" dirty="0" smtClean="0">
                <a:latin typeface="Comic Sans MS" pitchFamily="66" charset="0"/>
              </a:rPr>
              <a:t> полуостров, </a:t>
            </a:r>
            <a:r>
              <a:rPr lang="ru-RU" sz="1200" b="1" dirty="0" err="1" smtClean="0">
                <a:latin typeface="Comic Sans MS" pitchFamily="66" charset="0"/>
              </a:rPr>
              <a:t>Паданскую</a:t>
            </a:r>
            <a:r>
              <a:rPr lang="ru-RU" sz="1200" b="1" dirty="0" smtClean="0">
                <a:latin typeface="Comic Sans MS" pitchFamily="66" charset="0"/>
              </a:rPr>
              <a:t> равнину, южные склоны Альп, острова Сицилия, Сардиния и ряд мелких островов.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Граница: Италия имеет внешние сухопутные границы с Францией (протяженность границы - 488 км.), Швейцарией (протяженность границы - 740 км.), Австрией (протяженность границы - 430 км.), Словенией (протяженность границы - 232 км.) и внутренние границы с государством Сан-Марино (протяженность границы - 39 км.) и городом-государством Ватикан (протяженность границы - 3,2 км.), расположенным внутри Рима.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Высшая точка страны: гора Монблан (4807 метров).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Действующие вулканы: Везувий, Этна, Стромболи.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Реки: самая большая река - По (682 км). Большинство остальных рек являются несудоходными, причем некоторые из них практически полностью пересыхают в летние месяцы.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Климат: на большей части территории - субтропический, средиземноморский. Летом тепло и сухо, зимой влажно, но тоже достаточно тепло. В горах температура зимой достигает -20 градусов.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Государственный язык: итальянский.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Время: отстаёт от московского на 2 часа (+ 1 час по Гринвичу).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Государственный строй: парламентская республика, главой которой является президент.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Законодательный орган: двухпалатный парламент (палата депутатов и сенат).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Государственная символика Италии. Флаг - зелено-бело-красный </a:t>
            </a:r>
            <a:r>
              <a:rPr lang="ru-RU" sz="1200" b="1" dirty="0" err="1" smtClean="0">
                <a:latin typeface="Comic Sans MS" pitchFamily="66" charset="0"/>
              </a:rPr>
              <a:t>триколор</a:t>
            </a:r>
            <a:r>
              <a:rPr lang="ru-RU" sz="1200" b="1" dirty="0" smtClean="0">
                <a:latin typeface="Comic Sans MS" pitchFamily="66" charset="0"/>
              </a:rPr>
              <a:t>, принят в 1946 году. Гимн - «</a:t>
            </a:r>
            <a:r>
              <a:rPr lang="ru-RU" sz="1200" b="1" dirty="0" err="1" smtClean="0">
                <a:latin typeface="Comic Sans MS" pitchFamily="66" charset="0"/>
              </a:rPr>
              <a:t>Инно</a:t>
            </a:r>
            <a:r>
              <a:rPr lang="ru-RU" sz="1200" b="1" dirty="0" smtClean="0">
                <a:latin typeface="Comic Sans MS" pitchFamily="66" charset="0"/>
              </a:rPr>
              <a:t> </a:t>
            </a:r>
            <a:r>
              <a:rPr lang="ru-RU" sz="1200" b="1" dirty="0" err="1" smtClean="0">
                <a:latin typeface="Comic Sans MS" pitchFamily="66" charset="0"/>
              </a:rPr>
              <a:t>ди</a:t>
            </a:r>
            <a:r>
              <a:rPr lang="ru-RU" sz="1200" b="1" dirty="0" smtClean="0">
                <a:latin typeface="Comic Sans MS" pitchFamily="66" charset="0"/>
              </a:rPr>
              <a:t> </a:t>
            </a:r>
            <a:r>
              <a:rPr lang="ru-RU" sz="1200" b="1" dirty="0" err="1" smtClean="0">
                <a:latin typeface="Comic Sans MS" pitchFamily="66" charset="0"/>
              </a:rPr>
              <a:t>Мамели</a:t>
            </a:r>
            <a:r>
              <a:rPr lang="ru-RU" sz="1200" b="1" dirty="0" smtClean="0">
                <a:latin typeface="Comic Sans MS" pitchFamily="66" charset="0"/>
              </a:rPr>
              <a:t>» - </a:t>
            </a:r>
            <a:r>
              <a:rPr lang="ru-RU" sz="1200" b="1" dirty="0" err="1" smtClean="0">
                <a:latin typeface="Comic Sans MS" pitchFamily="66" charset="0"/>
              </a:rPr>
              <a:t>inno</a:t>
            </a:r>
            <a:r>
              <a:rPr lang="ru-RU" sz="1200" b="1" dirty="0" smtClean="0">
                <a:latin typeface="Comic Sans MS" pitchFamily="66" charset="0"/>
              </a:rPr>
              <a:t> </a:t>
            </a:r>
            <a:r>
              <a:rPr lang="ru-RU" sz="1200" b="1" dirty="0" err="1" smtClean="0">
                <a:latin typeface="Comic Sans MS" pitchFamily="66" charset="0"/>
              </a:rPr>
              <a:t>di</a:t>
            </a:r>
            <a:r>
              <a:rPr lang="ru-RU" sz="1200" b="1" dirty="0" smtClean="0">
                <a:latin typeface="Comic Sans MS" pitchFamily="66" charset="0"/>
              </a:rPr>
              <a:t> </a:t>
            </a:r>
            <a:r>
              <a:rPr lang="ru-RU" sz="1200" b="1" dirty="0" err="1" smtClean="0">
                <a:latin typeface="Comic Sans MS" pitchFamily="66" charset="0"/>
              </a:rPr>
              <a:t>Mameli</a:t>
            </a:r>
            <a:r>
              <a:rPr lang="ru-RU" sz="1200" b="1" dirty="0" smtClean="0">
                <a:latin typeface="Comic Sans MS" pitchFamily="66" charset="0"/>
              </a:rPr>
              <a:t> (1847).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Религия: Преобладающая религия в Италии - католицизм, примерно 98 %.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Экономика: На севере страны больше развита промышленность, а на юге - сельское хозяйство.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b="1" dirty="0" smtClean="0">
                <a:latin typeface="Comic Sans MS" pitchFamily="66" charset="0"/>
              </a:rPr>
              <a:t>Деньги: евро. До введения евро - итальянская лира.</a:t>
            </a:r>
            <a:endParaRPr lang="ru-RU" sz="1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ta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908720"/>
            <a:ext cx="5868143" cy="5949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Географическое положение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24128" y="1340768"/>
            <a:ext cx="3419872" cy="535531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err="1" smtClean="0"/>
              <a:t>Ита́лия</a:t>
            </a:r>
            <a:r>
              <a:rPr lang="ru-RU" dirty="0" smtClean="0"/>
              <a:t> официальное название — </a:t>
            </a:r>
            <a:r>
              <a:rPr lang="ru-RU" dirty="0" err="1" smtClean="0"/>
              <a:t>Италья́нская</a:t>
            </a:r>
            <a:r>
              <a:rPr lang="ru-RU" dirty="0" smtClean="0"/>
              <a:t> </a:t>
            </a:r>
            <a:r>
              <a:rPr lang="ru-RU" dirty="0" err="1" smtClean="0"/>
              <a:t>Респу́блика</a:t>
            </a:r>
            <a:r>
              <a:rPr lang="ru-RU" dirty="0" smtClean="0"/>
              <a:t> (</a:t>
            </a:r>
            <a:r>
              <a:rPr lang="ru-RU" dirty="0" err="1" smtClean="0"/>
              <a:t>итал</a:t>
            </a:r>
            <a:r>
              <a:rPr lang="ru-RU" dirty="0" smtClean="0"/>
              <a:t>. </a:t>
            </a:r>
            <a:r>
              <a:rPr lang="ru-RU" dirty="0" err="1" smtClean="0"/>
              <a:t>Repubblica</a:t>
            </a:r>
            <a:r>
              <a:rPr lang="ru-RU" dirty="0" smtClean="0"/>
              <a:t> </a:t>
            </a:r>
            <a:r>
              <a:rPr lang="ru-RU" dirty="0" err="1" smtClean="0"/>
              <a:t>Italiana</a:t>
            </a:r>
            <a:r>
              <a:rPr lang="ru-RU" dirty="0" smtClean="0"/>
              <a:t>)) — государство на юге Европы, в центре Средиземноморья. </a:t>
            </a:r>
          </a:p>
          <a:p>
            <a:r>
              <a:rPr lang="ru-RU" dirty="0" smtClean="0"/>
              <a:t>Граничит с Францией на северо-западе (протяжённость границы — 488 км), со Швейцарией (740 км) и Австрией (430 км) — на севере и со Словенией — на северо-востоке (232 км). Также имеет внутренние границы с Ватиканом (3,2 км) и Сан-Марино (39 км).</a:t>
            </a:r>
          </a:p>
          <a:p>
            <a:r>
              <a:rPr lang="ru-RU" dirty="0" smtClean="0"/>
              <a:t>Занимает </a:t>
            </a:r>
            <a:r>
              <a:rPr lang="ru-RU" dirty="0" err="1" smtClean="0"/>
              <a:t>Апеннинский</a:t>
            </a:r>
            <a:r>
              <a:rPr lang="ru-RU" dirty="0" smtClean="0"/>
              <a:t> полуостров, </a:t>
            </a:r>
            <a:r>
              <a:rPr lang="ru-RU" dirty="0" err="1" smtClean="0"/>
              <a:t>Паданскую</a:t>
            </a:r>
            <a:r>
              <a:rPr lang="ru-RU" dirty="0" smtClean="0"/>
              <a:t> равнину, южные склоны Альп, острова Сицилия, Сардиния и ряд мелких островов.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Деньг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27984" cy="702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2" descr="Европейская валю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4866" y="3501008"/>
            <a:ext cx="4789134" cy="3356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Доллар США"/>
          <p:cNvPicPr>
            <a:picLocks noChangeAspect="1" noChangeArrowheads="1"/>
          </p:cNvPicPr>
          <p:nvPr/>
        </p:nvPicPr>
        <p:blipFill>
          <a:blip r:embed="rId5" cstate="print"/>
          <a:srcRect t="13744" b="13744"/>
          <a:stretch>
            <a:fillRect/>
          </a:stretch>
        </p:blipFill>
        <p:spPr bwMode="auto">
          <a:xfrm>
            <a:off x="4398192" y="-1"/>
            <a:ext cx="4847606" cy="3501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0" y="0"/>
            <a:ext cx="925252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divo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</a:t>
            </a: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экономика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764704"/>
            <a:ext cx="20217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Century" pitchFamily="18" charset="0"/>
              </a:rPr>
              <a:t>Преимущества</a:t>
            </a:r>
            <a:endParaRPr lang="ru-RU" sz="2000" b="1" dirty="0">
              <a:latin typeface="Century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692696"/>
            <a:ext cx="6858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громадный государственный бюджет (960 </a:t>
            </a:r>
            <a:r>
              <a:rPr lang="ru-RU" sz="1600" b="1" dirty="0" err="1" smtClean="0"/>
              <a:t>млрд</a:t>
            </a:r>
            <a:r>
              <a:rPr lang="ru-RU" sz="1600" b="1" dirty="0" smtClean="0"/>
              <a:t> долл. по состоянию на 2009 год, 5-е место в мире), превосходящий, среди прочих, бюджеты Китая и Великобритании. Конкурентоспособный и довольно </a:t>
            </a:r>
            <a:r>
              <a:rPr lang="ru-RU" sz="1600" b="1" dirty="0" err="1" smtClean="0"/>
              <a:t>креативный</a:t>
            </a:r>
            <a:r>
              <a:rPr lang="ru-RU" sz="1600" b="1" dirty="0" smtClean="0"/>
              <a:t> средний класс. Задает моду во всем мире в области дизайна, производства и продукции одежды и бытовой техники. К ведущим фирмам относятся </a:t>
            </a:r>
            <a:r>
              <a:rPr lang="ru-RU" sz="1600" b="1" dirty="0" err="1" smtClean="0"/>
              <a:t>Fiat</a:t>
            </a:r>
            <a:r>
              <a:rPr lang="ru-RU" sz="1600" b="1" dirty="0" smtClean="0"/>
              <a:t> (</a:t>
            </a:r>
            <a:r>
              <a:rPr lang="ru-RU" sz="1600" b="1" dirty="0" err="1" smtClean="0"/>
              <a:t>автопром</a:t>
            </a:r>
            <a:r>
              <a:rPr lang="ru-RU" sz="1600" b="1" dirty="0" smtClean="0"/>
              <a:t>), </a:t>
            </a:r>
            <a:r>
              <a:rPr lang="ru-RU" sz="1600" b="1" dirty="0" err="1" smtClean="0"/>
              <a:t>Montedison</a:t>
            </a:r>
            <a:r>
              <a:rPr lang="ru-RU" sz="1600" b="1" dirty="0" smtClean="0"/>
              <a:t> (производство пластмасс), </a:t>
            </a:r>
            <a:r>
              <a:rPr lang="ru-RU" sz="1600" b="1" dirty="0" err="1" smtClean="0"/>
              <a:t>Olivetti</a:t>
            </a:r>
            <a:r>
              <a:rPr lang="ru-RU" sz="1600" b="1" dirty="0" smtClean="0"/>
              <a:t> (коммуникации), </a:t>
            </a:r>
            <a:r>
              <a:rPr lang="ru-RU" sz="1600" b="1" dirty="0" err="1" smtClean="0"/>
              <a:t>Benetton</a:t>
            </a:r>
            <a:r>
              <a:rPr lang="ru-RU" sz="1600" b="1" dirty="0" smtClean="0"/>
              <a:t> (одежда). Высокопроизводительное сельское хозяйство и производство продукции для туристов, известные дома мод. Огромное культурное наследие делает Италию одной из наиболее привлекательных для туристов стран Европы и мира, с возможностью бесконечного развития туристической отрасли хозяйства.</a:t>
            </a:r>
            <a:endParaRPr lang="ru-RU" sz="1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5010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Century" pitchFamily="18" charset="0"/>
              </a:rPr>
              <a:t>Слабые стороны</a:t>
            </a:r>
            <a:endParaRPr lang="ru-RU" b="1" dirty="0">
              <a:latin typeface="Century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1907704" y="3501008"/>
            <a:ext cx="216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1979712" y="836712"/>
            <a:ext cx="216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83768" y="3501008"/>
            <a:ext cx="66602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государственный дефицит и рост долга все ещё велики. Малый прирост экономики, неэффективная сфера услуг, которая интенсивно приватизируется. Неравное распределение благосостояния между богатым Севером и бедным Югом, где безработица в 3 раза выше. Недостаточная налоговая дисциплина, улучшающаяся в последнее время. Относительно малые, ориентированные на международную конкуренцию предприятия. Сильная зависимость от импорта энергоресурсов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25689"/>
            <a:ext cx="6372200" cy="563231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endParaRPr lang="ru-RU" dirty="0" smtClean="0"/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Итальянская Республика (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Italian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Republic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Repubblica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Italiana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- демократическое государство с парламентско-президентской формой правления. Главой государства является президент, избираемый на семилетний срок коллегией выборщиков, состоящей из представителей обеих палат парламента и 58 региональных представителей. Правительство возглавляет премьер-министр (председатель совета министров Италии), которым обычно становится лидер партии или коалиции, победившей на последних парламентских выборах.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Законодательный орган - двухпалатный парламент (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Parlamento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), состоящий из сената республики (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Senato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della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Repubblica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315 депутатов избираются на пятилетние сроки в регионах) и палаты представителей (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Camera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dei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Deputati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630 мест).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Административно Италия разделена на 15 областей 5 автономных регионов .В автономных областях есть свои парламенты - областные советы и правительства - джунты, занимающиеся вопросами местного самоуправления.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0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   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Политика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fg_ita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199" y="0"/>
            <a:ext cx="2866297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big2134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4221088"/>
            <a:ext cx="3168352" cy="26369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circle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436096" cy="6858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40000" lnSpcReduction="2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buNone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                   </a:t>
            </a:r>
            <a:r>
              <a:rPr lang="ru-RU" sz="7000" b="1" dirty="0" smtClean="0">
                <a:solidFill>
                  <a:schemeClr val="tx1"/>
                </a:solidFill>
                <a:latin typeface="Monotype Corsiva" pitchFamily="66" charset="0"/>
              </a:rPr>
              <a:t>Природные условия</a:t>
            </a:r>
            <a:r>
              <a:rPr lang="ru-RU" sz="7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                               </a:t>
            </a:r>
          </a:p>
          <a:p>
            <a:pPr>
              <a:buFont typeface="Wingdings" pitchFamily="2" charset="2"/>
              <a:buChar char="Ø"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Италия находится в пределах лесной зоны умеренного пояса (на севере) и в субтропическом поясе (на юге). Большое влияние на формирование особенностей природы Италии, особенно ее климата, оказывает море. Даже самые глубинные районы страны расположены не более чем на 200-220 км. от морского побережья. На природу Италии ан разнообразие ее ландшафтов влияет также значительная вытянутость ее территории с северо-запада на юго-восток и преобладание горного холмистого рельефа.</a:t>
            </a:r>
          </a:p>
          <a:p>
            <a:pPr>
              <a:buNone/>
            </a:pPr>
            <a:endParaRPr lang="ru-RU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 Одна из наиболее характерных особенностей природы страны - широкое развитие вулканических и сейсмических процессов, а также современных движений суши, обусловленных тем, что Италия располагается в зоне молодой альпийской складчатости. </a:t>
            </a:r>
          </a:p>
          <a:p>
            <a:pPr>
              <a:buNone/>
            </a:pPr>
            <a:endParaRPr lang="ru-RU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 Северная, очень извилистая сухопутная граница Италии почти на всем протяжении проходит по гребням Альп. Однако она составляет лишь 20 % итальянских границ. Италия преимущественно морская страна. Из 9,3 тыс. км. ее границ 4/5 приходится на морские. </a:t>
            </a:r>
          </a:p>
          <a:p>
            <a:pPr>
              <a:buFont typeface="Wingdings" pitchFamily="2" charset="2"/>
              <a:buChar char="Ø"/>
            </a:pPr>
            <a:endParaRPr lang="ru-RU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 Береговая линия Италии сравнительно мало расчленена, удобных бухт мало. Почти все крупные порты сооружены искусственно. Только в Южной Италии есть порты в естественных бухтах и заливах (Неаполь, Салерно, </a:t>
            </a:r>
            <a:r>
              <a:rPr lang="ru-RU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Таранто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ru-RU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Кальяри</a:t>
            </a: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).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Рисунок 3" descr="1285411652_5860fe080fed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85792" y="0"/>
            <a:ext cx="375820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AllDay_ru_ladybu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509120"/>
            <a:ext cx="2879601" cy="287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  </a:t>
            </a:r>
            <a: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Природные ресурсы</a:t>
            </a:r>
            <a:endParaRPr lang="ru-RU" sz="2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76672"/>
            <a:ext cx="4788024" cy="570431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Минеральные ресурсы. Территория страны по большей части небогата на основные виды полезных ископаемых. Месторождения каменного угля (запасы менее 1 млрд. т) в настоящее время не разрабатываются. Месторождения нефти (запасы 91 млн. т) разрабатываются на юго-востоке Сицилии и на шельфе в Адриатике. Залежи полиметаллических руд в Сардинии и в Восточных Альпах обеспечивают потребности страны в цинке и свинце на 1/3. Есть залежи сурьмяной руды и </a:t>
            </a:r>
            <a:r>
              <a:rPr lang="ru-RU" dirty="0" err="1" smtClean="0"/>
              <a:t>киновары</a:t>
            </a:r>
            <a:r>
              <a:rPr lang="ru-RU" dirty="0" smtClean="0"/>
              <a:t> (сырье для производства ртути), по запасам которой (в вулканическом массиве </a:t>
            </a:r>
            <a:r>
              <a:rPr lang="ru-RU" dirty="0" err="1" smtClean="0"/>
              <a:t>Амиата</a:t>
            </a:r>
            <a:r>
              <a:rPr lang="ru-RU" dirty="0" smtClean="0"/>
              <a:t> в Тоскане) Италия занимает лидирующие позиции в мире. Недра страны богаты на строительное сырье, прежде всего мрамор (в </a:t>
            </a:r>
            <a:r>
              <a:rPr lang="ru-RU" dirty="0" err="1" smtClean="0"/>
              <a:t>Каррари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Тоскане), который еще древние римляне применяли для создания скульптур и отделки зданий.</a:t>
            </a:r>
            <a:endParaRPr lang="ru-RU" dirty="0"/>
          </a:p>
        </p:txBody>
      </p:sp>
      <p:pic>
        <p:nvPicPr>
          <p:cNvPr id="11" name="Рисунок 10" descr="ugol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332809"/>
            <a:ext cx="2664296" cy="3550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Рисунок 11" descr="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077072"/>
            <a:ext cx="3024336" cy="2657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alp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7624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396536" cy="13542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9966FF"/>
                </a:solidFill>
                <a:latin typeface="Comic Sans MS" pitchFamily="66" charset="0"/>
              </a:rPr>
              <a:t>Гидроэнергетические </a:t>
            </a:r>
            <a:r>
              <a:rPr lang="ru-RU" sz="2800" b="1" dirty="0" smtClean="0">
                <a:solidFill>
                  <a:srgbClr val="9966FF"/>
                </a:solidFill>
                <a:latin typeface="Comic Sans MS" pitchFamily="66" charset="0"/>
              </a:rPr>
              <a:t>ресурсы </a:t>
            </a:r>
            <a:endParaRPr lang="ru-RU" sz="2800" b="1" dirty="0" smtClean="0">
              <a:solidFill>
                <a:srgbClr val="9966FF"/>
              </a:solidFill>
              <a:latin typeface="Comic Sans MS" pitchFamily="66" charset="0"/>
            </a:endParaRPr>
          </a:p>
          <a:p>
            <a:r>
              <a:rPr lang="ru-RU" dirty="0" smtClean="0"/>
              <a:t>Итальянские реки издавна используются для производства электроэнергии, снабжения водой населенных пунктов и промышленных предприятий. Свыше 60% общих запасов </a:t>
            </a:r>
            <a:r>
              <a:rPr lang="ru-RU" dirty="0" err="1" smtClean="0"/>
              <a:t>гидроэнергоресурсов</a:t>
            </a:r>
            <a:r>
              <a:rPr lang="ru-RU" dirty="0" smtClean="0"/>
              <a:t> страны сосредоточено в Альпах.</a:t>
            </a:r>
          </a:p>
        </p:txBody>
      </p:sp>
    </p:spTree>
  </p:cSld>
  <p:clrMapOvr>
    <a:masterClrMapping/>
  </p:clrMapOvr>
  <p:transition>
    <p:strips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751512" cy="258532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Рекреационные </a:t>
            </a:r>
            <a:r>
              <a:rPr lang="ru-RU" b="1" dirty="0" smtClean="0">
                <a:solidFill>
                  <a:srgbClr val="002060"/>
                </a:solidFill>
              </a:rPr>
              <a:t>ресурсы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Главные районы отдыха и туризма — Альпы, Итальянская </a:t>
            </a:r>
            <a:r>
              <a:rPr lang="ru-RU" dirty="0" err="1" smtClean="0">
                <a:solidFill>
                  <a:srgbClr val="7030A0"/>
                </a:solidFill>
              </a:rPr>
              <a:t>Ривъера</a:t>
            </a:r>
            <a:r>
              <a:rPr lang="ru-RU" dirty="0" smtClean="0">
                <a:solidFill>
                  <a:srgbClr val="7030A0"/>
                </a:solidFill>
              </a:rPr>
              <a:t>, Неаполитанские заливы о. Капри, Центральная Италия, Сицилия, </a:t>
            </a:r>
            <a:r>
              <a:rPr lang="ru-RU" dirty="0" err="1" smtClean="0">
                <a:solidFill>
                  <a:srgbClr val="7030A0"/>
                </a:solidFill>
              </a:rPr>
              <a:t>Липарские</a:t>
            </a:r>
            <a:r>
              <a:rPr lang="ru-RU" dirty="0" smtClean="0">
                <a:solidFill>
                  <a:srgbClr val="7030A0"/>
                </a:solidFill>
              </a:rPr>
              <a:t> острова. Для сохранения естественных ландшафтов, растительного и животного мира созданы национальные парки в Альпах (</a:t>
            </a:r>
            <a:r>
              <a:rPr lang="ru-RU" dirty="0" err="1" smtClean="0">
                <a:solidFill>
                  <a:srgbClr val="7030A0"/>
                </a:solidFill>
              </a:rPr>
              <a:t>Гран-Парадизо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r>
              <a:rPr lang="ru-RU" dirty="0" err="1" smtClean="0">
                <a:solidFill>
                  <a:srgbClr val="7030A0"/>
                </a:solidFill>
              </a:rPr>
              <a:t>Стельвио</a:t>
            </a:r>
            <a:r>
              <a:rPr lang="ru-RU" dirty="0" smtClean="0">
                <a:solidFill>
                  <a:srgbClr val="7030A0"/>
                </a:solidFill>
              </a:rPr>
              <a:t> и </a:t>
            </a:r>
            <a:r>
              <a:rPr lang="ru-RU" dirty="0" err="1" smtClean="0">
                <a:solidFill>
                  <a:srgbClr val="7030A0"/>
                </a:solidFill>
              </a:rPr>
              <a:t>др</a:t>
            </a:r>
            <a:r>
              <a:rPr lang="ru-RU" dirty="0" smtClean="0">
                <a:solidFill>
                  <a:srgbClr val="7030A0"/>
                </a:solidFill>
              </a:rPr>
              <a:t>), в горах </a:t>
            </a:r>
            <a:r>
              <a:rPr lang="ru-RU" dirty="0" err="1" smtClean="0">
                <a:solidFill>
                  <a:srgbClr val="7030A0"/>
                </a:solidFill>
              </a:rPr>
              <a:t>Абруцци</a:t>
            </a:r>
            <a:r>
              <a:rPr lang="ru-RU" dirty="0" smtClean="0">
                <a:solidFill>
                  <a:srgbClr val="7030A0"/>
                </a:solidFill>
              </a:rPr>
              <a:t> и на побережье.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0"/>
            <a:ext cx="3995936" cy="42473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Растительные и животные ресурсы. </a:t>
            </a:r>
          </a:p>
          <a:p>
            <a:r>
              <a:rPr lang="ru-RU" dirty="0" smtClean="0"/>
              <a:t>В Альпах растут горные широколиственные леса (дуб, каштан, клен), на высотах от 800 до 1800 м — буковые и хвойные леса, выше — кустарники, субальпийские и альпийские. Вырубка леса приводит к эрозии почв. Животные сохранились преимущественно в горах. В Апеннинах еще осталось незначительное количество медведей и волков, в лесных местностях — лисы и кабаны. Косуль и благородных оленей по большей части держат в охотничьих заповедниках.</a:t>
            </a:r>
            <a:endParaRPr lang="ru-RU" dirty="0"/>
          </a:p>
        </p:txBody>
      </p:sp>
      <p:pic>
        <p:nvPicPr>
          <p:cNvPr id="6" name="Рисунок 5" descr="0_c415_8caec8d1_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293096"/>
            <a:ext cx="4427984" cy="2564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3004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93704"/>
            <a:ext cx="471601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7" descr="best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52244">
            <a:off x="2709975" y="2694731"/>
            <a:ext cx="3086527" cy="22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ShipNatur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30008558</Template>
  <TotalTime>318</TotalTime>
  <Words>2533</Words>
  <Application>Microsoft Office PowerPoint</Application>
  <PresentationFormat>Экран (4:3)</PresentationFormat>
  <Paragraphs>84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ShipNature</vt:lpstr>
      <vt:lpstr>Слайд 1</vt:lpstr>
      <vt:lpstr>Общие сведения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с/х</vt:lpstr>
      <vt:lpstr>промышленность</vt:lpstr>
      <vt:lpstr>Транспорт </vt:lpstr>
      <vt:lpstr>Туризм</vt:lpstr>
      <vt:lpstr>Слайд 17</vt:lpstr>
      <vt:lpstr>Проблемы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Лена</cp:lastModifiedBy>
  <cp:revision>37</cp:revision>
  <dcterms:modified xsi:type="dcterms:W3CDTF">2011-11-16T08:42:05Z</dcterms:modified>
</cp:coreProperties>
</file>