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31"/>
  </p:notesMasterIdLst>
  <p:sldIdLst>
    <p:sldId id="280" r:id="rId2"/>
    <p:sldId id="331" r:id="rId3"/>
    <p:sldId id="302" r:id="rId4"/>
    <p:sldId id="309" r:id="rId5"/>
    <p:sldId id="310" r:id="rId6"/>
    <p:sldId id="311" r:id="rId7"/>
    <p:sldId id="312" r:id="rId8"/>
    <p:sldId id="303" r:id="rId9"/>
    <p:sldId id="313" r:id="rId10"/>
    <p:sldId id="314" r:id="rId11"/>
    <p:sldId id="315" r:id="rId12"/>
    <p:sldId id="316" r:id="rId13"/>
    <p:sldId id="304" r:id="rId14"/>
    <p:sldId id="317" r:id="rId15"/>
    <p:sldId id="318" r:id="rId16"/>
    <p:sldId id="319" r:id="rId17"/>
    <p:sldId id="321" r:id="rId18"/>
    <p:sldId id="305" r:id="rId19"/>
    <p:sldId id="322" r:id="rId20"/>
    <p:sldId id="323" r:id="rId21"/>
    <p:sldId id="324" r:id="rId22"/>
    <p:sldId id="325" r:id="rId23"/>
    <p:sldId id="308" r:id="rId24"/>
    <p:sldId id="326" r:id="rId25"/>
    <p:sldId id="327" r:id="rId26"/>
    <p:sldId id="328" r:id="rId27"/>
    <p:sldId id="329" r:id="rId28"/>
    <p:sldId id="332" r:id="rId29"/>
    <p:sldId id="333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6600"/>
    <a:srgbClr val="FF0000"/>
    <a:srgbClr val="FF00FF"/>
    <a:srgbClr val="FFFF00"/>
    <a:srgbClr val="E9E09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79" autoAdjust="0"/>
    <p:restoredTop sz="92762" autoAdjust="0"/>
  </p:normalViewPr>
  <p:slideViewPr>
    <p:cSldViewPr showGuides="1">
      <p:cViewPr>
        <p:scale>
          <a:sx n="75" d="100"/>
          <a:sy n="75" d="100"/>
        </p:scale>
        <p:origin x="-272" y="3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199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AE9DB4D-AC08-4848-AE80-14E201DF67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CDFFAF-D74E-4313-AA73-466D7823260E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43722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4372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ECC46-A2EB-4AD1-961A-F7215A744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CD601-9193-49C1-AFA3-1119D58F8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B3242-36E1-4062-875D-4E8A73B1F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7F27F-5E25-4A47-A770-A53917E510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9B173-5DF1-4E33-8D5D-C9A548681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BBDBB-32E6-44D5-AF9C-56204E4102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64F66-BF3F-4A3F-B350-CC57A5582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3C297-F6AE-4D6E-A5B7-1660CBCC19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319C4-F975-46A7-9AFE-0B764D25AE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DE334-9425-45F2-B8C0-ED3596F52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82BD3-52A1-460C-9F91-4C54200DE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98FF2-4D89-4A47-AFBE-D1F048C9D5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EB9F7-017A-482A-B21B-F9AB7E780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81A2D-D582-4865-91F1-7C66456C90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1EF54-16D6-4CA8-BC8D-1B50D668CA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242691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2692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2693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2694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2695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2696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2697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4269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269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42700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2701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2702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fld id="{C0AC699D-316E-4222-8CB7-76D3FDF33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9.xml"/><Relationship Id="rId18" Type="http://schemas.openxmlformats.org/officeDocument/2006/relationships/slide" Target="slide15.xml"/><Relationship Id="rId26" Type="http://schemas.openxmlformats.org/officeDocument/2006/relationships/slide" Target="slide21.xml"/><Relationship Id="rId3" Type="http://schemas.openxmlformats.org/officeDocument/2006/relationships/slide" Target="slide3.xml"/><Relationship Id="rId21" Type="http://schemas.openxmlformats.org/officeDocument/2006/relationships/slide" Target="slide25.xml"/><Relationship Id="rId7" Type="http://schemas.openxmlformats.org/officeDocument/2006/relationships/slide" Target="slide8.xml"/><Relationship Id="rId12" Type="http://schemas.openxmlformats.org/officeDocument/2006/relationships/slide" Target="slide14.xml"/><Relationship Id="rId17" Type="http://schemas.openxmlformats.org/officeDocument/2006/relationships/image" Target="../media/image8.png"/><Relationship Id="rId25" Type="http://schemas.openxmlformats.org/officeDocument/2006/relationships/slide" Target="slide11.xml"/><Relationship Id="rId33" Type="http://schemas.openxmlformats.org/officeDocument/2006/relationships/slide" Target="slide27.xml"/><Relationship Id="rId2" Type="http://schemas.openxmlformats.org/officeDocument/2006/relationships/image" Target="../media/image4.jpeg"/><Relationship Id="rId16" Type="http://schemas.openxmlformats.org/officeDocument/2006/relationships/slide" Target="slide5.xml"/><Relationship Id="rId20" Type="http://schemas.openxmlformats.org/officeDocument/2006/relationships/slide" Target="slide20.xml"/><Relationship Id="rId29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11" Type="http://schemas.openxmlformats.org/officeDocument/2006/relationships/image" Target="../media/image7.jpeg"/><Relationship Id="rId24" Type="http://schemas.openxmlformats.org/officeDocument/2006/relationships/slide" Target="slide16.xml"/><Relationship Id="rId32" Type="http://schemas.openxmlformats.org/officeDocument/2006/relationships/slide" Target="slide22.xml"/><Relationship Id="rId5" Type="http://schemas.openxmlformats.org/officeDocument/2006/relationships/slide" Target="slide13.xml"/><Relationship Id="rId15" Type="http://schemas.openxmlformats.org/officeDocument/2006/relationships/slide" Target="slide24.xml"/><Relationship Id="rId23" Type="http://schemas.openxmlformats.org/officeDocument/2006/relationships/image" Target="../media/image9.png"/><Relationship Id="rId28" Type="http://schemas.openxmlformats.org/officeDocument/2006/relationships/slide" Target="slide7.xml"/><Relationship Id="rId10" Type="http://schemas.openxmlformats.org/officeDocument/2006/relationships/slide" Target="slide4.xml"/><Relationship Id="rId19" Type="http://schemas.openxmlformats.org/officeDocument/2006/relationships/slide" Target="slide10.xml"/><Relationship Id="rId31" Type="http://schemas.openxmlformats.org/officeDocument/2006/relationships/slide" Target="slide12.xml"/><Relationship Id="rId4" Type="http://schemas.openxmlformats.org/officeDocument/2006/relationships/image" Target="../media/image5.jpeg"/><Relationship Id="rId9" Type="http://schemas.openxmlformats.org/officeDocument/2006/relationships/slide" Target="slide23.xml"/><Relationship Id="rId14" Type="http://schemas.openxmlformats.org/officeDocument/2006/relationships/slide" Target="slide19.xml"/><Relationship Id="rId22" Type="http://schemas.openxmlformats.org/officeDocument/2006/relationships/slide" Target="slide6.xml"/><Relationship Id="rId27" Type="http://schemas.openxmlformats.org/officeDocument/2006/relationships/slide" Target="slide26.xml"/><Relationship Id="rId30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stroymedia-g.ru/news/107" TargetMode="External"/><Relationship Id="rId13" Type="http://schemas.openxmlformats.org/officeDocument/2006/relationships/hyperlink" Target="http://crosti.ru/pattern/2293/" TargetMode="External"/><Relationship Id="rId3" Type="http://schemas.openxmlformats.org/officeDocument/2006/relationships/hyperlink" Target="http://allday2.com/index.php?newsid=34339" TargetMode="External"/><Relationship Id="rId7" Type="http://schemas.openxmlformats.org/officeDocument/2006/relationships/hyperlink" Target="http://www.krasfun.ru/2012/03/podgotovka-k-londonskoj-olimpiade-2012/" TargetMode="External"/><Relationship Id="rId12" Type="http://schemas.openxmlformats.org/officeDocument/2006/relationships/hyperlink" Target="http://900igr.net/datas/istorija/Iskusstvo-Gretsii/0001-001-Kultura-Drevnej-Gretsii.jpg" TargetMode="External"/><Relationship Id="rId2" Type="http://schemas.openxmlformats.org/officeDocument/2006/relationships/hyperlink" Target="http://ekburg.tv/new/9366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drobnosti.ua/sports/2010/03/15/672176.html" TargetMode="External"/><Relationship Id="rId11" Type="http://schemas.openxmlformats.org/officeDocument/2006/relationships/hyperlink" Target="http://thenews.kz/2012/09/11/1205355.html" TargetMode="External"/><Relationship Id="rId5" Type="http://schemas.openxmlformats.org/officeDocument/2006/relationships/hyperlink" Target="http://milutin-denis2010.narod.ru/indexn.html" TargetMode="External"/><Relationship Id="rId10" Type="http://schemas.openxmlformats.org/officeDocument/2006/relationships/hyperlink" Target="http://newsukraine.com.ua/news/7373-grecii-sovetuyut-obyavit-defolt" TargetMode="External"/><Relationship Id="rId4" Type="http://schemas.openxmlformats.org/officeDocument/2006/relationships/hyperlink" Target="http://made4man.com/show/vista-flags-icons-by-icons-land/International-Olympic-Committee-Flag-3-icon.html" TargetMode="External"/><Relationship Id="rId9" Type="http://schemas.openxmlformats.org/officeDocument/2006/relationships/hyperlink" Target="http://office.microsoft.com/ru-ru/images/results.aspx?qu=4&amp;ex=2#ai:MC900437053|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oyareklama.ru/&#1054;&#1088;&#1077;&#1083;/&#1085;&#1086;&#1074;&#1086;&#1089;&#1090;&#1080;/156174" TargetMode="External"/><Relationship Id="rId13" Type="http://schemas.openxmlformats.org/officeDocument/2006/relationships/hyperlink" Target="http://sportinsochi.com/kerling.php" TargetMode="External"/><Relationship Id="rId3" Type="http://schemas.openxmlformats.org/officeDocument/2006/relationships/hyperlink" Target="http://tourism.ucoz.ru/news/po_stolice_drevnikh_olimpijskikh_igr/2013-05-21-277" TargetMode="External"/><Relationship Id="rId7" Type="http://schemas.openxmlformats.org/officeDocument/2006/relationships/hyperlink" Target="http://oboev.ucoz.net/photo/sport/pryzhok_na_snouborde/7-0-27" TargetMode="External"/><Relationship Id="rId12" Type="http://schemas.openxmlformats.org/officeDocument/2006/relationships/hyperlink" Target="http://sportinsochi.com/hokkey.php" TargetMode="External"/><Relationship Id="rId2" Type="http://schemas.openxmlformats.org/officeDocument/2006/relationships/hyperlink" Target="http://o.foto.radikal.ru/0701/a332c0cf315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orldcup2012.net/plate-dlya-figuristov.html" TargetMode="External"/><Relationship Id="rId11" Type="http://schemas.openxmlformats.org/officeDocument/2006/relationships/hyperlink" Target="http://sport.news.am/rus/news/18253/liyzhnik-sergeiy-mikaelyan-zanyal-18-e-mesto.html" TargetMode="External"/><Relationship Id="rId5" Type="http://schemas.openxmlformats.org/officeDocument/2006/relationships/hyperlink" Target="http://fue-sp.ucoz.ru/news/sport_kosmicheskikh_skorostej/2010-12-18-178" TargetMode="External"/><Relationship Id="rId10" Type="http://schemas.openxmlformats.org/officeDocument/2006/relationships/hyperlink" Target="http://www.prosportkz.kz/ru/news/13883.html" TargetMode="External"/><Relationship Id="rId4" Type="http://schemas.openxmlformats.org/officeDocument/2006/relationships/hyperlink" Target="http://friends.kz/other/1148150851-put-olimpijskogo-ognya-do-vankuvera-2010.html" TargetMode="External"/><Relationship Id="rId9" Type="http://schemas.openxmlformats.org/officeDocument/2006/relationships/hyperlink" Target="http://1001fact.ru/2012/01/interesnye-fakty-o-biatlone/" TargetMode="External"/><Relationship Id="rId14" Type="http://schemas.openxmlformats.org/officeDocument/2006/relationships/hyperlink" Target="http://sportinsochi.com/gl.ph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9" name="Rectangle 15"/>
          <p:cNvSpPr>
            <a:spLocks noChangeArrowheads="1"/>
          </p:cNvSpPr>
          <p:nvPr/>
        </p:nvSpPr>
        <p:spPr bwMode="auto">
          <a:xfrm>
            <a:off x="395536" y="620688"/>
            <a:ext cx="8568952" cy="1296144"/>
          </a:xfrm>
          <a:prstGeom prst="flowChartOnlineStorage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Навстречу Олимпиаде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Сочи 2014</a:t>
            </a:r>
            <a:endParaRPr lang="ru-RU" sz="3600" b="1" dirty="0">
              <a:solidFill>
                <a:srgbClr val="FF00FF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2" descr="C:\Users\1\Pictures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3045122"/>
            <a:ext cx="3711327" cy="165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1\Pictures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996952"/>
            <a:ext cx="248761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cer\Searches\Desktop\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5013176"/>
            <a:ext cx="1905000" cy="1428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6081" y="1340768"/>
            <a:ext cx="8351837" cy="1439862"/>
          </a:xfrm>
          <a:prstGeom prst="horizontalScroll">
            <a:avLst/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b="1" dirty="0" smtClean="0">
                <a:solidFill>
                  <a:schemeClr val="hlink"/>
                </a:solidFill>
                <a:effectLst/>
              </a:rPr>
              <a:t>   </a:t>
            </a:r>
            <a:r>
              <a:rPr lang="ru-RU" sz="3600" b="1" dirty="0" smtClean="0">
                <a:solidFill>
                  <a:srgbClr val="7030A0"/>
                </a:solidFill>
                <a:effectLst/>
              </a:rPr>
              <a:t>Вопрос 3:</a:t>
            </a:r>
            <a:r>
              <a:rPr lang="ru-RU" sz="3600" b="1" dirty="0" smtClean="0">
                <a:solidFill>
                  <a:schemeClr val="hlink"/>
                </a:solidFill>
                <a:effectLst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Как часто проводятся Олимпийские игры?</a:t>
            </a: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</a:t>
            </a:r>
          </a:p>
        </p:txBody>
      </p:sp>
      <p:sp>
        <p:nvSpPr>
          <p:cNvPr id="186373" name="Rectangle 5"/>
          <p:cNvSpPr>
            <a:spLocks noChangeArrowheads="1"/>
          </p:cNvSpPr>
          <p:nvPr/>
        </p:nvSpPr>
        <p:spPr bwMode="auto">
          <a:xfrm>
            <a:off x="395289" y="4680953"/>
            <a:ext cx="4032696" cy="159502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600" b="1" dirty="0">
                <a:solidFill>
                  <a:srgbClr val="FFFF00"/>
                </a:solidFill>
              </a:rPr>
              <a:t>   </a:t>
            </a:r>
            <a:r>
              <a:rPr lang="ru-RU" sz="3600" b="1" dirty="0">
                <a:solidFill>
                  <a:srgbClr val="7030A0"/>
                </a:solidFill>
              </a:rPr>
              <a:t>Ответ: 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006600"/>
                </a:solidFill>
              </a:rPr>
              <a:t>каждые </a:t>
            </a:r>
            <a:r>
              <a:rPr lang="ru-RU" sz="3600" b="1" dirty="0">
                <a:solidFill>
                  <a:srgbClr val="006600"/>
                </a:solidFill>
              </a:rPr>
              <a:t>4 года. </a:t>
            </a:r>
          </a:p>
        </p:txBody>
      </p:sp>
      <p:sp>
        <p:nvSpPr>
          <p:cNvPr id="26628" name="AutoShape 1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360" y="6021288"/>
            <a:ext cx="863600" cy="720080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6389" name="Picture 21" descr="MC90043705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140968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Современные Олимпиады.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78656" y="836712"/>
            <a:ext cx="7786687" cy="2375545"/>
          </a:xfrm>
          <a:prstGeom prst="horizontalScroll">
            <a:avLst/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/>
              </a:rPr>
              <a:t>   </a:t>
            </a:r>
            <a:r>
              <a:rPr lang="ru-RU" sz="3600" b="1" dirty="0" smtClean="0">
                <a:solidFill>
                  <a:srgbClr val="7030A0"/>
                </a:solidFill>
                <a:effectLst/>
              </a:rPr>
              <a:t>Вопрос 4:</a:t>
            </a:r>
            <a:r>
              <a:rPr lang="ru-RU" sz="36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4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Национальный гимн какой страны обязательно звучит на открытии Олимпийских игр?  </a:t>
            </a:r>
            <a:endParaRPr lang="ru-RU" sz="4000" dirty="0" smtClean="0"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187397" name="Rectangle 5"/>
          <p:cNvSpPr>
            <a:spLocks noChangeArrowheads="1"/>
          </p:cNvSpPr>
          <p:nvPr/>
        </p:nvSpPr>
        <p:spPr bwMode="auto">
          <a:xfrm>
            <a:off x="539750" y="4680953"/>
            <a:ext cx="3888234" cy="159502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600" b="1" dirty="0">
                <a:solidFill>
                  <a:schemeClr val="hlink"/>
                </a:solidFill>
              </a:rPr>
              <a:t>  </a:t>
            </a:r>
            <a:r>
              <a:rPr lang="ru-RU" sz="3600" b="1" dirty="0">
                <a:solidFill>
                  <a:srgbClr val="7030A0"/>
                </a:solidFill>
              </a:rPr>
              <a:t>Ответ: 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006600"/>
                </a:solidFill>
              </a:rPr>
              <a:t>гимн </a:t>
            </a:r>
            <a:r>
              <a:rPr lang="ru-RU" sz="3600" b="1" dirty="0">
                <a:solidFill>
                  <a:srgbClr val="006600"/>
                </a:solidFill>
              </a:rPr>
              <a:t>Греции.</a:t>
            </a:r>
            <a:r>
              <a:rPr lang="ru-RU" dirty="0">
                <a:solidFill>
                  <a:srgbClr val="006600"/>
                </a:solidFill>
              </a:rPr>
              <a:t>                                               </a:t>
            </a:r>
          </a:p>
        </p:txBody>
      </p:sp>
      <p:sp>
        <p:nvSpPr>
          <p:cNvPr id="27652" name="AutoShape 4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376" y="5949280"/>
            <a:ext cx="863600" cy="692696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653" name="Picture 4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3429000"/>
            <a:ext cx="4038600" cy="2447925"/>
          </a:xfr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Современные Олимпиады.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7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1268760"/>
            <a:ext cx="7859712" cy="1584598"/>
          </a:xfrm>
          <a:prstGeom prst="horizontalScroll">
            <a:avLst/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  <a:effectLst/>
              </a:rPr>
              <a:t>    Вопрос 5: </a:t>
            </a:r>
            <a:r>
              <a:rPr lang="ru-RU" sz="4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Как называются спортивные игры для инвалидов?</a:t>
            </a:r>
            <a:r>
              <a:rPr lang="ru-RU" sz="40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188424" name="Rectangle 8"/>
          <p:cNvSpPr>
            <a:spLocks noChangeArrowheads="1"/>
          </p:cNvSpPr>
          <p:nvPr/>
        </p:nvSpPr>
        <p:spPr bwMode="auto">
          <a:xfrm>
            <a:off x="392651" y="4394070"/>
            <a:ext cx="3819309" cy="1840409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Ответ:</a:t>
            </a:r>
            <a:r>
              <a:rPr lang="ru-RU" sz="2800" b="1" dirty="0">
                <a:solidFill>
                  <a:schemeClr val="hlink"/>
                </a:solidFill>
              </a:rPr>
              <a:t> </a:t>
            </a:r>
            <a:endParaRPr lang="ru-RU" sz="2800" b="1" dirty="0" smtClean="0">
              <a:solidFill>
                <a:schemeClr val="hlink"/>
              </a:solidFill>
            </a:endParaRPr>
          </a:p>
          <a:p>
            <a:r>
              <a:rPr lang="ru-RU" sz="2800" b="1" dirty="0" err="1" smtClean="0">
                <a:solidFill>
                  <a:srgbClr val="006600"/>
                </a:solidFill>
              </a:rPr>
              <a:t>паралимпийские</a:t>
            </a:r>
            <a:r>
              <a:rPr lang="ru-RU" sz="2800" b="1" dirty="0" smtClean="0">
                <a:solidFill>
                  <a:srgbClr val="006600"/>
                </a:solidFill>
              </a:rPr>
              <a:t> </a:t>
            </a:r>
            <a:endParaRPr lang="ru-RU" sz="2800" b="1" dirty="0">
              <a:solidFill>
                <a:srgbClr val="006600"/>
              </a:solidFill>
            </a:endParaRPr>
          </a:p>
          <a:p>
            <a:r>
              <a:rPr lang="ru-RU" sz="2800" b="1" dirty="0">
                <a:solidFill>
                  <a:srgbClr val="006600"/>
                </a:solidFill>
              </a:rPr>
              <a:t>игры.</a:t>
            </a:r>
          </a:p>
        </p:txBody>
      </p:sp>
      <p:sp>
        <p:nvSpPr>
          <p:cNvPr id="28676" name="AutoShape 1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360" y="6093296"/>
            <a:ext cx="863600" cy="648072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8677" name="Picture 1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2996952"/>
            <a:ext cx="4038600" cy="2663825"/>
          </a:xfr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Современные Олимпиады.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8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AutoShap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376" y="6093296"/>
            <a:ext cx="863600" cy="576064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9757" name="Rectangle 13"/>
          <p:cNvSpPr>
            <a:spLocks noChangeArrowheads="1"/>
          </p:cNvSpPr>
          <p:nvPr/>
        </p:nvSpPr>
        <p:spPr bwMode="auto">
          <a:xfrm>
            <a:off x="539552" y="1484784"/>
            <a:ext cx="7488832" cy="1584176"/>
          </a:xfrm>
          <a:prstGeom prst="horizontalScroll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3600" b="1" dirty="0">
                <a:solidFill>
                  <a:srgbClr val="FFFF00"/>
                </a:solidFill>
              </a:rPr>
              <a:t> </a:t>
            </a:r>
            <a:r>
              <a:rPr lang="ru-RU" sz="3600" b="1" dirty="0">
                <a:solidFill>
                  <a:srgbClr val="7030A0"/>
                </a:solidFill>
              </a:rPr>
              <a:t>Вопрос </a:t>
            </a:r>
            <a:r>
              <a:rPr lang="ru-RU" sz="3600" b="1" dirty="0" smtClean="0">
                <a:solidFill>
                  <a:srgbClr val="7030A0"/>
                </a:solidFill>
              </a:rPr>
              <a:t>1:</a:t>
            </a:r>
            <a:r>
              <a:rPr lang="ru-RU" sz="3600" b="1" dirty="0" smtClean="0">
                <a:solidFill>
                  <a:schemeClr val="hlink"/>
                </a:solidFill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Где зародились Олимпийские </a:t>
            </a:r>
            <a:r>
              <a:rPr lang="ru-RU" sz="36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игры?</a:t>
            </a:r>
            <a:r>
              <a:rPr lang="ru-RU" sz="3600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</a:t>
            </a:r>
          </a:p>
        </p:txBody>
      </p:sp>
      <p:pic>
        <p:nvPicPr>
          <p:cNvPr id="159759" name="Picture 1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76056" y="3140968"/>
            <a:ext cx="3240360" cy="2945408"/>
          </a:xfrm>
          <a:noFill/>
        </p:spPr>
      </p:pic>
      <p:sp>
        <p:nvSpPr>
          <p:cNvPr id="159760" name="Rectangle 16"/>
          <p:cNvSpPr>
            <a:spLocks noChangeArrowheads="1"/>
          </p:cNvSpPr>
          <p:nvPr/>
        </p:nvSpPr>
        <p:spPr bwMode="auto">
          <a:xfrm>
            <a:off x="251520" y="3429000"/>
            <a:ext cx="3528392" cy="3067348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Ответ: 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006600"/>
                </a:solidFill>
              </a:rPr>
              <a:t>в </a:t>
            </a:r>
            <a:r>
              <a:rPr lang="ru-RU" sz="3600" b="1" dirty="0">
                <a:solidFill>
                  <a:srgbClr val="006600"/>
                </a:solidFill>
              </a:rPr>
              <a:t>Древней Греции, в </a:t>
            </a:r>
            <a:r>
              <a:rPr lang="ru-RU" sz="3600" b="1" dirty="0" smtClean="0">
                <a:solidFill>
                  <a:srgbClr val="006600"/>
                </a:solidFill>
              </a:rPr>
              <a:t>Олимпии</a:t>
            </a:r>
            <a:r>
              <a:rPr lang="ru-RU" sz="3600" b="1" dirty="0">
                <a:solidFill>
                  <a:srgbClr val="006600"/>
                </a:solidFill>
              </a:rPr>
              <a:t>.</a:t>
            </a:r>
            <a:r>
              <a:rPr lang="ru-RU" dirty="0">
                <a:solidFill>
                  <a:srgbClr val="006600"/>
                </a:solidFill>
              </a:rPr>
              <a:t>                      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Древняя Греция.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9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9" grpId="0"/>
      <p:bldP spid="15976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287" y="692696"/>
            <a:ext cx="8353425" cy="2304107"/>
          </a:xfrm>
          <a:prstGeom prst="horizontalScroll">
            <a:avLst/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/>
              </a:rPr>
              <a:t>    </a:t>
            </a:r>
            <a:r>
              <a:rPr lang="ru-RU" sz="3600" b="1" dirty="0" smtClean="0">
                <a:solidFill>
                  <a:srgbClr val="7030A0"/>
                </a:solidFill>
                <a:effectLst/>
              </a:rPr>
              <a:t>Вопрос 2:</a:t>
            </a:r>
            <a:r>
              <a:rPr lang="ru-RU" sz="3600" b="1" dirty="0" smtClean="0">
                <a:solidFill>
                  <a:schemeClr val="hlink"/>
                </a:solidFill>
                <a:effectLst/>
              </a:rPr>
              <a:t> </a:t>
            </a: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В честь какого бога согласно мифам Древней Греции организовали первые Олимпийские игры?</a:t>
            </a: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195589" name="Rectangle 5"/>
          <p:cNvSpPr>
            <a:spLocks noChangeArrowheads="1"/>
          </p:cNvSpPr>
          <p:nvPr/>
        </p:nvSpPr>
        <p:spPr bwMode="auto">
          <a:xfrm>
            <a:off x="395536" y="4167758"/>
            <a:ext cx="3913767" cy="159502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Ответ:</a:t>
            </a:r>
            <a:r>
              <a:rPr lang="ru-RU" sz="3600" b="1" dirty="0">
                <a:solidFill>
                  <a:schemeClr val="hlink"/>
                </a:solidFill>
              </a:rPr>
              <a:t> </a:t>
            </a:r>
            <a:endParaRPr lang="ru-RU" sz="3600" b="1" dirty="0" smtClean="0">
              <a:solidFill>
                <a:schemeClr val="hlink"/>
              </a:solidFill>
            </a:endParaRPr>
          </a:p>
          <a:p>
            <a:r>
              <a:rPr lang="ru-RU" sz="3600" b="1" dirty="0" smtClean="0">
                <a:solidFill>
                  <a:srgbClr val="006600"/>
                </a:solidFill>
              </a:rPr>
              <a:t>в </a:t>
            </a:r>
            <a:r>
              <a:rPr lang="ru-RU" sz="3600" b="1" dirty="0">
                <a:solidFill>
                  <a:srgbClr val="006600"/>
                </a:solidFill>
              </a:rPr>
              <a:t>честь Зевса.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30724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376" y="6093296"/>
            <a:ext cx="863600" cy="648072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5595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20072" y="2924944"/>
            <a:ext cx="2304256" cy="3200941"/>
          </a:xfr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188640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Древняя Греция.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5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9" grpId="0" animBg="1"/>
      <p:bldP spid="1955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4194" y="908720"/>
            <a:ext cx="8075612" cy="2376686"/>
          </a:xfrm>
          <a:prstGeom prst="horizontalScroll">
            <a:avLst/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chemeClr val="hlink"/>
                </a:solidFill>
                <a:effectLst/>
              </a:rPr>
              <a:t>   </a:t>
            </a:r>
            <a:r>
              <a:rPr lang="ru-RU" sz="3600" b="1" dirty="0" smtClean="0">
                <a:solidFill>
                  <a:srgbClr val="7030A0"/>
                </a:solidFill>
                <a:effectLst/>
              </a:rPr>
              <a:t>Вопрос 3: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chemeClr val="hlink"/>
                </a:solidFill>
                <a:effectLst/>
              </a:rPr>
              <a:t> </a:t>
            </a: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Что было строго запрещено и немедленно прекращалось на время проведения игр?</a:t>
            </a:r>
            <a:endParaRPr lang="ru-RU" sz="3600" dirty="0" smtClean="0">
              <a:solidFill>
                <a:schemeClr val="bg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96613" name="Rectangle 5"/>
          <p:cNvSpPr>
            <a:spLocks noChangeArrowheads="1"/>
          </p:cNvSpPr>
          <p:nvPr/>
        </p:nvSpPr>
        <p:spPr bwMode="auto">
          <a:xfrm>
            <a:off x="611560" y="4437112"/>
            <a:ext cx="2413136" cy="159502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</a:t>
            </a:r>
            <a:r>
              <a:rPr lang="ru-RU" sz="3600" b="1" dirty="0" smtClean="0">
                <a:solidFill>
                  <a:srgbClr val="7030A0"/>
                </a:solidFill>
              </a:rPr>
              <a:t>:</a:t>
            </a:r>
          </a:p>
          <a:p>
            <a:r>
              <a:rPr lang="ru-RU" sz="3600" b="1" dirty="0" smtClean="0">
                <a:solidFill>
                  <a:schemeClr val="hlink"/>
                </a:solidFill>
              </a:rPr>
              <a:t> </a:t>
            </a:r>
            <a:r>
              <a:rPr lang="ru-RU" sz="3600" b="1" dirty="0">
                <a:solidFill>
                  <a:srgbClr val="006600"/>
                </a:solidFill>
              </a:rPr>
              <a:t>войны.</a:t>
            </a:r>
            <a:r>
              <a:rPr lang="ru-RU" dirty="0"/>
              <a:t> </a:t>
            </a:r>
          </a:p>
        </p:txBody>
      </p:sp>
      <p:sp>
        <p:nvSpPr>
          <p:cNvPr id="31748" name="AutoShap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4368" y="5805264"/>
            <a:ext cx="863600" cy="764704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6619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67944" y="3645024"/>
            <a:ext cx="3456384" cy="2805594"/>
          </a:xfr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Древняя Греция.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6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3" grpId="0" animBg="1"/>
      <p:bldP spid="1966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9569" y="836712"/>
            <a:ext cx="8424862" cy="1468437"/>
          </a:xfrm>
          <a:prstGeom prst="horizontalScroll">
            <a:avLst/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  <a:effectLst/>
              </a:rPr>
              <a:t>   Вопрос 4: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Основной и древнейший вид спорта на Олимпийских играх?</a:t>
            </a: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197637" name="Rectangle 5"/>
          <p:cNvSpPr>
            <a:spLocks noChangeArrowheads="1"/>
          </p:cNvSpPr>
          <p:nvPr/>
        </p:nvSpPr>
        <p:spPr bwMode="auto">
          <a:xfrm>
            <a:off x="179512" y="2348880"/>
            <a:ext cx="4176464" cy="421249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Ответ: </a:t>
            </a:r>
            <a:endParaRPr lang="ru-RU" sz="2000" b="1" dirty="0" smtClean="0">
              <a:solidFill>
                <a:srgbClr val="7030A0"/>
              </a:solidFill>
            </a:endParaRPr>
          </a:p>
          <a:p>
            <a:r>
              <a:rPr lang="ru-RU" sz="2000" dirty="0" smtClean="0">
                <a:solidFill>
                  <a:srgbClr val="006600"/>
                </a:solidFill>
              </a:rPr>
              <a:t>Основным </a:t>
            </a:r>
            <a:r>
              <a:rPr lang="ru-RU" sz="2000" dirty="0">
                <a:solidFill>
                  <a:srgbClr val="006600"/>
                </a:solidFill>
              </a:rPr>
              <a:t>и древнейшим видом был бег. Беговая дорожка стадиона в Олимпии имела 192 метра в длину, и на ней проходило три забега: на одну длину дорожки, на две и на 20 или 24. </a:t>
            </a:r>
          </a:p>
        </p:txBody>
      </p:sp>
      <p:sp>
        <p:nvSpPr>
          <p:cNvPr id="32772" name="AutoShap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360" y="6093296"/>
            <a:ext cx="863600" cy="648072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2773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8024" y="2492896"/>
            <a:ext cx="4038600" cy="3162300"/>
          </a:xfr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188640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Древняя Греция.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0525" y="836712"/>
            <a:ext cx="8362950" cy="2303463"/>
          </a:xfrm>
          <a:prstGeom prst="horizontalScroll">
            <a:avLst/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  <a:effectLst/>
              </a:rPr>
              <a:t>   Вопрос 5: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  <a:effectLst/>
              </a:rPr>
              <a:t> </a:t>
            </a: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Как называется гора, у подножия которой зажигают  Олимпийский огонь?</a:t>
            </a: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199688" name="Rectangle 8"/>
          <p:cNvSpPr>
            <a:spLocks noChangeArrowheads="1"/>
          </p:cNvSpPr>
          <p:nvPr/>
        </p:nvSpPr>
        <p:spPr bwMode="auto">
          <a:xfrm>
            <a:off x="539552" y="3797082"/>
            <a:ext cx="3816424" cy="2331184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Ответ: 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006600"/>
                </a:solidFill>
              </a:rPr>
              <a:t>Гора </a:t>
            </a:r>
            <a:r>
              <a:rPr lang="ru-RU" sz="3600" b="1" dirty="0" err="1" smtClean="0">
                <a:solidFill>
                  <a:srgbClr val="006600"/>
                </a:solidFill>
              </a:rPr>
              <a:t>Кронос</a:t>
            </a:r>
            <a:r>
              <a:rPr lang="ru-RU" sz="3600" b="1" dirty="0" smtClean="0">
                <a:solidFill>
                  <a:srgbClr val="006600"/>
                </a:solidFill>
              </a:rPr>
              <a:t> </a:t>
            </a:r>
            <a:r>
              <a:rPr lang="ru-RU" sz="3600" b="1" dirty="0">
                <a:solidFill>
                  <a:srgbClr val="006600"/>
                </a:solidFill>
              </a:rPr>
              <a:t>в </a:t>
            </a:r>
            <a:r>
              <a:rPr lang="ru-RU" sz="3600" b="1" dirty="0" smtClean="0">
                <a:solidFill>
                  <a:srgbClr val="006600"/>
                </a:solidFill>
              </a:rPr>
              <a:t>Олимпии</a:t>
            </a:r>
            <a:r>
              <a:rPr lang="ru-RU" sz="3600" b="1" dirty="0">
                <a:solidFill>
                  <a:srgbClr val="006600"/>
                </a:solidFill>
              </a:rPr>
              <a:t>.</a:t>
            </a:r>
          </a:p>
        </p:txBody>
      </p:sp>
      <p:sp>
        <p:nvSpPr>
          <p:cNvPr id="33796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4368" y="5877272"/>
            <a:ext cx="863600" cy="764704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3797" name="Picture 11" descr="t02_2081529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3212976"/>
            <a:ext cx="3672408" cy="2673514"/>
          </a:xfr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Древняя Греция.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9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85546" y="1124745"/>
            <a:ext cx="8172908" cy="3240360"/>
          </a:xfrm>
          <a:prstGeom prst="horizontalScroll">
            <a:avLst/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  <a:effectLst/>
              </a:rPr>
              <a:t>Вопрос 1: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Трамплин- гора крутая, высокая такая.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С неё быстрее птицы спортсмен на лыжах мчится </a:t>
            </a:r>
            <a:endParaRPr lang="ru-RU" sz="3600" dirty="0" smtClean="0"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160777" name="Rectangle 9"/>
          <p:cNvSpPr>
            <a:spLocks noChangeArrowheads="1"/>
          </p:cNvSpPr>
          <p:nvPr/>
        </p:nvSpPr>
        <p:spPr bwMode="auto">
          <a:xfrm>
            <a:off x="971600" y="4221088"/>
            <a:ext cx="3456384" cy="2331184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Ответ: </a:t>
            </a:r>
          </a:p>
          <a:p>
            <a:r>
              <a:rPr lang="ru-RU" sz="3600" dirty="0">
                <a:solidFill>
                  <a:srgbClr val="006600"/>
                </a:solidFill>
              </a:rPr>
              <a:t>Прыжки с трамплина</a:t>
            </a:r>
            <a:r>
              <a:rPr lang="ru-RU" dirty="0">
                <a:solidFill>
                  <a:srgbClr val="006600"/>
                </a:solidFill>
              </a:rPr>
              <a:t>                      </a:t>
            </a:r>
          </a:p>
        </p:txBody>
      </p:sp>
      <p:sp>
        <p:nvSpPr>
          <p:cNvPr id="34821" name="AutoShap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376" y="5949280"/>
            <a:ext cx="863600" cy="648072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0786" name="Picture 1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60032" y="4293096"/>
            <a:ext cx="2841625" cy="2087563"/>
          </a:xfrm>
          <a:noFill/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Загадки о зимних видах спорта.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13159" y="477391"/>
            <a:ext cx="8317681" cy="2951609"/>
          </a:xfrm>
          <a:prstGeom prst="horizontalScroll">
            <a:avLst/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7030A0"/>
                </a:solidFill>
                <a:effectLst/>
              </a:rPr>
              <a:t>Вопрос 2: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Спорт на свете есть такой, популярен он зимой.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На полозьях ты бежишь, за соперником спешишь. </a:t>
            </a:r>
          </a:p>
        </p:txBody>
      </p:sp>
      <p:sp>
        <p:nvSpPr>
          <p:cNvPr id="205832" name="Rectangle 8"/>
          <p:cNvSpPr>
            <a:spLocks noChangeArrowheads="1"/>
          </p:cNvSpPr>
          <p:nvPr/>
        </p:nvSpPr>
        <p:spPr bwMode="auto">
          <a:xfrm>
            <a:off x="179512" y="4149080"/>
            <a:ext cx="3819382" cy="159502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Ответ: </a:t>
            </a:r>
          </a:p>
          <a:p>
            <a:r>
              <a:rPr lang="ru-RU" sz="3600" dirty="0">
                <a:solidFill>
                  <a:srgbClr val="006600"/>
                </a:solidFill>
              </a:rPr>
              <a:t>Лыжные гонки</a:t>
            </a:r>
            <a:r>
              <a:rPr lang="ru-RU" sz="3600" b="1" dirty="0">
                <a:solidFill>
                  <a:srgbClr val="006600"/>
                </a:solidFill>
              </a:rPr>
              <a:t>.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35844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4368" y="5949280"/>
            <a:ext cx="863600" cy="648072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835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3429000"/>
            <a:ext cx="3621087" cy="2492375"/>
          </a:xfr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267744" y="260648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Загадки о зимних видах спорта.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0"/>
            <a:ext cx="5400600" cy="1007839"/>
          </a:xfrm>
          <a:prstGeom prst="flowChartPunchedTape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FF00FF"/>
                </a:solidFill>
              </a:rPr>
              <a:t>Темы игры</a:t>
            </a:r>
          </a:p>
        </p:txBody>
      </p:sp>
      <p:sp>
        <p:nvSpPr>
          <p:cNvPr id="54" name="Rectangle 73"/>
          <p:cNvSpPr>
            <a:spLocks noChangeArrowheads="1"/>
          </p:cNvSpPr>
          <p:nvPr/>
        </p:nvSpPr>
        <p:spPr bwMode="auto">
          <a:xfrm>
            <a:off x="467544" y="1196752"/>
            <a:ext cx="4104456" cy="100811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>
            <a:ext uri="{AF507438-7753-43E0-B8FC-AC1667EBCBE1}"/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rgbClr val="FF0000"/>
                </a:solidFill>
                <a:latin typeface="+mn-lt"/>
              </a:rPr>
              <a:t>Олимпийские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rgbClr val="FF0000"/>
                </a:solidFill>
                <a:latin typeface="+mn-lt"/>
              </a:rPr>
              <a:t>символы</a:t>
            </a:r>
          </a:p>
        </p:txBody>
      </p:sp>
      <p:sp>
        <p:nvSpPr>
          <p:cNvPr id="62" name="Rectangle 73"/>
          <p:cNvSpPr>
            <a:spLocks noChangeArrowheads="1"/>
          </p:cNvSpPr>
          <p:nvPr/>
        </p:nvSpPr>
        <p:spPr bwMode="auto">
          <a:xfrm>
            <a:off x="467544" y="2204864"/>
            <a:ext cx="4104456" cy="100811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>
            <a:ext uri="{AF507438-7753-43E0-B8FC-AC1667EBCBE1}"/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latin typeface="+mn-lt"/>
              </a:rPr>
              <a:t>Древняя Греция</a:t>
            </a:r>
          </a:p>
        </p:txBody>
      </p:sp>
      <p:sp>
        <p:nvSpPr>
          <p:cNvPr id="69" name="Rectangle 73"/>
          <p:cNvSpPr>
            <a:spLocks noChangeArrowheads="1"/>
          </p:cNvSpPr>
          <p:nvPr/>
        </p:nvSpPr>
        <p:spPr bwMode="auto">
          <a:xfrm>
            <a:off x="467544" y="3212976"/>
            <a:ext cx="4104456" cy="100811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>
            <a:ext uri="{AF507438-7753-43E0-B8FC-AC1667EBCBE1}"/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latin typeface="+mn-lt"/>
              </a:rPr>
              <a:t>В наши дни</a:t>
            </a:r>
          </a:p>
        </p:txBody>
      </p:sp>
      <p:sp>
        <p:nvSpPr>
          <p:cNvPr id="76" name="Rectangle 73"/>
          <p:cNvSpPr>
            <a:spLocks noChangeArrowheads="1"/>
          </p:cNvSpPr>
          <p:nvPr/>
        </p:nvSpPr>
        <p:spPr bwMode="auto">
          <a:xfrm>
            <a:off x="467544" y="4221088"/>
            <a:ext cx="4104456" cy="100811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>
            <a:ext uri="{AF507438-7753-43E0-B8FC-AC1667EBCBE1}"/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dirty="0" smtClean="0">
                <a:solidFill>
                  <a:srgbClr val="FF0000"/>
                </a:solidFill>
                <a:latin typeface="+mn-lt"/>
              </a:rPr>
              <a:t>Зимние загадки </a:t>
            </a:r>
            <a:endParaRPr lang="ru-RU" sz="3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3" name="Rectangle 73"/>
          <p:cNvSpPr>
            <a:spLocks noChangeArrowheads="1"/>
          </p:cNvSpPr>
          <p:nvPr/>
        </p:nvSpPr>
        <p:spPr bwMode="auto">
          <a:xfrm>
            <a:off x="467544" y="5229200"/>
            <a:ext cx="4104456" cy="100811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>
            <a:ext uri="{AF507438-7753-43E0-B8FC-AC1667EBCBE1}"/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rgbClr val="FF0000"/>
                </a:solidFill>
                <a:latin typeface="+mn-lt"/>
              </a:rPr>
              <a:t>Зимние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rgbClr val="FF0000"/>
                </a:solidFill>
                <a:latin typeface="+mn-lt"/>
              </a:rPr>
              <a:t>Олимпийские игры</a:t>
            </a:r>
          </a:p>
        </p:txBody>
      </p:sp>
      <p:pic>
        <p:nvPicPr>
          <p:cNvPr id="102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196752"/>
            <a:ext cx="7951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204864"/>
            <a:ext cx="7951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212976"/>
            <a:ext cx="7951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221088"/>
            <a:ext cx="7951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5229200"/>
            <a:ext cx="7951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64088" y="1196752"/>
            <a:ext cx="79057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3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64088" y="2204864"/>
            <a:ext cx="79057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3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64088" y="3212976"/>
            <a:ext cx="79057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3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64088" y="4221088"/>
            <a:ext cx="79057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3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64088" y="5229200"/>
            <a:ext cx="79057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084168" y="1196752"/>
            <a:ext cx="773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4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084168" y="2204864"/>
            <a:ext cx="773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4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084168" y="3212976"/>
            <a:ext cx="773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4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084168" y="4221088"/>
            <a:ext cx="773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4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084168" y="5229200"/>
            <a:ext cx="773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804248" y="1196752"/>
            <a:ext cx="73183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5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804248" y="2204864"/>
            <a:ext cx="73183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5">
            <a:hlinkClick r:id="rId25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804248" y="3212976"/>
            <a:ext cx="73183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5">
            <a:hlinkClick r:id="rId26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804248" y="4221088"/>
            <a:ext cx="73183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5">
            <a:hlinkClick r:id="rId27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804248" y="5229200"/>
            <a:ext cx="73183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>
            <a:hlinkClick r:id="rId28" action="ppaction://hlinksldjump"/>
          </p:cNvPr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524328" y="1196752"/>
            <a:ext cx="773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6">
            <a:hlinkClick r:id="rId30" action="ppaction://hlinksldjump"/>
          </p:cNvPr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524328" y="2204864"/>
            <a:ext cx="773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" name="Picture 6">
            <a:hlinkClick r:id="rId31" action="ppaction://hlinksldjump"/>
          </p:cNvPr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524328" y="3212976"/>
            <a:ext cx="773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6">
            <a:hlinkClick r:id="rId32" action="ppaction://hlinksldjump"/>
          </p:cNvPr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524328" y="4221088"/>
            <a:ext cx="773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7" name="Picture 6">
            <a:hlinkClick r:id="rId33" action="ppaction://hlinksldjump"/>
          </p:cNvPr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524328" y="5229200"/>
            <a:ext cx="773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5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5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9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7"/>
                                            </p:cond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5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3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1"/>
                                            </p:cond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9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7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5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3"/>
                                            </p:cond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1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9"/>
                                            </p:cond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7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5"/>
                                            </p:cond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3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1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9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9"/>
                                            </p:cond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9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9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0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0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7"/>
                                            </p:cond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692150"/>
            <a:ext cx="7921127" cy="2592834"/>
          </a:xfrm>
          <a:prstGeom prst="horizontalScroll">
            <a:avLst/>
          </a:prstGeom>
          <a:solidFill>
            <a:srgbClr val="00B0F0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  <a:effectLst/>
              </a:rPr>
              <a:t>Вопрос 3: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chemeClr val="hlink"/>
                </a:solidFill>
                <a:effectLst/>
              </a:rPr>
              <a:t> </a:t>
            </a: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Камень по льду я в “дом” запущу,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И щёткой дорожку ему размету. </a:t>
            </a:r>
            <a:endParaRPr lang="ru-RU" sz="3600" dirty="0" smtClean="0"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206856" name="Rectangle 8"/>
          <p:cNvSpPr>
            <a:spLocks noChangeArrowheads="1"/>
          </p:cNvSpPr>
          <p:nvPr/>
        </p:nvSpPr>
        <p:spPr bwMode="auto">
          <a:xfrm>
            <a:off x="611560" y="4221088"/>
            <a:ext cx="2376488" cy="159502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Ответ: </a:t>
            </a:r>
            <a:r>
              <a:rPr lang="ru-RU" sz="3600" dirty="0">
                <a:solidFill>
                  <a:srgbClr val="006600"/>
                </a:solidFill>
              </a:rPr>
              <a:t>Кёрлинг</a:t>
            </a:r>
            <a:r>
              <a:rPr lang="ru-RU" dirty="0">
                <a:solidFill>
                  <a:srgbClr val="006600"/>
                </a:solidFill>
              </a:rPr>
              <a:t> </a:t>
            </a:r>
            <a:r>
              <a:rPr lang="ru-RU" dirty="0"/>
              <a:t>                                                    </a:t>
            </a:r>
          </a:p>
        </p:txBody>
      </p:sp>
      <p:sp>
        <p:nvSpPr>
          <p:cNvPr id="36868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4368" y="5949280"/>
            <a:ext cx="863600" cy="692696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6861" name="Picture 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419872" y="3429000"/>
            <a:ext cx="3849687" cy="2762250"/>
          </a:xfr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Загадки о зимних видах спорта.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6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548680"/>
            <a:ext cx="7776666" cy="2592288"/>
          </a:xfrm>
          <a:prstGeom prst="horizontalScroll">
            <a:avLst/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7030A0"/>
                </a:solidFill>
                <a:effectLst/>
              </a:rPr>
              <a:t>Вопрос 4: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dirty="0" smtClean="0"/>
              <a:t> </a:t>
            </a: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Про этот спорт я много слышал: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Воздушный акробат на лыжах. </a:t>
            </a:r>
          </a:p>
        </p:txBody>
      </p:sp>
      <p:sp>
        <p:nvSpPr>
          <p:cNvPr id="207883" name="Rectangle 11"/>
          <p:cNvSpPr>
            <a:spLocks noChangeArrowheads="1"/>
          </p:cNvSpPr>
          <p:nvPr/>
        </p:nvSpPr>
        <p:spPr bwMode="auto">
          <a:xfrm>
            <a:off x="323528" y="4653136"/>
            <a:ext cx="3024188" cy="159502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Ответ: </a:t>
            </a:r>
          </a:p>
          <a:p>
            <a:r>
              <a:rPr lang="ru-RU" sz="3600" dirty="0">
                <a:solidFill>
                  <a:srgbClr val="006600"/>
                </a:solidFill>
              </a:rPr>
              <a:t>Фристайл</a:t>
            </a:r>
            <a:r>
              <a:rPr lang="ru-RU" sz="3200" b="1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37892" name="AutoShap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4368" y="5949280"/>
            <a:ext cx="863600" cy="648072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788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284984"/>
            <a:ext cx="3836293" cy="30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267744" y="188640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Загадки о зимних видах спорта.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7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7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8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0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87524" y="764704"/>
            <a:ext cx="8568951" cy="3168650"/>
          </a:xfrm>
          <a:prstGeom prst="horizontalScroll">
            <a:avLst/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rgbClr val="FFFF00"/>
                </a:solidFill>
                <a:effectLst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effectLst/>
              </a:rPr>
              <a:t>Вопрос 5: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Трудно, что ни говори, мчать на скорости с горы!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И препятствия стоят - там флажков есть целый ряд.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Лыжнику пройти их надо. За победу ждёт награда. </a:t>
            </a:r>
            <a:endPara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  <a:effectLst/>
              <a:latin typeface="Monotype Corsiva" pitchFamily="66" charset="0"/>
            </a:endParaRPr>
          </a:p>
        </p:txBody>
      </p:sp>
      <p:sp>
        <p:nvSpPr>
          <p:cNvPr id="208904" name="Rectangle 8"/>
          <p:cNvSpPr>
            <a:spLocks noChangeArrowheads="1"/>
          </p:cNvSpPr>
          <p:nvPr/>
        </p:nvSpPr>
        <p:spPr bwMode="auto">
          <a:xfrm>
            <a:off x="467544" y="4015612"/>
            <a:ext cx="3816423" cy="2331184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Ответ:</a:t>
            </a:r>
            <a:r>
              <a:rPr lang="ru-RU" sz="3600" b="1" dirty="0">
                <a:solidFill>
                  <a:schemeClr val="hlink"/>
                </a:solidFill>
              </a:rPr>
              <a:t> </a:t>
            </a:r>
          </a:p>
          <a:p>
            <a:r>
              <a:rPr lang="ru-RU" sz="3600" dirty="0">
                <a:solidFill>
                  <a:srgbClr val="006600"/>
                </a:solidFill>
              </a:rPr>
              <a:t>Горнолыжный спорт</a:t>
            </a:r>
            <a:r>
              <a:rPr lang="ru-RU" sz="3600" b="1" dirty="0">
                <a:solidFill>
                  <a:srgbClr val="006600"/>
                </a:solidFill>
              </a:rPr>
              <a:t>.</a:t>
            </a:r>
            <a:r>
              <a:rPr lang="ru-RU" dirty="0">
                <a:solidFill>
                  <a:srgbClr val="006600"/>
                </a:solidFill>
              </a:rPr>
              <a:t>  </a:t>
            </a:r>
          </a:p>
        </p:txBody>
      </p:sp>
      <p:sp>
        <p:nvSpPr>
          <p:cNvPr id="38916" name="AutoShape 1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4368" y="6021288"/>
            <a:ext cx="863600" cy="648072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8916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933056"/>
            <a:ext cx="33401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Загадки о зимних видах спорта.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8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11"/>
          <p:cNvSpPr>
            <a:spLocks noChangeArrowheads="1"/>
          </p:cNvSpPr>
          <p:nvPr/>
        </p:nvSpPr>
        <p:spPr bwMode="auto">
          <a:xfrm>
            <a:off x="468313" y="1484313"/>
            <a:ext cx="8208143" cy="2736775"/>
          </a:xfrm>
          <a:prstGeom prst="horizontalScroll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3600" b="1" dirty="0">
                <a:solidFill>
                  <a:srgbClr val="FFFF00"/>
                </a:solidFill>
              </a:rPr>
              <a:t>   </a:t>
            </a:r>
            <a:r>
              <a:rPr lang="ru-RU" sz="3600" b="1" dirty="0">
                <a:solidFill>
                  <a:srgbClr val="7030A0"/>
                </a:solidFill>
              </a:rPr>
              <a:t>Вопрос </a:t>
            </a:r>
            <a:r>
              <a:rPr lang="ru-RU" sz="3600" b="1" dirty="0" smtClean="0">
                <a:solidFill>
                  <a:srgbClr val="7030A0"/>
                </a:solidFill>
              </a:rPr>
              <a:t>1: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3600" b="1" dirty="0" smtClean="0">
                <a:solidFill>
                  <a:schemeClr val="hlink"/>
                </a:solidFill>
              </a:rPr>
              <a:t> </a:t>
            </a:r>
            <a:r>
              <a:rPr lang="ru-RU" sz="36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Командная игра на льду, в которой две команды с клюшками стремятся забросить шайбу в ворота соперника.</a:t>
            </a:r>
          </a:p>
        </p:txBody>
      </p:sp>
      <p:sp>
        <p:nvSpPr>
          <p:cNvPr id="168984" name="Rectangle 24"/>
          <p:cNvSpPr>
            <a:spLocks noChangeArrowheads="1"/>
          </p:cNvSpPr>
          <p:nvPr/>
        </p:nvSpPr>
        <p:spPr bwMode="auto">
          <a:xfrm>
            <a:off x="467544" y="4797152"/>
            <a:ext cx="2293140" cy="159502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Ответ:</a:t>
            </a:r>
            <a:r>
              <a:rPr lang="ru-RU" sz="3600" b="1" dirty="0">
                <a:solidFill>
                  <a:schemeClr val="hlink"/>
                </a:solidFill>
              </a:rPr>
              <a:t> </a:t>
            </a:r>
            <a:endParaRPr lang="ru-RU" sz="3600" b="1" dirty="0" smtClean="0">
              <a:solidFill>
                <a:schemeClr val="hlink"/>
              </a:solidFill>
            </a:endParaRPr>
          </a:p>
          <a:p>
            <a:pPr>
              <a:defRPr/>
            </a:pPr>
            <a:r>
              <a:rPr lang="ru-RU" sz="3600" b="1" dirty="0" smtClean="0">
                <a:solidFill>
                  <a:srgbClr val="006600"/>
                </a:solidFill>
              </a:rPr>
              <a:t>хоккей</a:t>
            </a:r>
            <a:r>
              <a:rPr lang="ru-RU" sz="3600" b="1" dirty="0">
                <a:solidFill>
                  <a:srgbClr val="006600"/>
                </a:solidFill>
              </a:rPr>
              <a:t>.</a:t>
            </a:r>
            <a:r>
              <a:rPr lang="ru-RU" dirty="0"/>
              <a:t> </a:t>
            </a:r>
          </a:p>
        </p:txBody>
      </p:sp>
      <p:sp>
        <p:nvSpPr>
          <p:cNvPr id="39941" name="AutoShape 2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376" y="5877272"/>
            <a:ext cx="863600" cy="648072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8989" name="Picture 2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635896" y="4221088"/>
            <a:ext cx="3168352" cy="2357872"/>
          </a:xfrm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Зимние Олимпиады.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8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8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84" grpId="0" animBg="1"/>
      <p:bldP spid="16898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5" name="Rectangle 7"/>
          <p:cNvSpPr>
            <a:spLocks noChangeArrowheads="1"/>
          </p:cNvSpPr>
          <p:nvPr/>
        </p:nvSpPr>
        <p:spPr bwMode="auto">
          <a:xfrm>
            <a:off x="467544" y="3788643"/>
            <a:ext cx="2975250" cy="2331184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Ответ: 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006600"/>
                </a:solidFill>
              </a:rPr>
              <a:t>фигурное</a:t>
            </a:r>
            <a:endParaRPr lang="ru-RU" sz="3600" b="1" dirty="0">
              <a:solidFill>
                <a:srgbClr val="006600"/>
              </a:solidFill>
            </a:endParaRPr>
          </a:p>
          <a:p>
            <a:r>
              <a:rPr lang="ru-RU" sz="3600" b="1" dirty="0">
                <a:solidFill>
                  <a:srgbClr val="006600"/>
                </a:solidFill>
              </a:rPr>
              <a:t>катание.</a:t>
            </a:r>
            <a:r>
              <a:rPr lang="ru-RU" dirty="0"/>
              <a:t> </a:t>
            </a:r>
          </a:p>
        </p:txBody>
      </p:sp>
      <p:sp>
        <p:nvSpPr>
          <p:cNvPr id="217096" name="Rectangle 8"/>
          <p:cNvSpPr>
            <a:spLocks noChangeArrowheads="1"/>
          </p:cNvSpPr>
          <p:nvPr/>
        </p:nvSpPr>
        <p:spPr bwMode="auto">
          <a:xfrm>
            <a:off x="323056" y="692696"/>
            <a:ext cx="8497887" cy="2736304"/>
          </a:xfrm>
          <a:prstGeom prst="horizontalScroll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ru-RU" sz="3200" b="1" dirty="0">
                <a:solidFill>
                  <a:srgbClr val="7030A0"/>
                </a:solidFill>
              </a:rPr>
              <a:t>Вопрос </a:t>
            </a:r>
            <a:r>
              <a:rPr lang="ru-RU" sz="3200" b="1" dirty="0" smtClean="0">
                <a:solidFill>
                  <a:srgbClr val="7030A0"/>
                </a:solidFill>
              </a:rPr>
              <a:t>2: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3200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Передвижение спортсмена или пары спортсменов на коньках по льду с выполнением вращений, прыжков и других трюков под музыку.</a:t>
            </a:r>
            <a:endParaRPr lang="ru-RU" sz="3200" b="1" dirty="0"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10199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40964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376" y="5949280"/>
            <a:ext cx="863600" cy="692696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7101" name="Picture 13" descr="d5ca69028bd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707904" y="3429000"/>
            <a:ext cx="3960813" cy="2682875"/>
          </a:xfr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Зимние Олимпиады.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7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9" name="Rectangle 7"/>
          <p:cNvSpPr>
            <a:spLocks noChangeArrowheads="1"/>
          </p:cNvSpPr>
          <p:nvPr/>
        </p:nvSpPr>
        <p:spPr bwMode="auto">
          <a:xfrm>
            <a:off x="395536" y="4311774"/>
            <a:ext cx="2901040" cy="159502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Ответ: 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006600"/>
                </a:solidFill>
              </a:rPr>
              <a:t>сноуборд</a:t>
            </a:r>
            <a:r>
              <a:rPr lang="ru-RU" sz="3600" b="1" dirty="0">
                <a:solidFill>
                  <a:srgbClr val="006600"/>
                </a:solidFill>
              </a:rPr>
              <a:t>.</a:t>
            </a:r>
            <a:endParaRPr lang="ru-RU" sz="2800" b="1" dirty="0">
              <a:solidFill>
                <a:srgbClr val="006600"/>
              </a:solidFill>
            </a:endParaRPr>
          </a:p>
        </p:txBody>
      </p:sp>
      <p:sp>
        <p:nvSpPr>
          <p:cNvPr id="41987" name="Rectangle 8"/>
          <p:cNvSpPr>
            <a:spLocks noChangeArrowheads="1"/>
          </p:cNvSpPr>
          <p:nvPr/>
        </p:nvSpPr>
        <p:spPr bwMode="auto">
          <a:xfrm>
            <a:off x="287337" y="620688"/>
            <a:ext cx="8569325" cy="3067348"/>
          </a:xfrm>
          <a:prstGeom prst="horizontalScroll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anchor="ctr">
            <a:spAutoFit/>
          </a:bodyPr>
          <a:lstStyle/>
          <a:p>
            <a:r>
              <a:rPr lang="ru-RU" sz="3600" b="1" dirty="0">
                <a:solidFill>
                  <a:srgbClr val="FFFF00"/>
                </a:solidFill>
              </a:rPr>
              <a:t> </a:t>
            </a:r>
            <a:r>
              <a:rPr lang="ru-RU" sz="3600" b="1" dirty="0">
                <a:solidFill>
                  <a:srgbClr val="7030A0"/>
                </a:solidFill>
              </a:rPr>
              <a:t>Вопрос </a:t>
            </a:r>
            <a:r>
              <a:rPr lang="ru-RU" sz="3600" b="1" dirty="0" smtClean="0">
                <a:solidFill>
                  <a:srgbClr val="7030A0"/>
                </a:solidFill>
              </a:rPr>
              <a:t>3:</a:t>
            </a:r>
          </a:p>
          <a:p>
            <a:r>
              <a:rPr lang="ru-RU" sz="3600" b="1" dirty="0" smtClean="0">
                <a:solidFill>
                  <a:schemeClr val="hlink"/>
                </a:solidFill>
              </a:rPr>
              <a:t> </a:t>
            </a:r>
            <a:r>
              <a:rPr lang="ru-RU" sz="36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Вид спорта, </a:t>
            </a: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заключающийся </a:t>
            </a:r>
            <a:r>
              <a:rPr lang="ru-RU" sz="36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в спуске с заснеженных склонов и гор на специальной доске.</a:t>
            </a:r>
            <a:endParaRPr lang="ru-RU" sz="3600" dirty="0">
              <a:solidFill>
                <a:schemeClr val="bg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1988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028384" y="6021288"/>
            <a:ext cx="863600" cy="648072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8126" name="Picture 14" descr="26443719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707904" y="3861048"/>
            <a:ext cx="3672408" cy="2755802"/>
          </a:xfr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Зимние Олимпиады.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8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ChangeArrowheads="1"/>
          </p:cNvSpPr>
          <p:nvPr/>
        </p:nvSpPr>
        <p:spPr bwMode="auto">
          <a:xfrm>
            <a:off x="467519" y="908720"/>
            <a:ext cx="8208962" cy="2331184"/>
          </a:xfrm>
          <a:prstGeom prst="horizontalScroll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anchor="ctr">
            <a:spAutoFit/>
          </a:bodyPr>
          <a:lstStyle/>
          <a:p>
            <a:r>
              <a:rPr lang="ru-RU" sz="3600" b="1" dirty="0">
                <a:solidFill>
                  <a:srgbClr val="FFFF00"/>
                </a:solidFill>
              </a:rPr>
              <a:t> </a:t>
            </a:r>
            <a:r>
              <a:rPr lang="ru-RU" sz="3600" b="1" dirty="0">
                <a:solidFill>
                  <a:srgbClr val="7030A0"/>
                </a:solidFill>
              </a:rPr>
              <a:t>Вопрос </a:t>
            </a:r>
            <a:r>
              <a:rPr lang="ru-RU" sz="3600" b="1" dirty="0" smtClean="0">
                <a:solidFill>
                  <a:srgbClr val="7030A0"/>
                </a:solidFill>
              </a:rPr>
              <a:t>4:</a:t>
            </a:r>
            <a:r>
              <a:rPr lang="ru-RU" sz="3600" b="1" dirty="0" smtClean="0">
                <a:solidFill>
                  <a:schemeClr val="hlink"/>
                </a:solidFill>
              </a:rPr>
              <a:t> </a:t>
            </a:r>
            <a:r>
              <a:rPr lang="ru-RU" sz="36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Зимний олимпийский вид спорта, представляющий скоростной спуск с гор на санях – бобах.</a:t>
            </a:r>
          </a:p>
        </p:txBody>
      </p:sp>
      <p:sp>
        <p:nvSpPr>
          <p:cNvPr id="219144" name="Rectangle 8"/>
          <p:cNvSpPr>
            <a:spLocks noChangeArrowheads="1"/>
          </p:cNvSpPr>
          <p:nvPr/>
        </p:nvSpPr>
        <p:spPr bwMode="auto">
          <a:xfrm>
            <a:off x="539750" y="3815765"/>
            <a:ext cx="2687089" cy="159502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Ответ: 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006600"/>
                </a:solidFill>
              </a:rPr>
              <a:t>бобслей</a:t>
            </a:r>
            <a:r>
              <a:rPr lang="ru-RU" sz="3600" b="1" dirty="0">
                <a:solidFill>
                  <a:srgbClr val="006600"/>
                </a:solidFill>
              </a:rPr>
              <a:t>.</a:t>
            </a:r>
            <a:r>
              <a:rPr lang="ru-RU" dirty="0"/>
              <a:t> </a:t>
            </a:r>
          </a:p>
        </p:txBody>
      </p:sp>
      <p:sp>
        <p:nvSpPr>
          <p:cNvPr id="43012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360" y="6021288"/>
            <a:ext cx="863600" cy="648072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9149" name="Picture 13" descr="5852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212976"/>
            <a:ext cx="425083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Зимние Олимпиады.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9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9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4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ChangeArrowheads="1"/>
          </p:cNvSpPr>
          <p:nvPr/>
        </p:nvSpPr>
        <p:spPr bwMode="auto">
          <a:xfrm>
            <a:off x="395536" y="620688"/>
            <a:ext cx="8352928" cy="3067348"/>
          </a:xfrm>
          <a:prstGeom prst="horizontalScroll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wrap="square"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Вопрос </a:t>
            </a:r>
            <a:r>
              <a:rPr lang="ru-RU" sz="3600" b="1" dirty="0" smtClean="0">
                <a:solidFill>
                  <a:srgbClr val="7030A0"/>
                </a:solidFill>
              </a:rPr>
              <a:t>5:</a:t>
            </a:r>
          </a:p>
          <a:p>
            <a:r>
              <a:rPr lang="ru-RU" sz="3600" b="1" dirty="0" smtClean="0">
                <a:solidFill>
                  <a:schemeClr val="hlink"/>
                </a:solidFill>
              </a:rPr>
              <a:t> </a:t>
            </a:r>
            <a:r>
              <a:rPr lang="ru-RU" sz="36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Зимний олимпийский вид спорта, сочетающий лыжную гонку со стрельбой из винтовки.</a:t>
            </a:r>
            <a:endParaRPr lang="ru-RU" sz="2800" dirty="0">
              <a:solidFill>
                <a:schemeClr val="bg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220168" name="Rectangle 8"/>
          <p:cNvSpPr>
            <a:spLocks noChangeArrowheads="1"/>
          </p:cNvSpPr>
          <p:nvPr/>
        </p:nvSpPr>
        <p:spPr bwMode="auto">
          <a:xfrm>
            <a:off x="395536" y="4239766"/>
            <a:ext cx="2666121" cy="159502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Ответ:</a:t>
            </a:r>
            <a:r>
              <a:rPr lang="ru-RU" sz="3600" b="1" dirty="0">
                <a:solidFill>
                  <a:schemeClr val="hlink"/>
                </a:solidFill>
              </a:rPr>
              <a:t> </a:t>
            </a:r>
            <a:endParaRPr lang="ru-RU" sz="3600" b="1" dirty="0" smtClean="0">
              <a:solidFill>
                <a:schemeClr val="hlink"/>
              </a:solidFill>
            </a:endParaRPr>
          </a:p>
          <a:p>
            <a:r>
              <a:rPr lang="ru-RU" sz="3600" b="1" dirty="0" smtClean="0">
                <a:solidFill>
                  <a:srgbClr val="006600"/>
                </a:solidFill>
              </a:rPr>
              <a:t>биатлон</a:t>
            </a:r>
            <a:r>
              <a:rPr lang="ru-RU" sz="3600" b="1" dirty="0">
                <a:solidFill>
                  <a:srgbClr val="006600"/>
                </a:solidFill>
              </a:rPr>
              <a:t>.</a:t>
            </a:r>
            <a:r>
              <a:rPr lang="ru-RU" dirty="0"/>
              <a:t> </a:t>
            </a:r>
          </a:p>
        </p:txBody>
      </p:sp>
      <p:sp>
        <p:nvSpPr>
          <p:cNvPr id="44036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028384" y="5805264"/>
            <a:ext cx="863600" cy="719832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20170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491880" y="3429000"/>
            <a:ext cx="3754437" cy="3133725"/>
          </a:xfr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Зимние Олимпиады.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0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0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8" grpId="0" animBg="1"/>
      <p:bldP spid="22017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7030A0"/>
                </a:solidFill>
              </a:rPr>
              <a:t>Список источников иллюстраций</a:t>
            </a:r>
          </a:p>
        </p:txBody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Олимпийский огонь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2"/>
              </a:rPr>
              <a:t>http://ekburg.tv/new/9366/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Олимпийский мишка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3"/>
              </a:rPr>
              <a:t>http://allday2.com/index.php?newsid=34339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Олимпийский флаг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4"/>
              </a:rPr>
              <a:t>http://made4man.com/show/vista-flags-icons-by-icons-land/International-Olympic-Committee-Flag-3-icon.html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 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5"/>
              </a:rPr>
              <a:t>http://milutin-denis2010.narod.ru/indexn.html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Олимпийские кольца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6"/>
              </a:rPr>
              <a:t>http://podrobnosti.ua/sports/2010/03/15/672176.html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Лондон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7"/>
              </a:rPr>
              <a:t>http://www.krasfun.ru/2012/03/podgotovka-k-londonskoj-olimpiade-2012/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Сочи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8"/>
              </a:rPr>
              <a:t>http://stroymedia-g.ru/news/107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Фиолетовый шар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9"/>
              </a:rPr>
              <a:t>http://office.microsoft.com/ru-ru/images/results.aspx?qu=4&amp;ex=2#ai:MC900437053|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Флаг Греции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10"/>
              </a:rPr>
              <a:t>http://newsukraine.com.ua/news/7373-grecii-sovetuyut-obyavit-defolt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Паралимпийцы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11"/>
              </a:rPr>
              <a:t>http://thenews.kz/2012/09/11/1205355.html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Греция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12"/>
              </a:rPr>
              <a:t>http://900igr.net/datas/istorija/Iskusstvo-Gretsii/0001-001-Kultura-Drevnej-Gretsii.jpg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Зевс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13"/>
              </a:rPr>
              <a:t>http://crosti.ru/pattern/2293/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endParaRPr lang="ru-RU" sz="2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76250"/>
            <a:ext cx="9144000" cy="6381750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Войны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2"/>
              </a:rPr>
              <a:t>http://o.foto.radikal.ru/0701/a332c0cf3153.jpg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Олимпийские игры в Греции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3"/>
              </a:rPr>
              <a:t>http://tourism.ucoz.ru/news/po_stolice_drevnikh_olimpijskikh_igr/2013-05-21-277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Зажигание олимпийского огня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4"/>
              </a:rPr>
              <a:t>http://friends.kz/other/1148150851-put-olimpijskogo-ognya-do-vankuvera-2010.html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Хоккей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5"/>
              </a:rPr>
              <a:t>http://fue-sp.ucoz.ru/news/sport_kosmicheskikh_skorostej/2010-12-18-178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Фигурное катание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6"/>
              </a:rPr>
              <a:t>http://worldcup2012.net/plate-dlya-figuristov.html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Сноуборд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7"/>
              </a:rPr>
              <a:t>http://oboev.ucoz.net/photo/sport/pryzhok_na_snouborde/7-0-27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Бобслей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8"/>
              </a:rPr>
              <a:t>http://www.moyareklama.ru/Орел/новости/156174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Биатлон 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9"/>
              </a:rPr>
              <a:t>http://1001fact.ru/2012/01/interesnye-fakty-o-biatlone/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Фристайл </a:t>
            </a:r>
            <a:r>
              <a:rPr lang="en-US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10"/>
              </a:rPr>
              <a:t>http://www.prosportkz.kz/ru/news/13883.html</a:t>
            </a: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Лыжные гонки </a:t>
            </a:r>
            <a:r>
              <a:rPr lang="en-US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11"/>
              </a:rPr>
              <a:t>http://sport.news.am/rus/news/18253/liyzhnik-sergeiy-mikaelyan-zanyal-18-e-mesto.html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Прыжки с трамплина </a:t>
            </a:r>
            <a:r>
              <a:rPr lang="en-US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12"/>
              </a:rPr>
              <a:t>http://sportinsochi.com/hokkey.php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Кёрлинг </a:t>
            </a:r>
            <a:r>
              <a:rPr lang="en-US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13"/>
              </a:rPr>
              <a:t>http://sportinsochi.com/kerling.php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Горные лыжи </a:t>
            </a:r>
            <a:r>
              <a:rPr lang="en-US" sz="1800" dirty="0" smtClean="0">
                <a:solidFill>
                  <a:schemeClr val="bg2">
                    <a:lumMod val="60000"/>
                    <a:lumOff val="40000"/>
                  </a:schemeClr>
                </a:solidFill>
                <a:hlinkClick r:id="rId14"/>
              </a:rPr>
              <a:t>http://sportinsochi.com/gl.php</a:t>
            </a: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18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1" hangingPunct="1">
              <a:defRPr/>
            </a:pPr>
            <a:endParaRPr lang="ru-RU" sz="2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Олимпийские символы</a:t>
            </a:r>
          </a:p>
        </p:txBody>
      </p:sp>
      <p:sp>
        <p:nvSpPr>
          <p:cNvPr id="19459" name="AutoShape 1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376" y="5949280"/>
            <a:ext cx="863600" cy="719832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7720" name="Rectangle 24"/>
          <p:cNvSpPr>
            <a:spLocks noGrp="1" noChangeArrowheads="1"/>
          </p:cNvSpPr>
          <p:nvPr>
            <p:ph type="body" sz="half" idx="1"/>
          </p:nvPr>
        </p:nvSpPr>
        <p:spPr>
          <a:xfrm>
            <a:off x="1115616" y="1664804"/>
            <a:ext cx="7200800" cy="1764196"/>
          </a:xfrm>
          <a:prstGeom prst="horizontalScroll">
            <a:avLst/>
          </a:prstGeom>
          <a:solidFill>
            <a:srgbClr val="00B0F0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/>
              </a:rPr>
              <a:t>    </a:t>
            </a:r>
            <a:r>
              <a:rPr lang="ru-RU" sz="3600" b="1" dirty="0" smtClean="0">
                <a:solidFill>
                  <a:srgbClr val="7030A0"/>
                </a:solidFill>
                <a:effectLst/>
              </a:rPr>
              <a:t>Вопрос 1:</a:t>
            </a:r>
            <a:r>
              <a:rPr lang="ru-RU" sz="3600" b="1" dirty="0" smtClean="0">
                <a:effectLst/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Главный Олимпийский символ?</a:t>
            </a:r>
            <a:endParaRPr lang="ru-RU" sz="3600" b="1" dirty="0" smtClean="0"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157721" name="Rectangle 25"/>
          <p:cNvSpPr>
            <a:spLocks noChangeArrowheads="1"/>
          </p:cNvSpPr>
          <p:nvPr/>
        </p:nvSpPr>
        <p:spPr bwMode="auto">
          <a:xfrm>
            <a:off x="395536" y="5301208"/>
            <a:ext cx="4176464" cy="138235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800" b="1" dirty="0">
                <a:solidFill>
                  <a:srgbClr val="7030A0"/>
                </a:solidFill>
              </a:rPr>
              <a:t>Ответ:</a:t>
            </a:r>
            <a:r>
              <a:rPr lang="ru-RU" sz="2800" b="1" dirty="0">
                <a:solidFill>
                  <a:schemeClr val="hlink"/>
                </a:solidFill>
              </a:rPr>
              <a:t> </a:t>
            </a:r>
            <a:endParaRPr lang="ru-RU" sz="2800" b="1" dirty="0" smtClean="0">
              <a:solidFill>
                <a:schemeClr val="hlink"/>
              </a:solidFill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006600"/>
                </a:solidFill>
              </a:rPr>
              <a:t>олимпийский </a:t>
            </a:r>
            <a:r>
              <a:rPr lang="ru-RU" sz="2800" b="1" dirty="0">
                <a:solidFill>
                  <a:srgbClr val="006600"/>
                </a:solidFill>
              </a:rPr>
              <a:t>огонь.</a:t>
            </a:r>
            <a:r>
              <a:rPr lang="ru-RU" sz="2800" dirty="0">
                <a:solidFill>
                  <a:srgbClr val="006600"/>
                </a:solidFill>
              </a:rPr>
              <a:t>  </a:t>
            </a:r>
            <a:r>
              <a:rPr lang="ru-RU" sz="2800" b="1" dirty="0">
                <a:solidFill>
                  <a:srgbClr val="006600"/>
                </a:solidFill>
              </a:rPr>
              <a:t> </a:t>
            </a:r>
          </a:p>
        </p:txBody>
      </p:sp>
      <p:pic>
        <p:nvPicPr>
          <p:cNvPr id="7" name="Picture 2" descr="C:\Users\Acer\Searches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365104"/>
            <a:ext cx="1905000" cy="1428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7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980728"/>
            <a:ext cx="7993583" cy="2448272"/>
          </a:xfrm>
          <a:prstGeom prst="horizontalScroll">
            <a:avLst/>
          </a:prstGeom>
          <a:solidFill>
            <a:srgbClr val="00B0F0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/>
              </a:rPr>
              <a:t>    </a:t>
            </a:r>
            <a:r>
              <a:rPr lang="ru-RU" sz="3600" b="1" dirty="0" smtClean="0">
                <a:solidFill>
                  <a:srgbClr val="7030A0"/>
                </a:solidFill>
                <a:effectLst/>
              </a:rPr>
              <a:t>Вопрос 2:</a:t>
            </a:r>
            <a:r>
              <a:rPr lang="ru-RU" sz="3600" b="1" dirty="0" smtClean="0">
                <a:solidFill>
                  <a:schemeClr val="hlink"/>
                </a:solidFill>
                <a:effectLst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Какое животное было талисманом Олимпийских игр в СССР в 1980 году?</a:t>
            </a: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177157" name="Rectangle 5"/>
          <p:cNvSpPr>
            <a:spLocks noChangeArrowheads="1"/>
          </p:cNvSpPr>
          <p:nvPr/>
        </p:nvSpPr>
        <p:spPr bwMode="auto">
          <a:xfrm>
            <a:off x="395536" y="4365104"/>
            <a:ext cx="4824536" cy="1954923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800" b="1" dirty="0">
                <a:solidFill>
                  <a:srgbClr val="7030A0"/>
                </a:solidFill>
              </a:rPr>
              <a:t>Ответ:</a:t>
            </a:r>
            <a:r>
              <a:rPr lang="ru-RU" sz="2800" b="1" dirty="0">
                <a:solidFill>
                  <a:schemeClr val="hlink"/>
                </a:solidFill>
              </a:rPr>
              <a:t> </a:t>
            </a:r>
            <a:endParaRPr lang="ru-RU" sz="2800" b="1" dirty="0" smtClean="0">
              <a:solidFill>
                <a:schemeClr val="hlink"/>
              </a:solidFill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006600"/>
                </a:solidFill>
              </a:rPr>
              <a:t>Медвежонок Миша </a:t>
            </a:r>
            <a:r>
              <a:rPr lang="ru-RU" sz="2800" b="1" dirty="0">
                <a:solidFill>
                  <a:srgbClr val="006600"/>
                </a:solidFill>
              </a:rPr>
              <a:t>(</a:t>
            </a:r>
            <a:r>
              <a:rPr lang="ru-RU" sz="2800" b="1" dirty="0" smtClean="0">
                <a:solidFill>
                  <a:srgbClr val="006600"/>
                </a:solidFill>
              </a:rPr>
              <a:t>олимпийский Мишка</a:t>
            </a:r>
            <a:r>
              <a:rPr lang="ru-RU" sz="2800" b="1" dirty="0">
                <a:solidFill>
                  <a:srgbClr val="006600"/>
                </a:solidFill>
              </a:rPr>
              <a:t>).</a:t>
            </a:r>
          </a:p>
        </p:txBody>
      </p:sp>
      <p:sp>
        <p:nvSpPr>
          <p:cNvPr id="20484" name="AutoShape 1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00392" y="6021288"/>
            <a:ext cx="863600" cy="647824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7166" name="Picture 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868144" y="3212976"/>
            <a:ext cx="2130300" cy="3049770"/>
          </a:xfr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Олимпийские символы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7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7" grpId="0" animBg="1"/>
      <p:bldP spid="1771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692696"/>
            <a:ext cx="8136903" cy="2232248"/>
          </a:xfrm>
          <a:prstGeom prst="horizontalScroll">
            <a:avLst/>
          </a:prstGeom>
          <a:solidFill>
            <a:srgbClr val="00B0F0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chemeClr val="hlink"/>
                </a:solidFill>
                <a:effectLst/>
              </a:rPr>
              <a:t>    </a:t>
            </a:r>
            <a:r>
              <a:rPr lang="ru-RU" sz="3600" b="1" dirty="0" smtClean="0">
                <a:solidFill>
                  <a:srgbClr val="7030A0"/>
                </a:solidFill>
                <a:effectLst/>
              </a:rPr>
              <a:t>Вопрос 3: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Какие будут талисманы на Олимпиаде в Сочи в 2014 году?</a:t>
            </a:r>
            <a:endParaRPr lang="ru-RU" sz="3600" b="1" dirty="0" smtClean="0"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179205" name="Rectangle 5"/>
          <p:cNvSpPr>
            <a:spLocks noChangeArrowheads="1"/>
          </p:cNvSpPr>
          <p:nvPr/>
        </p:nvSpPr>
        <p:spPr bwMode="auto">
          <a:xfrm>
            <a:off x="323528" y="2924944"/>
            <a:ext cx="4968552" cy="3656278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ru-RU" sz="2400" b="1" dirty="0">
                <a:solidFill>
                  <a:srgbClr val="7030A0"/>
                </a:solidFill>
              </a:rPr>
              <a:t>Ответ: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ru-RU" sz="2400" dirty="0" smtClean="0">
                <a:solidFill>
                  <a:srgbClr val="006600"/>
                </a:solidFill>
              </a:rPr>
              <a:t>Талисманы Олимпиады в Сочи 2014 года: Леопард, Зайка и Белый Мишка, а также талисманы </a:t>
            </a:r>
            <a:r>
              <a:rPr lang="ru-RU" sz="2400" dirty="0" err="1" smtClean="0">
                <a:solidFill>
                  <a:srgbClr val="006600"/>
                </a:solidFill>
              </a:rPr>
              <a:t>параолимпиады</a:t>
            </a:r>
            <a:r>
              <a:rPr lang="ru-RU" sz="2400" dirty="0" smtClean="0">
                <a:solidFill>
                  <a:srgbClr val="006600"/>
                </a:solidFill>
              </a:rPr>
              <a:t> - Лучик и Снежинка.</a:t>
            </a:r>
            <a:endParaRPr lang="ru-RU" sz="2400" b="1" dirty="0">
              <a:solidFill>
                <a:schemeClr val="hlink"/>
              </a:solidFill>
            </a:endParaRPr>
          </a:p>
        </p:txBody>
      </p:sp>
      <p:sp>
        <p:nvSpPr>
          <p:cNvPr id="21508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376" y="6093296"/>
            <a:ext cx="863600" cy="620688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51367" t="51872"/>
          <a:stretch>
            <a:fillRect/>
          </a:stretch>
        </p:blipFill>
        <p:spPr bwMode="auto">
          <a:xfrm>
            <a:off x="5436096" y="4653136"/>
            <a:ext cx="1568029" cy="1803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C:\Users\1\Pictures\ьрср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996952"/>
            <a:ext cx="25431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188640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Олимпийские символы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9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03548" y="980728"/>
            <a:ext cx="8136904" cy="1772816"/>
          </a:xfrm>
          <a:prstGeom prst="horizontalScroll">
            <a:avLst/>
          </a:prstGeom>
          <a:solidFill>
            <a:srgbClr val="00B0F0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/>
              </a:rPr>
              <a:t>    </a:t>
            </a:r>
            <a:r>
              <a:rPr lang="ru-RU" sz="3600" b="1" dirty="0" smtClean="0">
                <a:solidFill>
                  <a:srgbClr val="7030A0"/>
                </a:solidFill>
                <a:effectLst/>
              </a:rPr>
              <a:t>Вопрос 4: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Что символизируют  олимпийские кольца?</a:t>
            </a: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4022725" y="32464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  </a:t>
            </a:r>
          </a:p>
        </p:txBody>
      </p:sp>
      <p:sp>
        <p:nvSpPr>
          <p:cNvPr id="181254" name="Rectangle 6"/>
          <p:cNvSpPr>
            <a:spLocks noChangeArrowheads="1"/>
          </p:cNvSpPr>
          <p:nvPr/>
        </p:nvSpPr>
        <p:spPr bwMode="auto">
          <a:xfrm>
            <a:off x="107504" y="3933056"/>
            <a:ext cx="5061224" cy="159502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</a:t>
            </a:r>
            <a:r>
              <a:rPr lang="ru-RU" sz="3600" b="1" dirty="0" smtClean="0">
                <a:solidFill>
                  <a:srgbClr val="7030A0"/>
                </a:solidFill>
              </a:rPr>
              <a:t>:</a:t>
            </a:r>
          </a:p>
          <a:p>
            <a:r>
              <a:rPr lang="ru-RU" sz="3600" b="1" dirty="0" smtClean="0">
                <a:solidFill>
                  <a:schemeClr val="hlink"/>
                </a:solidFill>
              </a:rPr>
              <a:t> </a:t>
            </a:r>
            <a:r>
              <a:rPr lang="ru-RU" sz="3600" b="1" dirty="0" smtClean="0">
                <a:solidFill>
                  <a:srgbClr val="006600"/>
                </a:solidFill>
              </a:rPr>
              <a:t>пять </a:t>
            </a:r>
            <a:r>
              <a:rPr lang="ru-RU" sz="3600" b="1" dirty="0">
                <a:solidFill>
                  <a:srgbClr val="006600"/>
                </a:solidFill>
              </a:rPr>
              <a:t>частей света.</a:t>
            </a:r>
            <a:r>
              <a:rPr lang="ru-RU" sz="3600" dirty="0">
                <a:solidFill>
                  <a:srgbClr val="006600"/>
                </a:solidFill>
              </a:rPr>
              <a:t> </a:t>
            </a:r>
            <a:endParaRPr lang="ru-RU" sz="2800" b="1" dirty="0"/>
          </a:p>
        </p:txBody>
      </p:sp>
      <p:sp>
        <p:nvSpPr>
          <p:cNvPr id="22533" name="AutoShap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376" y="6021288"/>
            <a:ext cx="863600" cy="720080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2534" name="Picture 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36096" y="3068960"/>
            <a:ext cx="3335337" cy="2574925"/>
          </a:xfrm>
          <a:noFill/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Олимпийские символы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0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692696"/>
            <a:ext cx="7992888" cy="2880320"/>
          </a:xfrm>
          <a:prstGeom prst="horizontalScroll">
            <a:avLst/>
          </a:prstGeom>
          <a:solidFill>
            <a:srgbClr val="00B0F0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/>
              </a:rPr>
              <a:t>    </a:t>
            </a:r>
            <a:r>
              <a:rPr lang="ru-RU" sz="3600" b="1" dirty="0" smtClean="0">
                <a:solidFill>
                  <a:srgbClr val="7030A0"/>
                </a:solidFill>
                <a:effectLst/>
              </a:rPr>
              <a:t>Вопрос 5:</a:t>
            </a:r>
            <a:r>
              <a:rPr lang="ru-RU" sz="3600" b="1" dirty="0" smtClean="0">
                <a:solidFill>
                  <a:schemeClr val="hlink"/>
                </a:solidFill>
                <a:effectLst/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Каким частям света  соответствует каждое из цветных колец олимпийской эмблемы? 	</a:t>
            </a:r>
            <a:r>
              <a:rPr lang="ru-RU" sz="3600" dirty="0" smtClean="0">
                <a:effectLst/>
              </a:rPr>
              <a:t>	</a:t>
            </a:r>
            <a:r>
              <a:rPr lang="ru-RU" sz="3600" dirty="0" smtClean="0"/>
              <a:t> </a:t>
            </a:r>
          </a:p>
        </p:txBody>
      </p:sp>
      <p:sp>
        <p:nvSpPr>
          <p:cNvPr id="23555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376" y="5949280"/>
            <a:ext cx="863600" cy="692696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3301" name="Rectangle 5"/>
          <p:cNvSpPr>
            <a:spLocks noChangeArrowheads="1"/>
          </p:cNvSpPr>
          <p:nvPr/>
        </p:nvSpPr>
        <p:spPr bwMode="auto">
          <a:xfrm>
            <a:off x="395536" y="3933056"/>
            <a:ext cx="3590849" cy="2576572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Ответ: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</a:p>
          <a:p>
            <a:r>
              <a:rPr lang="ru-RU" sz="2000" b="1" dirty="0">
                <a:solidFill>
                  <a:schemeClr val="accent1"/>
                </a:solidFill>
              </a:rPr>
              <a:t>Европа - голубой</a:t>
            </a:r>
            <a:r>
              <a:rPr lang="ru-RU" sz="2000" b="1" dirty="0">
                <a:solidFill>
                  <a:srgbClr val="00B0F0"/>
                </a:solidFill>
              </a:rPr>
              <a:t>,</a:t>
            </a:r>
            <a:r>
              <a:rPr lang="ru-RU" sz="2000" b="1" dirty="0"/>
              <a:t> </a:t>
            </a:r>
          </a:p>
          <a:p>
            <a:r>
              <a:rPr lang="ru-RU" sz="2000" b="1" dirty="0">
                <a:solidFill>
                  <a:srgbClr val="FFFF00"/>
                </a:solidFill>
              </a:rPr>
              <a:t>Азия - жёлтый, 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Африка - чёрный, </a:t>
            </a:r>
          </a:p>
          <a:p>
            <a:r>
              <a:rPr lang="ru-RU" sz="2000" b="1" dirty="0">
                <a:solidFill>
                  <a:srgbClr val="006600"/>
                </a:solidFill>
              </a:rPr>
              <a:t>Австралия - зелёный,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Америка – красный.</a:t>
            </a:r>
            <a:r>
              <a:rPr lang="ru-RU" sz="2000" dirty="0"/>
              <a:t> </a:t>
            </a:r>
          </a:p>
        </p:txBody>
      </p:sp>
      <p:pic>
        <p:nvPicPr>
          <p:cNvPr id="23557" name="Picture 14" descr="800px-Olympic_flag_transparen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3717032"/>
            <a:ext cx="4176713" cy="2782887"/>
          </a:xfr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Олимпийские символы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3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341438"/>
            <a:ext cx="7931150" cy="2375594"/>
          </a:xfrm>
          <a:prstGeom prst="horizontalScroll">
            <a:avLst/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600" b="1" dirty="0" smtClean="0">
                <a:solidFill>
                  <a:srgbClr val="7030A0"/>
                </a:solidFill>
                <a:effectLst/>
              </a:rPr>
              <a:t>   Вопрос 1: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600" b="1" dirty="0" smtClean="0">
                <a:solidFill>
                  <a:srgbClr val="7030A0"/>
                </a:solidFill>
                <a:effectLst/>
              </a:rPr>
              <a:t> </a:t>
            </a: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В каком городе проводились последние зимние Олимпийские игры в 2010 году?</a:t>
            </a:r>
          </a:p>
        </p:txBody>
      </p:sp>
      <p:sp>
        <p:nvSpPr>
          <p:cNvPr id="158730" name="Rectangle 10"/>
          <p:cNvSpPr>
            <a:spLocks noChangeArrowheads="1"/>
          </p:cNvSpPr>
          <p:nvPr/>
        </p:nvSpPr>
        <p:spPr bwMode="auto">
          <a:xfrm>
            <a:off x="179512" y="3789040"/>
            <a:ext cx="5184775" cy="2576572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Ответ:</a:t>
            </a:r>
            <a:r>
              <a:rPr lang="ru-RU" sz="3600" b="1" dirty="0">
                <a:solidFill>
                  <a:srgbClr val="FFFF00"/>
                </a:solidFill>
              </a:rPr>
              <a:t> 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006600"/>
                </a:solidFill>
              </a:rPr>
              <a:t>XXI </a:t>
            </a:r>
            <a:r>
              <a:rPr lang="ru-RU" sz="2800" dirty="0">
                <a:solidFill>
                  <a:srgbClr val="006600"/>
                </a:solidFill>
              </a:rPr>
              <a:t>Зимние Олимпийские игры 2010 в Ванкувере (Канада)</a:t>
            </a:r>
          </a:p>
        </p:txBody>
      </p:sp>
      <p:sp>
        <p:nvSpPr>
          <p:cNvPr id="24581" name="AutoShape 1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028384" y="6237312"/>
            <a:ext cx="863600" cy="620688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8735" name="Picture 1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96136" y="3645024"/>
            <a:ext cx="2880320" cy="2256438"/>
          </a:xfrm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Современные Олимпиады.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8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30" grpId="0" animBg="1"/>
      <p:bldP spid="1587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1052736"/>
            <a:ext cx="8208912" cy="2232248"/>
          </a:xfrm>
          <a:prstGeom prst="horizontalScroll">
            <a:avLst/>
          </a:prstGeom>
          <a:solidFill>
            <a:srgbClr val="00B0F0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chemeClr val="hlink"/>
                </a:solidFill>
                <a:effectLst/>
              </a:rPr>
              <a:t>   </a:t>
            </a:r>
            <a:r>
              <a:rPr lang="ru-RU" sz="3600" b="1" dirty="0" smtClean="0">
                <a:solidFill>
                  <a:srgbClr val="7030A0"/>
                </a:solidFill>
                <a:effectLst/>
              </a:rPr>
              <a:t>Вопрос 2: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3600" b="1" dirty="0" smtClean="0">
                <a:solidFill>
                  <a:schemeClr val="hlink"/>
                </a:solidFill>
                <a:effectLst/>
              </a:rPr>
              <a:t> </a:t>
            </a:r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Monotype Corsiva" pitchFamily="66" charset="0"/>
              </a:rPr>
              <a:t>В каком городе пройдут Зимние Олимпийские игры в 2014 году?</a:t>
            </a:r>
            <a:r>
              <a:rPr lang="ru-RU" sz="3600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</a:t>
            </a:r>
          </a:p>
        </p:txBody>
      </p:sp>
      <p:sp>
        <p:nvSpPr>
          <p:cNvPr id="185350" name="Rectangle 6"/>
          <p:cNvSpPr>
            <a:spLocks noChangeArrowheads="1"/>
          </p:cNvSpPr>
          <p:nvPr/>
        </p:nvSpPr>
        <p:spPr bwMode="auto">
          <a:xfrm>
            <a:off x="539552" y="4293096"/>
            <a:ext cx="2520280" cy="1595021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600" b="1" dirty="0">
                <a:solidFill>
                  <a:srgbClr val="FFFF00"/>
                </a:solidFill>
              </a:rPr>
              <a:t>Ответ</a:t>
            </a:r>
            <a:r>
              <a:rPr lang="ru-RU" sz="3600" b="1" dirty="0" smtClean="0">
                <a:solidFill>
                  <a:srgbClr val="FFFF00"/>
                </a:solidFill>
              </a:rPr>
              <a:t>:</a:t>
            </a:r>
          </a:p>
          <a:p>
            <a:r>
              <a:rPr lang="ru-RU" sz="3600" b="1" dirty="0" smtClean="0">
                <a:solidFill>
                  <a:schemeClr val="hlink"/>
                </a:solidFill>
              </a:rPr>
              <a:t> </a:t>
            </a:r>
            <a:r>
              <a:rPr lang="ru-RU" sz="3600" b="1" dirty="0">
                <a:solidFill>
                  <a:srgbClr val="006600"/>
                </a:solidFill>
              </a:rPr>
              <a:t>в Сочи.</a:t>
            </a:r>
            <a:r>
              <a:rPr lang="ru-RU" sz="3600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25604" name="AutoShap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376" y="6021288"/>
            <a:ext cx="863600" cy="692696"/>
          </a:xfrm>
          <a:prstGeom prst="uturnArrow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5356" name="Picture 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419872" y="3429000"/>
            <a:ext cx="3816424" cy="317446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332656"/>
            <a:ext cx="4608512" cy="504056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Тема: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 </a:t>
            </a:r>
            <a:r>
              <a:rPr lang="ru-RU" sz="2000" b="1" dirty="0" smtClean="0">
                <a:solidFill>
                  <a:srgbClr val="FF00FF"/>
                </a:solidFill>
                <a:effectLst/>
              </a:rPr>
              <a:t>Современные Олимпиады.</a:t>
            </a:r>
            <a:endParaRPr lang="ru-RU" sz="2000" b="1" dirty="0" smtClean="0">
              <a:solidFill>
                <a:srgbClr val="FF00FF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5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0" grpId="0" animBg="1"/>
      <p:bldP spid="185356" grpId="0"/>
    </p:bldLst>
  </p:timing>
</p:sld>
</file>

<file path=ppt/theme/theme1.xml><?xml version="1.0" encoding="utf-8"?>
<a:theme xmlns:a="http://schemas.openxmlformats.org/drawingml/2006/main" name="Своя игра - Олимпийские игры">
  <a:themeElements>
    <a:clrScheme name="1_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1_Орбита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Своя игра - Олимпийские игры</Template>
  <TotalTime>426</TotalTime>
  <Words>914</Words>
  <Application>Microsoft Office PowerPoint</Application>
  <PresentationFormat>Экран (4:3)</PresentationFormat>
  <Paragraphs>173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Своя игра - Олимпийские игры</vt:lpstr>
      <vt:lpstr>Слайд 1</vt:lpstr>
      <vt:lpstr>Темы игры</vt:lpstr>
      <vt:lpstr>Тема: Олимпийские символы</vt:lpstr>
      <vt:lpstr>Тема: Олимпийские символы</vt:lpstr>
      <vt:lpstr>Тема: Олимпийские символы</vt:lpstr>
      <vt:lpstr>Тема: Олимпийские символы</vt:lpstr>
      <vt:lpstr>Тема: Олимпийские символы</vt:lpstr>
      <vt:lpstr>Тема: Современные Олимпиады.</vt:lpstr>
      <vt:lpstr>Тема: Современные Олимпиады.</vt:lpstr>
      <vt:lpstr>Тема: Современные Олимпиады.</vt:lpstr>
      <vt:lpstr>Тема: Современные Олимпиады.</vt:lpstr>
      <vt:lpstr>Тема: Современные Олимпиады.</vt:lpstr>
      <vt:lpstr>Тема: Древняя Греция.</vt:lpstr>
      <vt:lpstr>Тема: Древняя Греция.</vt:lpstr>
      <vt:lpstr>Тема: Древняя Греция.</vt:lpstr>
      <vt:lpstr>Тема: Древняя Греция.</vt:lpstr>
      <vt:lpstr>Тема: Древняя Греция.</vt:lpstr>
      <vt:lpstr>Тема: Загадки о зимних видах спорта.</vt:lpstr>
      <vt:lpstr>Тема: Загадки о зимних видах спорта.</vt:lpstr>
      <vt:lpstr>Тема: Загадки о зимних видах спорта.</vt:lpstr>
      <vt:lpstr>Тема: Загадки о зимних видах спорта.</vt:lpstr>
      <vt:lpstr>Тема: Загадки о зимних видах спорта.</vt:lpstr>
      <vt:lpstr>Тема: Зимние Олимпиады.</vt:lpstr>
      <vt:lpstr>Тема: Зимние Олимпиады.</vt:lpstr>
      <vt:lpstr>Тема: Зимние Олимпиады.</vt:lpstr>
      <vt:lpstr>Тема: Зимние Олимпиады.</vt:lpstr>
      <vt:lpstr>Тема: Зимние Олимпиады.</vt:lpstr>
      <vt:lpstr>Список источников иллюстраций</vt:lpstr>
      <vt:lpstr>Слайд 29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Светлана</cp:lastModifiedBy>
  <cp:revision>369</cp:revision>
  <dcterms:created xsi:type="dcterms:W3CDTF">2013-10-13T05:25:49Z</dcterms:created>
  <dcterms:modified xsi:type="dcterms:W3CDTF">2013-10-21T02:33:01Z</dcterms:modified>
</cp:coreProperties>
</file>