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76F3A-1092-4D65-A927-A28FFEEA2968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521FF-D996-4194-9CE3-0A8B2B5A5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76F3A-1092-4D65-A927-A28FFEEA2968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521FF-D996-4194-9CE3-0A8B2B5A5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76F3A-1092-4D65-A927-A28FFEEA2968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521FF-D996-4194-9CE3-0A8B2B5A5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76F3A-1092-4D65-A927-A28FFEEA2968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521FF-D996-4194-9CE3-0A8B2B5A5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76F3A-1092-4D65-A927-A28FFEEA2968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521FF-D996-4194-9CE3-0A8B2B5A5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76F3A-1092-4D65-A927-A28FFEEA2968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521FF-D996-4194-9CE3-0A8B2B5A5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76F3A-1092-4D65-A927-A28FFEEA2968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521FF-D996-4194-9CE3-0A8B2B5A5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76F3A-1092-4D65-A927-A28FFEEA2968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521FF-D996-4194-9CE3-0A8B2B5A5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76F3A-1092-4D65-A927-A28FFEEA2968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521FF-D996-4194-9CE3-0A8B2B5A5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76F3A-1092-4D65-A927-A28FFEEA2968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521FF-D996-4194-9CE3-0A8B2B5A5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76F3A-1092-4D65-A927-A28FFEEA2968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521FF-D996-4194-9CE3-0A8B2B5A5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176F3A-1092-4D65-A927-A28FFEEA2968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521FF-D996-4194-9CE3-0A8B2B5A5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l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772816"/>
            <a:ext cx="8206680" cy="2954759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Газообмен в </a:t>
            </a:r>
            <a:br>
              <a:rPr lang="ru-RU" sz="7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</a:br>
            <a:r>
              <a:rPr lang="ru-RU" sz="7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легких и тканях</a:t>
            </a:r>
            <a:endParaRPr lang="ru-RU" sz="7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Регуляция дыхания</a:t>
            </a:r>
            <a:endParaRPr lang="ru-RU" sz="6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276872"/>
            <a:ext cx="8229600" cy="240486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Segoe Print" pitchFamily="2" charset="0"/>
              </a:rPr>
              <a:t>Дыхательный центр – управляет деятельностью дыхательной системы. </a:t>
            </a:r>
            <a:endParaRPr lang="ru-RU" sz="4000" b="1" dirty="0">
              <a:solidFill>
                <a:srgbClr val="002060"/>
              </a:solidFill>
              <a:latin typeface="Segoe Print" pitchFamily="2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Домашнее задание</a:t>
            </a:r>
            <a:endParaRPr lang="ru-RU" sz="6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Segoe Print" pitchFamily="2" charset="0"/>
              </a:rPr>
              <a:t>Приготовить доклады на темы:</a:t>
            </a:r>
          </a:p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Состав табачного дыма и его действие на организм;</a:t>
            </a:r>
          </a:p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 Состав атмосферного воздуха. Как загрязненный воздух влияет на здоровье человека. </a:t>
            </a:r>
          </a:p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 Заболевания, связанные с дыхательной системой (туберкулёз, пневмония).</a:t>
            </a:r>
          </a:p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 Что такое зевота? Почему человек зевает?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Группа 25"/>
          <p:cNvGrpSpPr/>
          <p:nvPr/>
        </p:nvGrpSpPr>
        <p:grpSpPr>
          <a:xfrm>
            <a:off x="467544" y="260648"/>
            <a:ext cx="8208912" cy="5616624"/>
            <a:chOff x="467544" y="260648"/>
            <a:chExt cx="8208912" cy="561662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3203848" y="260648"/>
              <a:ext cx="2664296" cy="13681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827584" y="1988840"/>
              <a:ext cx="2520280" cy="100811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5652120" y="1988840"/>
              <a:ext cx="2520280" cy="100811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203848" y="548680"/>
              <a:ext cx="266429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400" dirty="0" smtClean="0">
                  <a:solidFill>
                    <a:srgbClr val="C00000"/>
                  </a:solidFill>
                  <a:latin typeface="Segoe Print" pitchFamily="2" charset="0"/>
                </a:rPr>
                <a:t>Воздух</a:t>
              </a:r>
              <a:r>
                <a:rPr lang="ru-RU" dirty="0" smtClean="0"/>
                <a:t> </a:t>
              </a:r>
              <a:endParaRPr lang="ru-RU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27584" y="2060848"/>
              <a:ext cx="259228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solidFill>
                    <a:srgbClr val="C00000"/>
                  </a:solidFill>
                  <a:latin typeface="Segoe Print" pitchFamily="2" charset="0"/>
                </a:rPr>
                <a:t>Атмосферный (вдыхаемый)</a:t>
              </a:r>
              <a:endParaRPr lang="ru-RU" sz="2400" dirty="0">
                <a:solidFill>
                  <a:srgbClr val="C00000"/>
                </a:solidFill>
                <a:latin typeface="Segoe Print" pitchFamily="2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652120" y="2204864"/>
              <a:ext cx="24482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solidFill>
                    <a:srgbClr val="C00000"/>
                  </a:solidFill>
                  <a:latin typeface="Segoe Print" pitchFamily="2" charset="0"/>
                </a:rPr>
                <a:t>Выдыхаемый</a:t>
              </a:r>
              <a:endParaRPr lang="ru-RU" sz="2400" dirty="0">
                <a:solidFill>
                  <a:srgbClr val="C00000"/>
                </a:solidFill>
                <a:latin typeface="Segoe Print" pitchFamily="2" charset="0"/>
              </a:endParaRPr>
            </a:p>
          </p:txBody>
        </p:sp>
        <p:sp>
          <p:nvSpPr>
            <p:cNvPr id="12" name="Скругленный прямоугольник 11"/>
            <p:cNvSpPr/>
            <p:nvPr/>
          </p:nvSpPr>
          <p:spPr>
            <a:xfrm>
              <a:off x="467544" y="3861048"/>
              <a:ext cx="3168352" cy="194421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5292080" y="3933056"/>
              <a:ext cx="3384376" cy="194421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11560" y="4005064"/>
              <a:ext cx="2952328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dirty="0" smtClean="0">
                  <a:solidFill>
                    <a:srgbClr val="C00000"/>
                  </a:solidFill>
                  <a:latin typeface="Segoe Print" pitchFamily="2" charset="0"/>
                </a:rPr>
                <a:t>О</a:t>
              </a:r>
              <a:r>
                <a:rPr lang="ru-RU" sz="2000" dirty="0" smtClean="0">
                  <a:solidFill>
                    <a:srgbClr val="C00000"/>
                  </a:solidFill>
                  <a:latin typeface="Segoe Print" pitchFamily="2" charset="0"/>
                </a:rPr>
                <a:t>2  </a:t>
              </a:r>
              <a:r>
                <a:rPr lang="ru-RU" sz="3200" dirty="0" smtClean="0">
                  <a:solidFill>
                    <a:srgbClr val="C00000"/>
                  </a:solidFill>
                  <a:latin typeface="Segoe Print" pitchFamily="2" charset="0"/>
                </a:rPr>
                <a:t>до 21%</a:t>
              </a:r>
            </a:p>
            <a:p>
              <a:pPr algn="ctr"/>
              <a:r>
                <a:rPr lang="ru-RU" sz="3200" dirty="0" smtClean="0">
                  <a:solidFill>
                    <a:srgbClr val="C00000"/>
                  </a:solidFill>
                  <a:latin typeface="Segoe Print" pitchFamily="2" charset="0"/>
                </a:rPr>
                <a:t>СО</a:t>
              </a:r>
              <a:r>
                <a:rPr lang="ru-RU" sz="2000" dirty="0" smtClean="0">
                  <a:solidFill>
                    <a:srgbClr val="C00000"/>
                  </a:solidFill>
                  <a:latin typeface="Segoe Print" pitchFamily="2" charset="0"/>
                </a:rPr>
                <a:t>2 </a:t>
              </a:r>
              <a:r>
                <a:rPr lang="ru-RU" sz="4400" dirty="0" smtClean="0">
                  <a:solidFill>
                    <a:srgbClr val="C00000"/>
                  </a:solidFill>
                  <a:latin typeface="Segoe Print" pitchFamily="2" charset="0"/>
                </a:rPr>
                <a:t> </a:t>
              </a:r>
              <a:r>
                <a:rPr lang="ru-RU" sz="3200" dirty="0" smtClean="0">
                  <a:solidFill>
                    <a:srgbClr val="C00000"/>
                  </a:solidFill>
                  <a:latin typeface="Segoe Print" pitchFamily="2" charset="0"/>
                </a:rPr>
                <a:t>0,03-0,04 %</a:t>
              </a:r>
              <a:endParaRPr lang="ru-RU" sz="4800" dirty="0">
                <a:solidFill>
                  <a:srgbClr val="C00000"/>
                </a:solidFill>
                <a:latin typeface="Segoe Print" pitchFamily="2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292080" y="4077072"/>
              <a:ext cx="331236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dirty="0" smtClean="0">
                  <a:solidFill>
                    <a:srgbClr val="C00000"/>
                  </a:solidFill>
                  <a:latin typeface="Segoe Print" pitchFamily="2" charset="0"/>
                </a:rPr>
                <a:t>О</a:t>
              </a:r>
              <a:r>
                <a:rPr lang="ru-RU" sz="2000" dirty="0" smtClean="0">
                  <a:solidFill>
                    <a:srgbClr val="C00000"/>
                  </a:solidFill>
                  <a:latin typeface="Segoe Print" pitchFamily="2" charset="0"/>
                </a:rPr>
                <a:t>2  </a:t>
              </a:r>
              <a:r>
                <a:rPr lang="ru-RU" sz="3200" dirty="0" smtClean="0">
                  <a:solidFill>
                    <a:srgbClr val="C00000"/>
                  </a:solidFill>
                  <a:latin typeface="Segoe Print" pitchFamily="2" charset="0"/>
                </a:rPr>
                <a:t>до 16%</a:t>
              </a:r>
            </a:p>
            <a:p>
              <a:pPr algn="ctr"/>
              <a:r>
                <a:rPr lang="ru-RU" sz="3200" dirty="0" smtClean="0">
                  <a:solidFill>
                    <a:srgbClr val="C00000"/>
                  </a:solidFill>
                  <a:latin typeface="Segoe Print" pitchFamily="2" charset="0"/>
                </a:rPr>
                <a:t>СО</a:t>
              </a:r>
              <a:r>
                <a:rPr lang="ru-RU" sz="2000" dirty="0" smtClean="0">
                  <a:solidFill>
                    <a:srgbClr val="C00000"/>
                  </a:solidFill>
                  <a:latin typeface="Segoe Print" pitchFamily="2" charset="0"/>
                </a:rPr>
                <a:t>2 </a:t>
              </a:r>
              <a:r>
                <a:rPr lang="ru-RU" sz="4400" dirty="0" smtClean="0">
                  <a:solidFill>
                    <a:srgbClr val="C00000"/>
                  </a:solidFill>
                  <a:latin typeface="Segoe Print" pitchFamily="2" charset="0"/>
                </a:rPr>
                <a:t> </a:t>
              </a:r>
              <a:r>
                <a:rPr lang="ru-RU" sz="3200" dirty="0" smtClean="0">
                  <a:solidFill>
                    <a:srgbClr val="C00000"/>
                  </a:solidFill>
                  <a:latin typeface="Segoe Print" pitchFamily="2" charset="0"/>
                </a:rPr>
                <a:t>4 - 4,5%</a:t>
              </a:r>
              <a:endParaRPr lang="ru-RU" sz="4800" dirty="0">
                <a:solidFill>
                  <a:srgbClr val="C00000"/>
                </a:solidFill>
                <a:latin typeface="Segoe Print" pitchFamily="2" charset="0"/>
              </a:endParaRPr>
            </a:p>
          </p:txBody>
        </p:sp>
        <p:cxnSp>
          <p:nvCxnSpPr>
            <p:cNvPr id="17" name="Прямая со стрелкой 16"/>
            <p:cNvCxnSpPr>
              <a:stCxn id="8" idx="1"/>
              <a:endCxn id="6" idx="0"/>
            </p:cNvCxnSpPr>
            <p:nvPr/>
          </p:nvCxnSpPr>
          <p:spPr>
            <a:xfrm flipH="1">
              <a:off x="2087724" y="933401"/>
              <a:ext cx="1116124" cy="1055439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8" name="Прямая со стрелкой 17"/>
            <p:cNvCxnSpPr>
              <a:endCxn id="13" idx="0"/>
            </p:cNvCxnSpPr>
            <p:nvPr/>
          </p:nvCxnSpPr>
          <p:spPr>
            <a:xfrm>
              <a:off x="6984268" y="2996952"/>
              <a:ext cx="0" cy="936104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9" name="Прямая со стрелкой 18"/>
            <p:cNvCxnSpPr>
              <a:stCxn id="6" idx="2"/>
              <a:endCxn id="12" idx="0"/>
            </p:cNvCxnSpPr>
            <p:nvPr/>
          </p:nvCxnSpPr>
          <p:spPr>
            <a:xfrm flipH="1">
              <a:off x="2051720" y="2996952"/>
              <a:ext cx="36004" cy="864096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0" name="Прямая со стрелкой 19"/>
            <p:cNvCxnSpPr>
              <a:stCxn id="8" idx="3"/>
              <a:endCxn id="7" idx="0"/>
            </p:cNvCxnSpPr>
            <p:nvPr/>
          </p:nvCxnSpPr>
          <p:spPr>
            <a:xfrm>
              <a:off x="5868144" y="933401"/>
              <a:ext cx="1044116" cy="1055439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Газообмен в легких</a:t>
            </a:r>
            <a:endParaRPr lang="ru-RU" sz="6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  <p:pic>
        <p:nvPicPr>
          <p:cNvPr id="1026" name="Picture 2" descr="C:\Users\User\Desktop\газообмен\1002060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344245"/>
            <a:ext cx="4596469" cy="5253107"/>
          </a:xfrm>
          <a:prstGeom prst="rect">
            <a:avLst/>
          </a:prstGeom>
          <a:noFill/>
        </p:spPr>
      </p:pic>
      <p:pic>
        <p:nvPicPr>
          <p:cNvPr id="1029" name="Picture 5" descr="C:\Users\User\Desktop\газообмен\0010-008-Gazoobmen-v-legkikh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1340768"/>
            <a:ext cx="4355976" cy="5249874"/>
          </a:xfrm>
          <a:prstGeom prst="rect">
            <a:avLst/>
          </a:prstGeom>
          <a:noFill/>
        </p:spPr>
      </p:pic>
      <p:pic>
        <p:nvPicPr>
          <p:cNvPr id="1028" name="Picture 4" descr="C:\Users\User\Desktop\газообмен\легкие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672" y="1265379"/>
            <a:ext cx="5976664" cy="5592621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Газообмен в тканях</a:t>
            </a:r>
            <a:endParaRPr lang="ru-RU" sz="6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  <p:pic>
        <p:nvPicPr>
          <p:cNvPr id="3074" name="Picture 2" descr="C:\Users\User\Desktop\газообмен\0025-025-Gazoobmen-v-tkanjakh.jpg"/>
          <p:cNvPicPr>
            <a:picLocks noChangeAspect="1" noChangeArrowheads="1"/>
          </p:cNvPicPr>
          <p:nvPr/>
        </p:nvPicPr>
        <p:blipFill>
          <a:blip r:embed="rId3" cstate="print"/>
          <a:srcRect t="29400"/>
          <a:stretch>
            <a:fillRect/>
          </a:stretch>
        </p:blipFill>
        <p:spPr bwMode="auto">
          <a:xfrm>
            <a:off x="467544" y="1844824"/>
            <a:ext cx="8295491" cy="439248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User\Desktop\газообмен\ткани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260648"/>
            <a:ext cx="6120680" cy="6286477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Дыхательные движения</a:t>
            </a:r>
            <a:endParaRPr lang="ru-RU" sz="6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  <p:grpSp>
        <p:nvGrpSpPr>
          <p:cNvPr id="17" name="Группа 16"/>
          <p:cNvGrpSpPr/>
          <p:nvPr/>
        </p:nvGrpSpPr>
        <p:grpSpPr>
          <a:xfrm>
            <a:off x="467544" y="1196752"/>
            <a:ext cx="8136904" cy="4176464"/>
            <a:chOff x="467544" y="1196752"/>
            <a:chExt cx="8136904" cy="4176464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2915816" y="1196752"/>
              <a:ext cx="3600400" cy="187220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467544" y="3645024"/>
              <a:ext cx="3312368" cy="172819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5436096" y="3645024"/>
              <a:ext cx="3168352" cy="172819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059832" y="1340768"/>
              <a:ext cx="3312368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dirty="0" smtClean="0">
                  <a:solidFill>
                    <a:srgbClr val="C00000"/>
                  </a:solidFill>
                  <a:latin typeface="Segoe Print" pitchFamily="2" charset="0"/>
                </a:rPr>
                <a:t>Основные дыхательные мышцы</a:t>
              </a:r>
              <a:endParaRPr lang="ru-RU" sz="3200" dirty="0">
                <a:solidFill>
                  <a:srgbClr val="C00000"/>
                </a:solidFill>
                <a:latin typeface="Segoe Print" pitchFamily="2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39552" y="3861048"/>
              <a:ext cx="3168352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dirty="0" smtClean="0">
                  <a:solidFill>
                    <a:srgbClr val="C00000"/>
                  </a:solidFill>
                  <a:latin typeface="Segoe Print" pitchFamily="2" charset="0"/>
                </a:rPr>
                <a:t>Межреберные мышцы</a:t>
              </a:r>
              <a:endParaRPr lang="ru-RU" sz="3200" dirty="0">
                <a:solidFill>
                  <a:srgbClr val="C00000"/>
                </a:solidFill>
                <a:latin typeface="Segoe Print" pitchFamily="2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508104" y="4149080"/>
              <a:ext cx="29523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dirty="0" smtClean="0">
                  <a:solidFill>
                    <a:srgbClr val="C00000"/>
                  </a:solidFill>
                  <a:latin typeface="Segoe Print" pitchFamily="2" charset="0"/>
                </a:rPr>
                <a:t>Диафрагма</a:t>
              </a:r>
              <a:r>
                <a:rPr lang="ru-RU" dirty="0" smtClean="0"/>
                <a:t> </a:t>
              </a:r>
              <a:endParaRPr lang="ru-RU" dirty="0"/>
            </a:p>
          </p:txBody>
        </p:sp>
        <p:cxnSp>
          <p:nvCxnSpPr>
            <p:cNvPr id="13" name="Прямая со стрелкой 12"/>
            <p:cNvCxnSpPr>
              <a:stCxn id="5" idx="1"/>
              <a:endCxn id="7" idx="0"/>
            </p:cNvCxnSpPr>
            <p:nvPr/>
          </p:nvCxnSpPr>
          <p:spPr>
            <a:xfrm flipH="1">
              <a:off x="2123728" y="2132856"/>
              <a:ext cx="792088" cy="151216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4" name="Прямая со стрелкой 13"/>
            <p:cNvCxnSpPr>
              <a:stCxn id="5" idx="3"/>
              <a:endCxn id="8" idx="0"/>
            </p:cNvCxnSpPr>
            <p:nvPr/>
          </p:nvCxnSpPr>
          <p:spPr>
            <a:xfrm>
              <a:off x="6516216" y="2132856"/>
              <a:ext cx="504056" cy="151216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газообмен\images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620688"/>
            <a:ext cx="4041046" cy="5760640"/>
          </a:xfrm>
          <a:prstGeom prst="rect">
            <a:avLst/>
          </a:prstGeom>
          <a:noFill/>
        </p:spPr>
      </p:pic>
      <p:pic>
        <p:nvPicPr>
          <p:cNvPr id="4099" name="Picture 3" descr="C:\Users\User\Desktop\газообмен\images (5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620688"/>
            <a:ext cx="3024336" cy="578731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2290266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Частота дыхательных движений</a:t>
            </a:r>
            <a:endParaRPr lang="ru-RU" sz="5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11560" y="3356992"/>
            <a:ext cx="3456384" cy="19442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932040" y="3356992"/>
            <a:ext cx="3168352" cy="19442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83568" y="3645024"/>
            <a:ext cx="31683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Segoe Print" pitchFamily="2" charset="0"/>
              </a:rPr>
              <a:t>У подростков 12-18 в минуту</a:t>
            </a:r>
            <a:endParaRPr lang="ru-RU" sz="3200" dirty="0">
              <a:solidFill>
                <a:srgbClr val="C00000"/>
              </a:solidFill>
              <a:latin typeface="Segoe Print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20072" y="3645024"/>
            <a:ext cx="25922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Segoe Print" pitchFamily="2" charset="0"/>
              </a:rPr>
              <a:t>У взрослых 16-20 в минуту</a:t>
            </a:r>
            <a:endParaRPr lang="ru-RU" sz="3200" dirty="0">
              <a:solidFill>
                <a:srgbClr val="C00000"/>
              </a:solidFill>
              <a:latin typeface="Segoe Print" pitchFamily="2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Жизненная ёмкость лёгких</a:t>
            </a:r>
            <a:endParaRPr lang="ru-RU" sz="6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432048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Segoe Print" pitchFamily="2" charset="0"/>
              </a:rPr>
              <a:t>Важный показатель развития органов дыхания.</a:t>
            </a:r>
          </a:p>
          <a:p>
            <a:r>
              <a:rPr lang="ru-RU" sz="4400" b="1" dirty="0" smtClean="0">
                <a:solidFill>
                  <a:srgbClr val="002060"/>
                </a:solidFill>
                <a:latin typeface="Segoe Print" pitchFamily="2" charset="0"/>
              </a:rPr>
              <a:t>Это наибольший объем воздуха, который может вдохнуть человек.</a:t>
            </a:r>
            <a:endParaRPr lang="ru-RU" sz="4400" b="1" dirty="0">
              <a:solidFill>
                <a:srgbClr val="002060"/>
              </a:solidFill>
              <a:latin typeface="Segoe Print" pitchFamily="2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130</Words>
  <Application>Microsoft Office PowerPoint</Application>
  <PresentationFormat>Экран (4:3)</PresentationFormat>
  <Paragraphs>28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Газообмен в  легких и тканях</vt:lpstr>
      <vt:lpstr>Слайд 2</vt:lpstr>
      <vt:lpstr>Газообмен в легких</vt:lpstr>
      <vt:lpstr>Газообмен в тканях</vt:lpstr>
      <vt:lpstr>Слайд 5</vt:lpstr>
      <vt:lpstr>Дыхательные движения</vt:lpstr>
      <vt:lpstr>Слайд 7</vt:lpstr>
      <vt:lpstr>Частота дыхательных движений</vt:lpstr>
      <vt:lpstr>Жизненная ёмкость лёгких</vt:lpstr>
      <vt:lpstr>Регуляция дыхания</vt:lpstr>
      <vt:lpstr>Домашнее задание</vt:lpstr>
    </vt:vector>
  </TitlesOfParts>
  <Company>school 12, Amur region, Blagoveschensk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Газообмен в  легких и тканях</dc:title>
  <dc:creator>Уточкин И.П.</dc:creator>
  <cp:lastModifiedBy>Admin</cp:lastModifiedBy>
  <cp:revision>13</cp:revision>
  <dcterms:created xsi:type="dcterms:W3CDTF">2013-02-11T11:55:29Z</dcterms:created>
  <dcterms:modified xsi:type="dcterms:W3CDTF">2013-04-25T05:58:06Z</dcterms:modified>
  <cp:category>образование</cp:category>
</cp:coreProperties>
</file>