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99" r:id="rId3"/>
    <p:sldId id="262" r:id="rId4"/>
    <p:sldId id="257" r:id="rId5"/>
    <p:sldId id="263" r:id="rId6"/>
    <p:sldId id="264" r:id="rId7"/>
    <p:sldId id="270" r:id="rId8"/>
    <p:sldId id="258" r:id="rId9"/>
    <p:sldId id="282" r:id="rId10"/>
    <p:sldId id="275" r:id="rId11"/>
    <p:sldId id="276" r:id="rId12"/>
    <p:sldId id="278" r:id="rId13"/>
    <p:sldId id="279" r:id="rId14"/>
    <p:sldId id="277" r:id="rId15"/>
    <p:sldId id="280" r:id="rId16"/>
    <p:sldId id="281" r:id="rId17"/>
    <p:sldId id="259" r:id="rId18"/>
    <p:sldId id="260" r:id="rId19"/>
    <p:sldId id="283" r:id="rId20"/>
    <p:sldId id="284" r:id="rId21"/>
    <p:sldId id="285" r:id="rId22"/>
    <p:sldId id="286" r:id="rId23"/>
    <p:sldId id="287" r:id="rId24"/>
    <p:sldId id="288" r:id="rId25"/>
    <p:sldId id="289" r:id="rId26"/>
    <p:sldId id="290" r:id="rId27"/>
    <p:sldId id="291" r:id="rId28"/>
    <p:sldId id="296" r:id="rId29"/>
    <p:sldId id="292" r:id="rId30"/>
    <p:sldId id="293" r:id="rId31"/>
    <p:sldId id="294" r:id="rId32"/>
    <p:sldId id="295" r:id="rId33"/>
    <p:sldId id="297" r:id="rId34"/>
    <p:sldId id="298"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4660"/>
  </p:normalViewPr>
  <p:slideViewPr>
    <p:cSldViewPr>
      <p:cViewPr varScale="1">
        <p:scale>
          <a:sx n="44" d="100"/>
          <a:sy n="44" d="100"/>
        </p:scale>
        <p:origin x="-96" y="-12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1964E27E-B491-4E97-8B95-0EFF470B1079}" type="datetimeFigureOut">
              <a:rPr lang="ru-RU" smtClean="0"/>
              <a:pPr/>
              <a:t>29.05.2013</a:t>
            </a:fld>
            <a:endParaRPr lang="ru-RU" dirty="0"/>
          </a:p>
        </p:txBody>
      </p:sp>
      <p:sp>
        <p:nvSpPr>
          <p:cNvPr id="19" name="Нижний колонтитул 18"/>
          <p:cNvSpPr>
            <a:spLocks noGrp="1"/>
          </p:cNvSpPr>
          <p:nvPr>
            <p:ph type="ftr" sz="quarter" idx="11"/>
          </p:nvPr>
        </p:nvSpPr>
        <p:spPr/>
        <p:txBody>
          <a:bodyPr/>
          <a:lstStyle/>
          <a:p>
            <a:endParaRPr lang="ru-RU" dirty="0"/>
          </a:p>
        </p:txBody>
      </p:sp>
      <p:sp>
        <p:nvSpPr>
          <p:cNvPr id="27" name="Номер слайда 26"/>
          <p:cNvSpPr>
            <a:spLocks noGrp="1"/>
          </p:cNvSpPr>
          <p:nvPr>
            <p:ph type="sldNum" sz="quarter" idx="12"/>
          </p:nvPr>
        </p:nvSpPr>
        <p:spPr/>
        <p:txBody>
          <a:bodyPr/>
          <a:lstStyle/>
          <a:p>
            <a:fld id="{F8EE49CE-CF8F-4347-B81E-F1F4086F1647}"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964E27E-B491-4E97-8B95-0EFF470B1079}" type="datetimeFigureOut">
              <a:rPr lang="ru-RU" smtClean="0"/>
              <a:pPr/>
              <a:t>29.05.2013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8EE49CE-CF8F-4347-B81E-F1F4086F1647}"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964E27E-B491-4E97-8B95-0EFF470B1079}" type="datetimeFigureOut">
              <a:rPr lang="ru-RU" smtClean="0"/>
              <a:pPr/>
              <a:t>29.05.2013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8EE49CE-CF8F-4347-B81E-F1F4086F1647}"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964E27E-B491-4E97-8B95-0EFF470B1079}" type="datetimeFigureOut">
              <a:rPr lang="ru-RU" smtClean="0"/>
              <a:pPr/>
              <a:t>29.05.2013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8EE49CE-CF8F-4347-B81E-F1F4086F1647}"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1964E27E-B491-4E97-8B95-0EFF470B1079}" type="datetimeFigureOut">
              <a:rPr lang="ru-RU" smtClean="0"/>
              <a:pPr/>
              <a:t>29.05.2013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8EE49CE-CF8F-4347-B81E-F1F4086F1647}"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964E27E-B491-4E97-8B95-0EFF470B1079}" type="datetimeFigureOut">
              <a:rPr lang="ru-RU" smtClean="0"/>
              <a:pPr/>
              <a:t>29.05.2013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F8EE49CE-CF8F-4347-B81E-F1F4086F1647}"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1964E27E-B491-4E97-8B95-0EFF470B1079}" type="datetimeFigureOut">
              <a:rPr lang="ru-RU" smtClean="0"/>
              <a:pPr/>
              <a:t>29.05.2013</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F8EE49CE-CF8F-4347-B81E-F1F4086F1647}"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1964E27E-B491-4E97-8B95-0EFF470B1079}" type="datetimeFigureOut">
              <a:rPr lang="ru-RU" smtClean="0"/>
              <a:pPr/>
              <a:t>29.05.2013</a:t>
            </a:fld>
            <a:endParaRPr lang="ru-RU" dirty="0"/>
          </a:p>
        </p:txBody>
      </p:sp>
      <p:sp>
        <p:nvSpPr>
          <p:cNvPr id="8" name="Номер слайда 7"/>
          <p:cNvSpPr>
            <a:spLocks noGrp="1"/>
          </p:cNvSpPr>
          <p:nvPr>
            <p:ph type="sldNum" sz="quarter" idx="11"/>
          </p:nvPr>
        </p:nvSpPr>
        <p:spPr/>
        <p:txBody>
          <a:bodyPr/>
          <a:lstStyle/>
          <a:p>
            <a:fld id="{F8EE49CE-CF8F-4347-B81E-F1F4086F1647}" type="slidenum">
              <a:rPr lang="ru-RU" smtClean="0"/>
              <a:pPr/>
              <a:t>‹#›</a:t>
            </a:fld>
            <a:endParaRPr lang="ru-RU" dirty="0"/>
          </a:p>
        </p:txBody>
      </p:sp>
      <p:sp>
        <p:nvSpPr>
          <p:cNvPr id="9" name="Нижний колонтитул 8"/>
          <p:cNvSpPr>
            <a:spLocks noGrp="1"/>
          </p:cNvSpPr>
          <p:nvPr>
            <p:ph type="ftr" sz="quarter" idx="12"/>
          </p:nvPr>
        </p:nvSpPr>
        <p:spPr/>
        <p:txBody>
          <a:bodyPr/>
          <a:lstStyle/>
          <a:p>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964E27E-B491-4E97-8B95-0EFF470B1079}" type="datetimeFigureOut">
              <a:rPr lang="ru-RU" smtClean="0"/>
              <a:pPr/>
              <a:t>29.05.2013</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8EE49CE-CF8F-4347-B81E-F1F4086F1647}"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964E27E-B491-4E97-8B95-0EFF470B1079}" type="datetimeFigureOut">
              <a:rPr lang="ru-RU" smtClean="0"/>
              <a:pPr/>
              <a:t>29.05.2013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156448" y="6422064"/>
            <a:ext cx="762000" cy="365125"/>
          </a:xfrm>
        </p:spPr>
        <p:txBody>
          <a:bodyPr/>
          <a:lstStyle/>
          <a:p>
            <a:fld id="{F8EE49CE-CF8F-4347-B81E-F1F4086F1647}"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dirty="0"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1964E27E-B491-4E97-8B95-0EFF470B1079}" type="datetimeFigureOut">
              <a:rPr lang="ru-RU" smtClean="0"/>
              <a:pPr/>
              <a:t>29.05.2013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F8EE49CE-CF8F-4347-B81E-F1F4086F1647}"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1964E27E-B491-4E97-8B95-0EFF470B1079}" type="datetimeFigureOut">
              <a:rPr lang="ru-RU" smtClean="0"/>
              <a:pPr/>
              <a:t>29.05.2013</a:t>
            </a:fld>
            <a:endParaRPr lang="ru-RU" dirty="0"/>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dirty="0"/>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F8EE49CE-CF8F-4347-B81E-F1F4086F1647}"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effectLst>
                  <a:outerShdw blurRad="38100" dist="38100" dir="2700000" algn="tl">
                    <a:srgbClr val="000000">
                      <a:alpha val="43137"/>
                    </a:srgbClr>
                  </a:outerShdw>
                </a:effectLst>
              </a:rPr>
              <a:t>Пищеварение</a:t>
            </a:r>
            <a:endParaRPr lang="ru-RU" dirty="0">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p:txBody>
          <a:bodyPr/>
          <a:lstStyle/>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jeludock.jpg"/>
          <p:cNvPicPr>
            <a:picLocks noChangeAspect="1"/>
          </p:cNvPicPr>
          <p:nvPr/>
        </p:nvPicPr>
        <p:blipFill>
          <a:blip r:embed="rId2" cstate="print"/>
          <a:stretch>
            <a:fillRect/>
          </a:stretch>
        </p:blipFill>
        <p:spPr>
          <a:xfrm>
            <a:off x="4786314" y="3857628"/>
            <a:ext cx="4119578" cy="3000372"/>
          </a:xfrm>
          <a:prstGeom prst="rect">
            <a:avLst/>
          </a:prstGeom>
          <a:ln>
            <a:noFill/>
          </a:ln>
          <a:effectLst>
            <a:softEdge rad="112500"/>
          </a:effectLst>
        </p:spPr>
      </p:pic>
      <p:sp>
        <p:nvSpPr>
          <p:cNvPr id="2" name="Заголовок 1"/>
          <p:cNvSpPr>
            <a:spLocks noGrp="1"/>
          </p:cNvSpPr>
          <p:nvPr>
            <p:ph type="title"/>
          </p:nvPr>
        </p:nvSpPr>
        <p:spPr/>
        <p:txBody>
          <a:bodyPr>
            <a:normAutofit/>
          </a:bodyPr>
          <a:lstStyle/>
          <a:p>
            <a:r>
              <a:rPr lang="ru-RU" dirty="0" smtClean="0"/>
              <a:t>Пищеварение в желудке</a:t>
            </a:r>
            <a:endParaRPr lang="ru-RU" dirty="0"/>
          </a:p>
        </p:txBody>
      </p:sp>
      <p:sp>
        <p:nvSpPr>
          <p:cNvPr id="3" name="Содержимое 2"/>
          <p:cNvSpPr>
            <a:spLocks noGrp="1"/>
          </p:cNvSpPr>
          <p:nvPr>
            <p:ph idx="1"/>
          </p:nvPr>
        </p:nvSpPr>
        <p:spPr/>
        <p:txBody>
          <a:bodyPr>
            <a:normAutofit/>
          </a:bodyPr>
          <a:lstStyle/>
          <a:p>
            <a:r>
              <a:rPr lang="ru-RU" dirty="0" smtClean="0"/>
              <a:t>Желудок - это часть пищеварительной системы. Он лежит под диафрагмой. Своей вершиной желудок соединяется с пищеводом (трубкой для проведения пищи). </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a:bodyPr>
          <a:lstStyle/>
          <a:p>
            <a:r>
              <a:rPr lang="ru-RU" dirty="0" smtClean="0"/>
              <a:t>Его основная функция заключается в перемешивании съеденной пищи и первоначальном ее расщеплении. Железы слизистой оболочки желудка выделяют желудочный сок. Этот сок состоит из соляной кислоты и пепсина. </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0" y="0"/>
            <a:ext cx="9144000" cy="6883928"/>
          </a:xfrm>
          <a:prstGeom prst="rect">
            <a:avLst/>
          </a:prstGeom>
          <a:noFill/>
          <a:ln w="9525">
            <a:noFill/>
            <a:miter lim="800000"/>
            <a:headEnd/>
            <a:tailEnd/>
          </a:ln>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785794"/>
            <a:ext cx="3971924" cy="4500595"/>
          </a:xfrm>
        </p:spPr>
        <p:txBody>
          <a:bodyPr>
            <a:normAutofit fontScale="92500"/>
          </a:bodyPr>
          <a:lstStyle/>
          <a:p>
            <a:r>
              <a:rPr lang="ru-RU" dirty="0" smtClean="0">
                <a:solidFill>
                  <a:schemeClr val="accent5">
                    <a:lumMod val="75000"/>
                  </a:schemeClr>
                </a:solidFill>
              </a:rPr>
              <a:t>Выработка желудочного сока начинается задолго до того, как пища поступает в желудок: еще когда мы только видим или вдыхаем запах пищи. </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r>
              <a:rPr lang="ru-RU" dirty="0" smtClean="0"/>
              <a:t>Соляная кислота уничтожает бактерии, которые могут находиться в пище, и защищает от пищевого отравления.</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Другие железы слизистой оболочки вырабатывают густую слизь. Эта слизь защищает оболочку желудка от повреждения соляной кислотой и пищеварительными ферментами желудочного сока.</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Пищеварение в кишечнике</a:t>
            </a:r>
            <a:endParaRPr lang="ru-RU" dirty="0"/>
          </a:p>
        </p:txBody>
      </p:sp>
      <p:sp>
        <p:nvSpPr>
          <p:cNvPr id="3" name="Содержимое 2"/>
          <p:cNvSpPr>
            <a:spLocks noGrp="1"/>
          </p:cNvSpPr>
          <p:nvPr>
            <p:ph idx="1"/>
          </p:nvPr>
        </p:nvSpPr>
        <p:spPr>
          <a:xfrm>
            <a:off x="214282" y="1357299"/>
            <a:ext cx="7072362" cy="3214709"/>
          </a:xfrm>
        </p:spPr>
        <p:txBody>
          <a:bodyPr>
            <a:normAutofit/>
          </a:bodyPr>
          <a:lstStyle/>
          <a:p>
            <a:r>
              <a:rPr lang="ru-RU" dirty="0" smtClean="0"/>
              <a:t>Здесь расщепляются белки до аминокислот, углеводы и жиры. Кишечник состоит из тонкой (5-6 метров) и толстой кишки, прямой кишки и заднего прохода.</a:t>
            </a:r>
          </a:p>
          <a:p>
            <a:endParaRPr lang="ru-RU" dirty="0" smtClean="0"/>
          </a:p>
        </p:txBody>
      </p:sp>
      <p:pic>
        <p:nvPicPr>
          <p:cNvPr id="6146" name="Picture 2"/>
          <p:cNvPicPr>
            <a:picLocks noChangeAspect="1" noChangeArrowheads="1"/>
          </p:cNvPicPr>
          <p:nvPr/>
        </p:nvPicPr>
        <p:blipFill>
          <a:blip r:embed="rId2" cstate="print"/>
          <a:srcRect/>
          <a:stretch>
            <a:fillRect/>
          </a:stretch>
        </p:blipFill>
        <p:spPr bwMode="auto">
          <a:xfrm>
            <a:off x="2357422" y="3786190"/>
            <a:ext cx="4341970" cy="28534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Основная функция тонкого кишечника — окончательное расщепление питательных веществ и всасывание их в кровь.</a:t>
            </a:r>
          </a:p>
          <a:p>
            <a:r>
              <a:rPr lang="ru-RU" dirty="0" smtClean="0"/>
              <a:t>Толстый кишечник выполняет эвакуаторную и моторную функцию.</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В пищеварении участвуют и другие органы:</a:t>
            </a:r>
            <a:endParaRPr lang="ru-RU" dirty="0"/>
          </a:p>
        </p:txBody>
      </p:sp>
      <p:sp>
        <p:nvSpPr>
          <p:cNvPr id="7" name="Содержимое 6"/>
          <p:cNvSpPr>
            <a:spLocks noGrp="1"/>
          </p:cNvSpPr>
          <p:nvPr>
            <p:ph idx="1"/>
          </p:nvPr>
        </p:nvSpPr>
        <p:spPr/>
        <p:txBody>
          <a:bodyPr/>
          <a:lstStyle/>
          <a:p>
            <a:r>
              <a:rPr lang="ru-RU" u="sng" dirty="0" smtClean="0"/>
              <a:t>Печень</a:t>
            </a:r>
            <a:r>
              <a:rPr lang="ru-RU" dirty="0" smtClean="0"/>
              <a:t> выделяет желчь, необходимую для переваривания жиров.</a:t>
            </a:r>
          </a:p>
          <a:p>
            <a:r>
              <a:rPr lang="ru-RU" u="sng" dirty="0" smtClean="0"/>
              <a:t>Желчный пузырь </a:t>
            </a:r>
            <a:r>
              <a:rPr lang="ru-RU" dirty="0" smtClean="0"/>
              <a:t>накапливает желчь и подает ее в кишечник.</a:t>
            </a:r>
          </a:p>
          <a:p>
            <a:r>
              <a:rPr lang="ru-RU" dirty="0" smtClean="0"/>
              <a:t> </a:t>
            </a:r>
            <a:r>
              <a:rPr lang="ru-RU" u="sng" dirty="0" smtClean="0"/>
              <a:t>Поджелудочная железа </a:t>
            </a:r>
            <a:r>
              <a:rPr lang="ru-RU" dirty="0" smtClean="0"/>
              <a:t>выделяет поджелудочный сок и инсулин – гормон, регулирующий обмен глюкозы.</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Функции пищеварительного тракта</a:t>
            </a:r>
            <a:endParaRPr lang="ru-RU" dirty="0"/>
          </a:p>
        </p:txBody>
      </p:sp>
      <p:sp>
        <p:nvSpPr>
          <p:cNvPr id="3" name="Содержимое 2"/>
          <p:cNvSpPr>
            <a:spLocks noGrp="1"/>
          </p:cNvSpPr>
          <p:nvPr>
            <p:ph idx="1"/>
          </p:nvPr>
        </p:nvSpPr>
        <p:spPr/>
        <p:txBody>
          <a:bodyPr>
            <a:normAutofit/>
          </a:bodyPr>
          <a:lstStyle/>
          <a:p>
            <a:r>
              <a:rPr lang="ru-RU" dirty="0" smtClean="0"/>
              <a:t>Определение вкусовых качеств пищи, пережевывание, перемешивание со слюной. (1-2 секунды)</a:t>
            </a:r>
          </a:p>
          <a:p>
            <a:r>
              <a:rPr lang="ru-RU" dirty="0" smtClean="0"/>
              <a:t>Проглатывание (3 секунды)</a:t>
            </a:r>
          </a:p>
          <a:p>
            <a:r>
              <a:rPr lang="ru-RU" dirty="0" smtClean="0"/>
              <a:t>Пищеварение (2-4 часа)</a:t>
            </a:r>
          </a:p>
          <a:p>
            <a:r>
              <a:rPr lang="ru-RU" dirty="0" smtClean="0"/>
              <a:t>Всасывание (3-5 часов)</a:t>
            </a:r>
          </a:p>
          <a:p>
            <a:r>
              <a:rPr lang="ru-RU" dirty="0" smtClean="0"/>
              <a:t>Дефекация (от 10 часов до нескольких дней)</a:t>
            </a: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Немного интересных фактов</a:t>
            </a:r>
            <a:endParaRPr lang="ru-RU" dirty="0"/>
          </a:p>
        </p:txBody>
      </p:sp>
      <p:sp>
        <p:nvSpPr>
          <p:cNvPr id="3" name="Текст 2"/>
          <p:cNvSpPr>
            <a:spLocks noGrp="1"/>
          </p:cNvSpPr>
          <p:nvPr>
            <p:ph type="body" idx="1"/>
          </p:nvPr>
        </p:nvSpPr>
        <p:spPr/>
        <p:txBody>
          <a:bodyPr/>
          <a:lstStyle/>
          <a:p>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Содержание:</a:t>
            </a:r>
            <a:endParaRPr lang="ru-RU" dirty="0"/>
          </a:p>
        </p:txBody>
      </p:sp>
      <p:sp>
        <p:nvSpPr>
          <p:cNvPr id="3" name="Содержимое 2"/>
          <p:cNvSpPr>
            <a:spLocks noGrp="1"/>
          </p:cNvSpPr>
          <p:nvPr>
            <p:ph idx="1"/>
          </p:nvPr>
        </p:nvSpPr>
        <p:spPr/>
        <p:txBody>
          <a:bodyPr>
            <a:normAutofit fontScale="92500" lnSpcReduction="20000"/>
          </a:bodyPr>
          <a:lstStyle/>
          <a:p>
            <a:r>
              <a:rPr lang="ru-RU" dirty="0" smtClean="0"/>
              <a:t>Что такое пищеварение?</a:t>
            </a:r>
          </a:p>
          <a:p>
            <a:r>
              <a:rPr lang="ru-RU" dirty="0" smtClean="0"/>
              <a:t>Ротовая полость.</a:t>
            </a:r>
          </a:p>
          <a:p>
            <a:r>
              <a:rPr lang="ru-RU" dirty="0" smtClean="0"/>
              <a:t>Язык.</a:t>
            </a:r>
          </a:p>
          <a:p>
            <a:r>
              <a:rPr lang="ru-RU" dirty="0" smtClean="0"/>
              <a:t>Слюнные железы.</a:t>
            </a:r>
          </a:p>
          <a:p>
            <a:r>
              <a:rPr lang="ru-RU" dirty="0" smtClean="0"/>
              <a:t>Пищеварение .</a:t>
            </a:r>
          </a:p>
          <a:p>
            <a:r>
              <a:rPr lang="ru-RU" dirty="0" smtClean="0"/>
              <a:t>Пищеварение в желудке.</a:t>
            </a:r>
          </a:p>
          <a:p>
            <a:r>
              <a:rPr lang="ru-RU" dirty="0" smtClean="0"/>
              <a:t>Функции пищеварительного тракта</a:t>
            </a:r>
          </a:p>
          <a:p>
            <a:r>
              <a:rPr lang="ru-RU" dirty="0" smtClean="0"/>
              <a:t>Полезные продукты для организма.</a:t>
            </a:r>
          </a:p>
          <a:p>
            <a:r>
              <a:rPr lang="ru-RU" dirty="0" smtClean="0"/>
              <a:t>Выводы.</a:t>
            </a:r>
          </a:p>
          <a:p>
            <a:r>
              <a:rPr lang="ru-RU" dirty="0" smtClean="0"/>
              <a:t>Использованная литература.</a:t>
            </a:r>
          </a:p>
          <a:p>
            <a:endParaRPr lang="ru-RU" dirty="0" smtClean="0"/>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Геофагия — поедание несъедобных веществ, таких как почва, глина, краска и прочих, наблюдается у трети детей. Связано это, считается, с недостатком минеральных веществ в растущем организме. Например, дети едят  землю.</a:t>
            </a:r>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600200"/>
            <a:ext cx="6115064" cy="4525963"/>
          </a:xfrm>
        </p:spPr>
        <p:txBody>
          <a:bodyPr/>
          <a:lstStyle/>
          <a:p>
            <a:r>
              <a:rPr lang="ru-RU" dirty="0" smtClean="0"/>
              <a:t>Иногда организм человека начинает есть самого себя. Например, при панкреатите ферменты поджелудочной железы проходят через стенки проводящих каналов и начинают разъедать окружающие ткани.</a:t>
            </a:r>
          </a:p>
          <a:p>
            <a:endParaRPr lang="ru-RU" dirty="0"/>
          </a:p>
        </p:txBody>
      </p:sp>
      <p:pic>
        <p:nvPicPr>
          <p:cNvPr id="4" name="Рисунок 3" descr="images.jpg"/>
          <p:cNvPicPr>
            <a:picLocks noChangeAspect="1"/>
          </p:cNvPicPr>
          <p:nvPr/>
        </p:nvPicPr>
        <p:blipFill>
          <a:blip r:embed="rId2" cstate="print"/>
          <a:stretch>
            <a:fillRect/>
          </a:stretch>
        </p:blipFill>
        <p:spPr>
          <a:xfrm>
            <a:off x="6715140" y="2000240"/>
            <a:ext cx="2181236" cy="333941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2428868"/>
            <a:ext cx="7186634" cy="3929090"/>
          </a:xfrm>
        </p:spPr>
        <p:txBody>
          <a:bodyPr/>
          <a:lstStyle/>
          <a:p>
            <a:r>
              <a:rPr lang="ru-RU" dirty="0" smtClean="0"/>
              <a:t>Чай с лимоном лучше всего пить, на своем рабочем месте. А при попытке выдворения на кухню приводить исследования японских ученых о том, что запах лимона на целых 54% снижает количество ошибок при работе за компьютером.</a:t>
            </a:r>
          </a:p>
          <a:p>
            <a:endParaRPr lang="ru-RU" dirty="0"/>
          </a:p>
        </p:txBody>
      </p:sp>
      <p:pic>
        <p:nvPicPr>
          <p:cNvPr id="4" name="Рисунок 3" descr="index.jpg"/>
          <p:cNvPicPr>
            <a:picLocks noChangeAspect="1"/>
          </p:cNvPicPr>
          <p:nvPr/>
        </p:nvPicPr>
        <p:blipFill>
          <a:blip r:embed="rId2" cstate="print"/>
          <a:stretch>
            <a:fillRect/>
          </a:stretch>
        </p:blipFill>
        <p:spPr>
          <a:xfrm>
            <a:off x="6515096" y="142852"/>
            <a:ext cx="2628904" cy="242886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лапр.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357422" y="357166"/>
            <a:ext cx="6615130" cy="3114684"/>
          </a:xfrm>
        </p:spPr>
        <p:txBody>
          <a:bodyPr/>
          <a:lstStyle/>
          <a:p>
            <a:r>
              <a:rPr lang="ru-RU" dirty="0" smtClean="0">
                <a:solidFill>
                  <a:schemeClr val="bg1">
                    <a:lumMod val="85000"/>
                    <a:lumOff val="15000"/>
                  </a:schemeClr>
                </a:solidFill>
              </a:rPr>
              <a:t>Рафинированный сахар – единственный из известных продуктов, который не содержит никаких питательных веществ, помимо калорий.</a:t>
            </a:r>
          </a:p>
          <a:p>
            <a:endParaRPr lang="ru-RU" dirty="0">
              <a:solidFill>
                <a:schemeClr val="bg1">
                  <a:lumMod val="85000"/>
                  <a:lumOff val="15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41925_or.jpg"/>
          <p:cNvPicPr>
            <a:picLocks noChangeAspect="1"/>
          </p:cNvPicPr>
          <p:nvPr/>
        </p:nvPicPr>
        <p:blipFill>
          <a:blip r:embed="rId2" cstate="print"/>
          <a:stretch>
            <a:fillRect/>
          </a:stretch>
        </p:blipFill>
        <p:spPr>
          <a:xfrm>
            <a:off x="4143372" y="357166"/>
            <a:ext cx="4752975" cy="3048000"/>
          </a:xfrm>
          <a:prstGeom prst="rect">
            <a:avLst/>
          </a:prstGeom>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500298" y="3929066"/>
            <a:ext cx="5686436" cy="2714620"/>
          </a:xfrm>
        </p:spPr>
        <p:txBody>
          <a:bodyPr>
            <a:normAutofit/>
          </a:bodyPr>
          <a:lstStyle/>
          <a:p>
            <a:r>
              <a:rPr lang="ru-RU" dirty="0" smtClean="0"/>
              <a:t>В среднем килограмм картофельных чипсов стоит в двести раз дороже, чем килограмм картофеля.</a:t>
            </a:r>
          </a:p>
          <a:p>
            <a:endParaRPr lang="ru-RU" dirty="0"/>
          </a:p>
        </p:txBody>
      </p:sp>
      <p:pic>
        <p:nvPicPr>
          <p:cNvPr id="5" name="Рисунок 4" descr="images.jpg"/>
          <p:cNvPicPr>
            <a:picLocks noChangeAspect="1"/>
          </p:cNvPicPr>
          <p:nvPr/>
        </p:nvPicPr>
        <p:blipFill>
          <a:blip r:embed="rId3" cstate="print"/>
          <a:stretch>
            <a:fillRect/>
          </a:stretch>
        </p:blipFill>
        <p:spPr>
          <a:xfrm>
            <a:off x="428596" y="1214422"/>
            <a:ext cx="2566957" cy="2586042"/>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214290"/>
            <a:ext cx="7467600" cy="5411807"/>
          </a:xfrm>
        </p:spPr>
        <p:txBody>
          <a:bodyPr>
            <a:normAutofit fontScale="85000" lnSpcReduction="20000"/>
          </a:bodyPr>
          <a:lstStyle/>
          <a:p>
            <a:r>
              <a:rPr lang="ru-RU" dirty="0" smtClean="0"/>
              <a:t>Убеждение, что морковь полезна для глаз, неверно. Это утверждение распространилось во время второй мировой войны, когда англичане начали использовать бортовые самолетные радиолокационные станции, которые позволяли им находить немецкие бомбы ночью. Для того чтобы ввести в заблуждение немцев, были распространены слухи о том, что Джон </a:t>
            </a:r>
            <a:r>
              <a:rPr lang="ru-RU" dirty="0" err="1" smtClean="0"/>
              <a:t>Каннингам</a:t>
            </a:r>
            <a:r>
              <a:rPr lang="ru-RU" dirty="0" smtClean="0"/>
              <a:t>, самый успешный ночной бомбардировщик Королевских Военно-Воздушных Сил, развил у себя феноменальное ночное зрение, поедая морковь в больших количествах.</a:t>
            </a:r>
          </a:p>
          <a:p>
            <a:endParaRPr lang="ru-RU" dirty="0"/>
          </a:p>
        </p:txBody>
      </p:sp>
      <p:pic>
        <p:nvPicPr>
          <p:cNvPr id="4" name="Рисунок 3" descr="ларп.jpg"/>
          <p:cNvPicPr>
            <a:picLocks noChangeAspect="1"/>
          </p:cNvPicPr>
          <p:nvPr/>
        </p:nvPicPr>
        <p:blipFill>
          <a:blip r:embed="rId2" cstate="print"/>
          <a:stretch>
            <a:fillRect/>
          </a:stretch>
        </p:blipFill>
        <p:spPr>
          <a:xfrm>
            <a:off x="6572264" y="3500438"/>
            <a:ext cx="2335075" cy="3043254"/>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лаорп.jpg"/>
          <p:cNvPicPr>
            <a:picLocks noChangeAspect="1"/>
          </p:cNvPicPr>
          <p:nvPr/>
        </p:nvPicPr>
        <p:blipFill>
          <a:blip r:embed="rId2" cstate="print"/>
          <a:stretch>
            <a:fillRect/>
          </a:stretch>
        </p:blipFill>
        <p:spPr>
          <a:xfrm>
            <a:off x="0" y="4412"/>
            <a:ext cx="9144000" cy="6849173"/>
          </a:xfrm>
          <a:prstGeom prst="rect">
            <a:avLst/>
          </a:prstGeom>
        </p:spPr>
      </p:pic>
      <p:sp>
        <p:nvSpPr>
          <p:cNvPr id="2" name="Заголовок 1"/>
          <p:cNvSpPr>
            <a:spLocks noGrp="1"/>
          </p:cNvSpPr>
          <p:nvPr>
            <p:ph type="title"/>
          </p:nvPr>
        </p:nvSpPr>
        <p:spPr>
          <a:xfrm>
            <a:off x="1142976" y="0"/>
            <a:ext cx="7467600" cy="1143000"/>
          </a:xfrm>
        </p:spPr>
        <p:txBody>
          <a:bodyPr/>
          <a:lstStyle/>
          <a:p>
            <a:r>
              <a:rPr lang="ru-RU" dirty="0" smtClean="0"/>
              <a:t>Польза шоколада:</a:t>
            </a:r>
            <a:endParaRPr lang="ru-RU" dirty="0"/>
          </a:p>
        </p:txBody>
      </p:sp>
      <p:sp>
        <p:nvSpPr>
          <p:cNvPr id="3" name="Содержимое 2"/>
          <p:cNvSpPr>
            <a:spLocks noGrp="1"/>
          </p:cNvSpPr>
          <p:nvPr>
            <p:ph idx="1"/>
          </p:nvPr>
        </p:nvSpPr>
        <p:spPr>
          <a:xfrm>
            <a:off x="142844" y="1142984"/>
            <a:ext cx="7467600" cy="4525963"/>
          </a:xfrm>
        </p:spPr>
        <p:txBody>
          <a:bodyPr>
            <a:normAutofit fontScale="92500" lnSpcReduction="10000"/>
          </a:bodyPr>
          <a:lstStyle/>
          <a:p>
            <a:r>
              <a:rPr lang="ru-RU" dirty="0" smtClean="0"/>
              <a:t>Несмотря на большое содержание жиров в шоколаде, он не вызывает повышения уровня холестерина в крови.</a:t>
            </a:r>
          </a:p>
          <a:p>
            <a:r>
              <a:rPr lang="ru-RU" dirty="0" smtClean="0"/>
              <a:t>Шоколад менее опасен для зубов, чем другие сладости, так как какао препятствует разрушению зубной эмали.</a:t>
            </a:r>
          </a:p>
          <a:p>
            <a:r>
              <a:rPr lang="ru-RU" dirty="0" smtClean="0"/>
              <a:t>Шоколад противодействует депрессии, стимулирует память и мозговую деятельность человека, повышает внимание, устойчивость к стрессам и укрепляет </a:t>
            </a:r>
            <a:r>
              <a:rPr lang="ru-RU" smtClean="0"/>
              <a:t>иммунитет.</a:t>
            </a:r>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4071934" y="2857496"/>
            <a:ext cx="4786316" cy="3748093"/>
          </a:xfrm>
          <a:prstGeom prst="rect">
            <a:avLst/>
          </a:prstGeom>
          <a:noFill/>
          <a:ln w="9525">
            <a:noFill/>
            <a:miter lim="800000"/>
            <a:headEnd/>
            <a:tailEnd/>
          </a:ln>
        </p:spPr>
      </p:pic>
      <p:sp>
        <p:nvSpPr>
          <p:cNvPr id="2" name="Заголовок 1"/>
          <p:cNvSpPr>
            <a:spLocks noGrp="1"/>
          </p:cNvSpPr>
          <p:nvPr>
            <p:ph type="title"/>
          </p:nvPr>
        </p:nvSpPr>
        <p:spPr/>
        <p:txBody>
          <a:bodyPr>
            <a:normAutofit/>
          </a:bodyPr>
          <a:lstStyle/>
          <a:p>
            <a:r>
              <a:rPr lang="ru-RU" dirty="0" smtClean="0"/>
              <a:t>Интересное про яблоко:</a:t>
            </a:r>
            <a:endParaRPr lang="ru-RU" dirty="0"/>
          </a:p>
        </p:txBody>
      </p:sp>
      <p:sp>
        <p:nvSpPr>
          <p:cNvPr id="3" name="Содержимое 2"/>
          <p:cNvSpPr>
            <a:spLocks noGrp="1"/>
          </p:cNvSpPr>
          <p:nvPr>
            <p:ph idx="1"/>
          </p:nvPr>
        </p:nvSpPr>
        <p:spPr>
          <a:xfrm>
            <a:off x="0" y="1357298"/>
            <a:ext cx="7467600" cy="4525963"/>
          </a:xfrm>
        </p:spPr>
        <p:txBody>
          <a:bodyPr>
            <a:normAutofit/>
          </a:bodyPr>
          <a:lstStyle/>
          <a:p>
            <a:r>
              <a:rPr lang="ru-RU" dirty="0" smtClean="0"/>
              <a:t>В семенах одного среднего плода содержится около суточной нормы йода. Так же косточки содержат </a:t>
            </a:r>
            <a:r>
              <a:rPr lang="ru-RU" dirty="0" smtClean="0">
                <a:solidFill>
                  <a:schemeClr val="bg1"/>
                </a:solidFill>
              </a:rPr>
              <a:t>синильную</a:t>
            </a:r>
            <a:r>
              <a:rPr lang="ru-RU" dirty="0" smtClean="0"/>
              <a:t> </a:t>
            </a:r>
            <a:r>
              <a:rPr lang="ru-RU" dirty="0" smtClean="0">
                <a:solidFill>
                  <a:schemeClr val="bg1"/>
                </a:solidFill>
              </a:rPr>
              <a:t>кислоту (яд). Безопасная норма 3-4 яблочных косточки в день, превышать эту норму не стоит.</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index.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дшр.jpe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714348" y="1785926"/>
            <a:ext cx="6929486" cy="4400568"/>
          </a:xfrm>
        </p:spPr>
        <p:txBody>
          <a:bodyPr>
            <a:normAutofit/>
          </a:bodyPr>
          <a:lstStyle/>
          <a:p>
            <a:r>
              <a:rPr lang="ru-RU" dirty="0" smtClean="0"/>
              <a:t>Яблоко полезно для укрепления зрения, кожи, волос и ногтей, а также для устранения заболеваний нервного характера.</a:t>
            </a:r>
          </a:p>
          <a:p>
            <a:r>
              <a:rPr lang="ru-RU" dirty="0" smtClean="0"/>
              <a:t>Яблоко укрепляет иммунную систему и помогает поддерживать постоянный уровень сахара в                </a:t>
            </a:r>
          </a:p>
          <a:p>
            <a:pPr>
              <a:buNone/>
            </a:pPr>
            <a:r>
              <a:rPr lang="ru-RU" dirty="0" smtClean="0"/>
              <a:t>                       крови.</a:t>
            </a:r>
          </a:p>
          <a:p>
            <a:endParaRPr lang="ru-RU" dirty="0" smtClean="0"/>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srcRect/>
          <a:stretch>
            <a:fillRect/>
          </a:stretch>
        </p:blipFill>
        <p:spPr bwMode="auto">
          <a:xfrm>
            <a:off x="5000628" y="3750471"/>
            <a:ext cx="4143372" cy="3107529"/>
          </a:xfrm>
          <a:prstGeom prst="rect">
            <a:avLst/>
          </a:prstGeom>
          <a:ln>
            <a:noFill/>
          </a:ln>
          <a:effectLst>
            <a:softEdge rad="112500"/>
          </a:effectLst>
        </p:spPr>
      </p:pic>
      <p:sp>
        <p:nvSpPr>
          <p:cNvPr id="2" name="Заголовок 1"/>
          <p:cNvSpPr>
            <a:spLocks noGrp="1"/>
          </p:cNvSpPr>
          <p:nvPr>
            <p:ph type="title"/>
          </p:nvPr>
        </p:nvSpPr>
        <p:spPr/>
        <p:txBody>
          <a:bodyPr/>
          <a:lstStyle/>
          <a:p>
            <a:r>
              <a:rPr lang="ru-RU" dirty="0" smtClean="0"/>
              <a:t>Что такое пищеварение?</a:t>
            </a:r>
            <a:endParaRPr lang="ru-RU" dirty="0"/>
          </a:p>
        </p:txBody>
      </p:sp>
      <p:sp>
        <p:nvSpPr>
          <p:cNvPr id="3" name="Содержимое 2"/>
          <p:cNvSpPr>
            <a:spLocks noGrp="1"/>
          </p:cNvSpPr>
          <p:nvPr>
            <p:ph idx="1"/>
          </p:nvPr>
        </p:nvSpPr>
        <p:spPr/>
        <p:txBody>
          <a:bodyPr>
            <a:normAutofit/>
          </a:bodyPr>
          <a:lstStyle/>
          <a:p>
            <a:r>
              <a:rPr lang="ru-RU" dirty="0" smtClean="0"/>
              <a:t>Пищеварение - это сложный процесс, при котором пища усваивается и превращается в энергию, которая необходима человеку для выживания. Также в ходе работы пищеварительной </a:t>
            </a:r>
            <a:r>
              <a:rPr lang="ru-RU" dirty="0" smtClean="0">
                <a:solidFill>
                  <a:schemeClr val="bg1">
                    <a:lumMod val="50000"/>
                    <a:lumOff val="50000"/>
                  </a:schemeClr>
                </a:solidFill>
              </a:rPr>
              <a:t>системы</a:t>
            </a:r>
            <a:r>
              <a:rPr lang="ru-RU" dirty="0" smtClean="0">
                <a:solidFill>
                  <a:schemeClr val="tx1">
                    <a:lumMod val="85000"/>
                  </a:schemeClr>
                </a:solidFill>
              </a:rPr>
              <a:t> </a:t>
            </a:r>
            <a:r>
              <a:rPr lang="ru-RU" dirty="0" smtClean="0"/>
              <a:t>вырабатываются</a:t>
            </a:r>
            <a:r>
              <a:rPr lang="ru-RU" dirty="0" smtClean="0">
                <a:solidFill>
                  <a:schemeClr val="tx1">
                    <a:lumMod val="85000"/>
                  </a:schemeClr>
                </a:solidFill>
              </a:rPr>
              <a:t> </a:t>
            </a:r>
            <a:r>
              <a:rPr lang="ru-RU" dirty="0" smtClean="0">
                <a:solidFill>
                  <a:schemeClr val="bg1">
                    <a:lumMod val="50000"/>
                    <a:lumOff val="50000"/>
                  </a:schemeClr>
                </a:solidFill>
              </a:rPr>
              <a:t>продукты </a:t>
            </a:r>
            <a:r>
              <a:rPr lang="ru-RU" dirty="0" smtClean="0"/>
              <a:t>жизнедеятельности. </a:t>
            </a:r>
            <a:br>
              <a:rPr lang="ru-RU" dirty="0" smtClean="0"/>
            </a:br>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3904829" y="2933679"/>
            <a:ext cx="5239171" cy="3924321"/>
          </a:xfrm>
          <a:prstGeom prst="rect">
            <a:avLst/>
          </a:prstGeom>
          <a:noFill/>
          <a:ln w="9525">
            <a:noFill/>
            <a:miter lim="800000"/>
            <a:headEnd/>
            <a:tailEnd/>
          </a:ln>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71472" y="285728"/>
            <a:ext cx="7467600" cy="4525963"/>
          </a:xfrm>
        </p:spPr>
        <p:txBody>
          <a:bodyPr>
            <a:normAutofit/>
          </a:bodyPr>
          <a:lstStyle/>
          <a:p>
            <a:r>
              <a:rPr lang="ru-RU" dirty="0" smtClean="0"/>
              <a:t>В яблоках есть вещества, благодаря которым организм лучше усваивает железо из других продуктов, например, из яиц или печени.</a:t>
            </a:r>
          </a:p>
          <a:p>
            <a:r>
              <a:rPr lang="ru-RU" dirty="0" smtClean="0"/>
              <a:t>Яблоко содержит пектин, который способен выводить из организма вредные вещества, такие как свинец и мышьяк.</a:t>
            </a:r>
          </a:p>
          <a:p>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mages.jpeg"/>
          <p:cNvPicPr>
            <a:picLocks noChangeAspect="1"/>
          </p:cNvPicPr>
          <p:nvPr/>
        </p:nvPicPr>
        <p:blipFill>
          <a:blip r:embed="rId2" cstate="print"/>
          <a:stretch>
            <a:fillRect/>
          </a:stretch>
        </p:blipFill>
        <p:spPr>
          <a:xfrm>
            <a:off x="3643306" y="3286124"/>
            <a:ext cx="5108493" cy="3571876"/>
          </a:xfrm>
          <a:prstGeom prst="rect">
            <a:avLst/>
          </a:prstGeom>
          <a:ln>
            <a:noFill/>
          </a:ln>
          <a:effectLst>
            <a:softEdge rad="112500"/>
          </a:effectLst>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1500174"/>
            <a:ext cx="6900882" cy="4525963"/>
          </a:xfrm>
        </p:spPr>
        <p:txBody>
          <a:bodyPr/>
          <a:lstStyle/>
          <a:p>
            <a:r>
              <a:rPr lang="ru-RU" dirty="0" smtClean="0"/>
              <a:t>Яблоко способствует нормализации пищеварения. Яблочная и винная кислоты, содержащиеся в яблоке, считаются хорошим средством против расстройства желудка.</a:t>
            </a:r>
          </a:p>
          <a:p>
            <a:endParaRPr lang="ru-RU"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print"/>
          <a:srcRect/>
          <a:stretch>
            <a:fillRect/>
          </a:stretch>
        </p:blipFill>
        <p:spPr bwMode="auto">
          <a:xfrm>
            <a:off x="857224" y="285728"/>
            <a:ext cx="7143768" cy="3643314"/>
          </a:xfrm>
          <a:prstGeom prst="rect">
            <a:avLst/>
          </a:prstGeom>
          <a:noFill/>
          <a:ln w="9525">
            <a:noFill/>
            <a:miter lim="800000"/>
            <a:headEnd/>
            <a:tailEnd/>
          </a:ln>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0034" y="3929066"/>
            <a:ext cx="7896228" cy="2400304"/>
          </a:xfrm>
        </p:spPr>
        <p:style>
          <a:lnRef idx="1">
            <a:schemeClr val="accent3"/>
          </a:lnRef>
          <a:fillRef idx="2">
            <a:schemeClr val="accent3"/>
          </a:fillRef>
          <a:effectRef idx="1">
            <a:schemeClr val="accent3"/>
          </a:effectRef>
          <a:fontRef idx="minor">
            <a:schemeClr val="dk1"/>
          </a:fontRef>
        </p:style>
        <p:txBody>
          <a:bodyPr/>
          <a:lstStyle/>
          <a:p>
            <a:r>
              <a:rPr lang="ru-RU" dirty="0" smtClean="0"/>
              <a:t>Кожура яблока тоже полезна, так как в ней содержится большое количество пектина и волокон.</a:t>
            </a:r>
          </a:p>
          <a:p>
            <a:r>
              <a:rPr lang="ru-RU" dirty="0" smtClean="0"/>
              <a:t>Яблоко помогает защититься от рака.</a:t>
            </a:r>
          </a:p>
          <a:p>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Вывод:</a:t>
            </a:r>
            <a:endParaRPr lang="ru-RU" dirty="0"/>
          </a:p>
        </p:txBody>
      </p:sp>
      <p:sp>
        <p:nvSpPr>
          <p:cNvPr id="3" name="Содержимое 2"/>
          <p:cNvSpPr>
            <a:spLocks noGrp="1"/>
          </p:cNvSpPr>
          <p:nvPr>
            <p:ph idx="1"/>
          </p:nvPr>
        </p:nvSpPr>
        <p:spPr/>
        <p:txBody>
          <a:bodyPr/>
          <a:lstStyle/>
          <a:p>
            <a:r>
              <a:rPr lang="ru-RU" dirty="0" smtClean="0"/>
              <a:t>Суточный рацион человека должен покрывать его затраты энергии и содержать все вещества, необходимые для нормальной жизнедеятельности.</a:t>
            </a:r>
          </a:p>
          <a:p>
            <a:r>
              <a:rPr lang="ru-RU" dirty="0" smtClean="0"/>
              <a:t>Рацион подростка должен составляться с учетом его активного роста , а также особенностей его образа жизни.</a:t>
            </a:r>
            <a:endParaRPr lang="ru-R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Использованная литература</a:t>
            </a:r>
            <a:endParaRPr lang="ru-RU" dirty="0"/>
          </a:p>
        </p:txBody>
      </p:sp>
      <p:sp>
        <p:nvSpPr>
          <p:cNvPr id="3" name="Содержимое 2"/>
          <p:cNvSpPr>
            <a:spLocks noGrp="1"/>
          </p:cNvSpPr>
          <p:nvPr>
            <p:ph idx="1"/>
          </p:nvPr>
        </p:nvSpPr>
        <p:spPr/>
        <p:txBody>
          <a:bodyPr>
            <a:normAutofit fontScale="62500" lnSpcReduction="20000"/>
          </a:bodyPr>
          <a:lstStyle/>
          <a:p>
            <a:r>
              <a:rPr lang="ru-RU" dirty="0" smtClean="0"/>
              <a:t>1.                 </a:t>
            </a:r>
            <a:r>
              <a:rPr lang="ru-RU" dirty="0" err="1" smtClean="0"/>
              <a:t>Агаджанян</a:t>
            </a:r>
            <a:r>
              <a:rPr lang="ru-RU" dirty="0" smtClean="0"/>
              <a:t> Н.А. Физиология человека: учебник (курс лекций) /Н.А. </a:t>
            </a:r>
            <a:r>
              <a:rPr lang="ru-RU" dirty="0" err="1" smtClean="0"/>
              <a:t>Агаджанян</a:t>
            </a:r>
            <a:r>
              <a:rPr lang="ru-RU" dirty="0" smtClean="0"/>
              <a:t>, Л.З. Телль, В.И. </a:t>
            </a:r>
            <a:r>
              <a:rPr lang="ru-RU" dirty="0" err="1" smtClean="0"/>
              <a:t>Циркин</a:t>
            </a:r>
            <a:r>
              <a:rPr lang="ru-RU" dirty="0" smtClean="0"/>
              <a:t>, С.А. </a:t>
            </a:r>
            <a:r>
              <a:rPr lang="ru-RU" dirty="0" err="1" smtClean="0"/>
              <a:t>Чеснокова</a:t>
            </a:r>
            <a:r>
              <a:rPr lang="ru-RU" dirty="0" smtClean="0"/>
              <a:t> /под ред. Н.А. </a:t>
            </a:r>
            <a:r>
              <a:rPr lang="ru-RU" dirty="0" err="1" smtClean="0"/>
              <a:t>Агаджаняна</a:t>
            </a:r>
            <a:r>
              <a:rPr lang="ru-RU" dirty="0" smtClean="0"/>
              <a:t>, В.И. </a:t>
            </a:r>
            <a:r>
              <a:rPr lang="ru-RU" dirty="0" err="1" smtClean="0"/>
              <a:t>Циркина</a:t>
            </a:r>
            <a:r>
              <a:rPr lang="ru-RU" dirty="0" smtClean="0"/>
              <a:t>. СПб.: СОТИС, 2008</a:t>
            </a:r>
          </a:p>
          <a:p>
            <a:endParaRPr lang="ru-RU" dirty="0" smtClean="0"/>
          </a:p>
          <a:p>
            <a:r>
              <a:rPr lang="ru-RU" dirty="0" smtClean="0"/>
              <a:t>2.                 Основы физиологии человека: учебник для высших учебных заведений./ Под ред. Б.И. Ткаченко. – СПБМ Межд. фонд истории развития науки. Т.1. – 2003</a:t>
            </a:r>
          </a:p>
          <a:p>
            <a:endParaRPr lang="ru-RU" dirty="0" smtClean="0"/>
          </a:p>
          <a:p>
            <a:r>
              <a:rPr lang="ru-RU" dirty="0" smtClean="0"/>
              <a:t>3.                 Физиология человека (</a:t>
            </a:r>
            <a:r>
              <a:rPr lang="ru-RU" dirty="0" err="1" smtClean="0"/>
              <a:t>Compendium</a:t>
            </a:r>
            <a:r>
              <a:rPr lang="ru-RU" dirty="0" smtClean="0"/>
              <a:t>): учебник / Под ред. Б.И. Ткаченко, В.Ф. Пятина. – СПб-Самара: Дом печати. – 2002</a:t>
            </a:r>
          </a:p>
          <a:p>
            <a:endParaRPr lang="ru-RU" dirty="0" smtClean="0"/>
          </a:p>
          <a:p>
            <a:r>
              <a:rPr lang="ru-RU" dirty="0" smtClean="0"/>
              <a:t>4.                 Физиология человека: учебник для магистрантов и аспирантов /Под ред. Е.К. </a:t>
            </a:r>
            <a:r>
              <a:rPr lang="ru-RU" dirty="0" err="1" smtClean="0"/>
              <a:t>Аганянц</a:t>
            </a:r>
            <a:r>
              <a:rPr lang="ru-RU" dirty="0" smtClean="0"/>
              <a:t>. – М.: Советский спорт, 2005</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0005-005-Pischevarenie-v-rotovoj-polosti.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a:bodyPr>
          <a:lstStyle/>
          <a:p>
            <a:r>
              <a:rPr lang="ru-RU" dirty="0" smtClean="0"/>
              <a:t>В ротовой полости происходит начальная физическая и химическая обработка пищи, а также ее апробирование. </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Язык</a:t>
            </a:r>
            <a:endParaRPr lang="ru-RU" dirty="0"/>
          </a:p>
        </p:txBody>
      </p:sp>
      <p:sp>
        <p:nvSpPr>
          <p:cNvPr id="3" name="Содержимое 2"/>
          <p:cNvSpPr>
            <a:spLocks noGrp="1"/>
          </p:cNvSpPr>
          <p:nvPr>
            <p:ph idx="1"/>
          </p:nvPr>
        </p:nvSpPr>
        <p:spPr/>
        <p:txBody>
          <a:bodyPr>
            <a:normAutofit/>
          </a:bodyPr>
          <a:lstStyle/>
          <a:p>
            <a:r>
              <a:rPr lang="ru-RU" dirty="0" smtClean="0"/>
              <a:t>Язык представляет собой подвижный мышечный орган, который имеет важнейшее значение не только в речевой функции, но и в пищеварении. </a:t>
            </a:r>
          </a:p>
          <a:p>
            <a:endParaRPr lang="ru-RU" dirty="0"/>
          </a:p>
        </p:txBody>
      </p:sp>
      <p:pic>
        <p:nvPicPr>
          <p:cNvPr id="5122" name="Picture 2"/>
          <p:cNvPicPr>
            <a:picLocks noChangeAspect="1" noChangeArrowheads="1"/>
          </p:cNvPicPr>
          <p:nvPr/>
        </p:nvPicPr>
        <p:blipFill>
          <a:blip r:embed="rId2" cstate="print"/>
          <a:srcRect/>
          <a:stretch>
            <a:fillRect/>
          </a:stretch>
        </p:blipFill>
        <p:spPr bwMode="auto">
          <a:xfrm>
            <a:off x="4143372" y="3571876"/>
            <a:ext cx="4548201" cy="302662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r>
              <a:rPr lang="ru-RU" dirty="0" smtClean="0"/>
              <a:t>Слюна, которая на 99% состоит из воды, смачивает измельченную пищу. В составе ее органических веществ находятся ферменты, производящие химическую обработку пищи. Основной из таких ферментов - амилаза - расщепляет сложные углеводы до мальтозы.</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picha-rot.jpg"/>
          <p:cNvPicPr>
            <a:picLocks noGrp="1" noChangeAspect="1"/>
          </p:cNvPicPr>
          <p:nvPr>
            <p:ph idx="1"/>
          </p:nvPr>
        </p:nvPicPr>
        <p:blipFill>
          <a:blip r:embed="rId2" cstate="print"/>
          <a:stretch>
            <a:fillRect/>
          </a:stretch>
        </p:blipFill>
        <p:spPr>
          <a:xfrm>
            <a:off x="1" y="0"/>
            <a:ext cx="9144000" cy="68580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Далее пищевой комок передвигается по пищеводу.</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хническая">
  <a:themeElements>
    <a:clrScheme name="Другая 1">
      <a:dk1>
        <a:sysClr val="windowText" lastClr="000000"/>
      </a:dk1>
      <a:lt1>
        <a:sysClr val="window" lastClr="FFFFFF"/>
      </a:lt1>
      <a:dk2>
        <a:srgbClr val="92D050"/>
      </a:dk2>
      <a:lt2>
        <a:srgbClr val="EAEBDE"/>
      </a:lt2>
      <a:accent1>
        <a:srgbClr val="5A522A"/>
      </a:accent1>
      <a:accent2>
        <a:srgbClr val="B0CCB0"/>
      </a:accent2>
      <a:accent3>
        <a:srgbClr val="0C0C0C"/>
      </a:accent3>
      <a:accent4>
        <a:srgbClr val="C0BEAF"/>
      </a:accent4>
      <a:accent5>
        <a:srgbClr val="796E39"/>
      </a:accent5>
      <a:accent6>
        <a:srgbClr val="242424"/>
      </a:accent6>
      <a:hlink>
        <a:srgbClr val="DB5353"/>
      </a:hlink>
      <a:folHlink>
        <a:srgbClr val="903638"/>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351</TotalTime>
  <Words>1014</Words>
  <Application>Microsoft Office PowerPoint</Application>
  <PresentationFormat>Экран (4:3)</PresentationFormat>
  <Paragraphs>71</Paragraphs>
  <Slides>34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Техническая</vt:lpstr>
      <vt:lpstr>Пищеварение</vt:lpstr>
      <vt:lpstr>Содержание:</vt:lpstr>
      <vt:lpstr>Что такое пищеварение?</vt:lpstr>
      <vt:lpstr>Презентация PowerPoint</vt:lpstr>
      <vt:lpstr>Презентация PowerPoint</vt:lpstr>
      <vt:lpstr>Язык</vt:lpstr>
      <vt:lpstr>Презентация PowerPoint</vt:lpstr>
      <vt:lpstr>Презентация PowerPoint</vt:lpstr>
      <vt:lpstr>Презентация PowerPoint</vt:lpstr>
      <vt:lpstr>Пищеварение в желудке</vt:lpstr>
      <vt:lpstr>Презентация PowerPoint</vt:lpstr>
      <vt:lpstr>Презентация PowerPoint</vt:lpstr>
      <vt:lpstr>Презентация PowerPoint</vt:lpstr>
      <vt:lpstr>Презентация PowerPoint</vt:lpstr>
      <vt:lpstr>Пищеварение в кишечнике</vt:lpstr>
      <vt:lpstr>Презентация PowerPoint</vt:lpstr>
      <vt:lpstr>В пищеварении участвуют и другие органы:</vt:lpstr>
      <vt:lpstr>Функции пищеварительного тракта</vt:lpstr>
      <vt:lpstr>Немного интересных фактов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Польза шоколада:</vt:lpstr>
      <vt:lpstr>Интересное про яблоко:</vt:lpstr>
      <vt:lpstr>Презентация PowerPoint</vt:lpstr>
      <vt:lpstr>Презентация PowerPoint</vt:lpstr>
      <vt:lpstr>Презентация PowerPoint</vt:lpstr>
      <vt:lpstr>Презентация PowerPoint</vt:lpstr>
      <vt:lpstr>Презентация PowerPoint</vt:lpstr>
      <vt:lpstr>Вывод:</vt:lpstr>
      <vt:lpstr>Использованная литература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Пищеварение</dc:title>
  <dc:creator>пк</dc:creator>
  <cp:lastModifiedBy>Коля</cp:lastModifiedBy>
  <cp:revision>42</cp:revision>
  <dcterms:created xsi:type="dcterms:W3CDTF">2012-01-30T18:32:49Z</dcterms:created>
  <dcterms:modified xsi:type="dcterms:W3CDTF">2013-05-29T16:00:02Z</dcterms:modified>
</cp:coreProperties>
</file>