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3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74" r:id="rId15"/>
    <p:sldId id="272" r:id="rId16"/>
    <p:sldId id="27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1"/>
  <p:clrMru>
    <a:srgbClr val="FFFDFB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09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4A19C-A983-44D7-9CE1-D14B85DB9C19}" type="datetimeFigureOut">
              <a:rPr lang="ru-RU" smtClean="0"/>
              <a:pPr/>
              <a:t>25.10.2011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E7983-0A5B-4631-A3C6-8C0C39CCCC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4A19C-A983-44D7-9CE1-D14B85DB9C19}" type="datetimeFigureOut">
              <a:rPr lang="ru-RU" smtClean="0"/>
              <a:pPr/>
              <a:t>25.10.2011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E7983-0A5B-4631-A3C6-8C0C39CCCC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4A19C-A983-44D7-9CE1-D14B85DB9C19}" type="datetimeFigureOut">
              <a:rPr lang="ru-RU" smtClean="0"/>
              <a:pPr/>
              <a:t>25.10.2011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E7983-0A5B-4631-A3C6-8C0C39CCCC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4A19C-A983-44D7-9CE1-D14B85DB9C19}" type="datetimeFigureOut">
              <a:rPr lang="ru-RU" smtClean="0"/>
              <a:pPr/>
              <a:t>25.10.2011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E7983-0A5B-4631-A3C6-8C0C39CCCC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4A19C-A983-44D7-9CE1-D14B85DB9C19}" type="datetimeFigureOut">
              <a:rPr lang="ru-RU" smtClean="0"/>
              <a:pPr/>
              <a:t>25.10.2011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E7983-0A5B-4631-A3C6-8C0C39CCCC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4A19C-A983-44D7-9CE1-D14B85DB9C19}" type="datetimeFigureOut">
              <a:rPr lang="ru-RU" smtClean="0"/>
              <a:pPr/>
              <a:t>25.10.2011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E7983-0A5B-4631-A3C6-8C0C39CCCC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4A19C-A983-44D7-9CE1-D14B85DB9C19}" type="datetimeFigureOut">
              <a:rPr lang="ru-RU" smtClean="0"/>
              <a:pPr/>
              <a:t>25.10.2011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E7983-0A5B-4631-A3C6-8C0C39CCCC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4A19C-A983-44D7-9CE1-D14B85DB9C19}" type="datetimeFigureOut">
              <a:rPr lang="ru-RU" smtClean="0"/>
              <a:pPr/>
              <a:t>25.10.2011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E7983-0A5B-4631-A3C6-8C0C39CCCC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4A19C-A983-44D7-9CE1-D14B85DB9C19}" type="datetimeFigureOut">
              <a:rPr lang="ru-RU" smtClean="0"/>
              <a:pPr/>
              <a:t>25.10.2011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E7983-0A5B-4631-A3C6-8C0C39CCCC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4A19C-A983-44D7-9CE1-D14B85DB9C19}" type="datetimeFigureOut">
              <a:rPr lang="ru-RU" smtClean="0"/>
              <a:pPr/>
              <a:t>25.10.2011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E7983-0A5B-4631-A3C6-8C0C39CCCC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4A19C-A983-44D7-9CE1-D14B85DB9C19}" type="datetimeFigureOut">
              <a:rPr lang="ru-RU" smtClean="0"/>
              <a:pPr/>
              <a:t>25.10.2011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E7983-0A5B-4631-A3C6-8C0C39CCCC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84A19C-A983-44D7-9CE1-D14B85DB9C19}" type="datetimeFigureOut">
              <a:rPr lang="ru-RU" smtClean="0"/>
              <a:pPr/>
              <a:t>25.10.2011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5E7983-0A5B-4631-A3C6-8C0C39CCCC9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lleng.ru/" TargetMode="External"/><Relationship Id="rId7" Type="http://schemas.openxmlformats.org/officeDocument/2006/relationships/hyperlink" Target="http://school-collection.edu.ru/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uznai-prezidenta.ru/" TargetMode="External"/><Relationship Id="rId5" Type="http://schemas.openxmlformats.org/officeDocument/2006/relationships/hyperlink" Target="http://kids.kremlin.ru/" TargetMode="External"/><Relationship Id="rId4" Type="http://schemas.openxmlformats.org/officeDocument/2006/relationships/hyperlink" Target="http://www.eurekanet.ru/ewww/info/14714.html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topbrowser.ru/read/newbie/chto-takoe-brauzer" TargetMode="External"/><Relationship Id="rId7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F%D0%BE%D0%B8%D1%81%D0%BA%D0%BE%D0%B2%D0%B0%D1%8F_%D1%81%D0%B8%D1%81%D1%82%D0%B5%D0%BC%D0%B0" TargetMode="External"/><Relationship Id="rId5" Type="http://schemas.openxmlformats.org/officeDocument/2006/relationships/hyperlink" Target="http://ru.wikipedia.org/wiki/%D0%93%D0%B8%D0%BF%D0%B5%D1%80%D1%82%D0%B5%D0%BA%D1%81%D1%82" TargetMode="External"/><Relationship Id="rId4" Type="http://schemas.openxmlformats.org/officeDocument/2006/relationships/hyperlink" Target="http://inetprofy.ru/component/content/article/8-2009-07-28-22-11-22/78-2009-08-09-08-19-05.html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2%D1%81%D0%B5%D0%BC%D0%B8%D1%80%D0%BD%D0%B0%D1%8F_%D0%BF%D0%B0%D1%83%D1%82%D0%B8%D0%BD%D0%B0" TargetMode="External"/><Relationship Id="rId3" Type="http://schemas.openxmlformats.org/officeDocument/2006/relationships/hyperlink" Target="http://ru.wikipedia.org/wiki/%D0%A2%D0%B5%D0%B4_%D0%9D%D0%B5%D0%BB%D1%8C%D1%81%D0%BE%D0%BD" TargetMode="External"/><Relationship Id="rId7" Type="http://schemas.openxmlformats.org/officeDocument/2006/relationships/hyperlink" Target="http://ru.wikipedia.org/wiki/%D0%AF%D0%B7%D1%8B%D0%BA_%D1%80%D0%B0%D0%B7%D0%BC%D0%B5%D1%82%D0%BA%D0%B8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HTML" TargetMode="External"/><Relationship Id="rId11" Type="http://schemas.openxmlformats.org/officeDocument/2006/relationships/image" Target="../media/image5.jpeg"/><Relationship Id="rId5" Type="http://schemas.openxmlformats.org/officeDocument/2006/relationships/hyperlink" Target="http://ru.wikipedia.org/wiki/%D0%92%D0%B5%D0%B1-%D1%81%D1%82%D1%80%D0%B0%D0%BD%D0%B8%D1%86%D0%B0" TargetMode="External"/><Relationship Id="rId10" Type="http://schemas.openxmlformats.org/officeDocument/2006/relationships/hyperlink" Target="http://ru.wikipedia.org/wiki/%D0%93%D0%B8%D0%BF%D0%B5%D1%80%D1%81%D1%81%D1%8B%D0%BB%D0%BA%D0%B0" TargetMode="External"/><Relationship Id="rId4" Type="http://schemas.openxmlformats.org/officeDocument/2006/relationships/hyperlink" Target="http://ru.wikipedia.org/wiki/1965_%D0%B3%D0%BE%D0%B4" TargetMode="External"/><Relationship Id="rId9" Type="http://schemas.openxmlformats.org/officeDocument/2006/relationships/hyperlink" Target="http://ru.wikipedia.org/wiki/%D0%9A%D0%BE%D0%BC%D0%BF%D1%8C%D1%8E%D1%82%D0%B5%D1%80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14290"/>
            <a:ext cx="7772400" cy="1470025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ln w="1778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Всемирная паутина</a:t>
            </a:r>
            <a:endParaRPr lang="ru-RU" sz="6600" b="1" dirty="0">
              <a:ln w="17780" cmpd="sng">
                <a:solidFill>
                  <a:srgbClr val="002060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8662" y="1785926"/>
            <a:ext cx="3414714" cy="1752600"/>
          </a:xfrm>
        </p:spPr>
        <p:txBody>
          <a:bodyPr anchor="ctr">
            <a:normAutofit/>
          </a:bodyPr>
          <a:lstStyle/>
          <a:p>
            <a:r>
              <a:rPr lang="en-US" sz="8000" b="1" i="1" dirty="0" smtClean="0">
                <a:ln w="3175"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&amp;</a:t>
            </a:r>
            <a:r>
              <a:rPr lang="ru-RU" sz="8000" b="1" i="1" dirty="0" smtClean="0">
                <a:ln w="3175"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 1.6</a:t>
            </a:r>
            <a:endParaRPr lang="ru-RU" sz="4000" b="1" i="1" dirty="0">
              <a:ln w="3175">
                <a:solidFill>
                  <a:schemeClr val="bg1"/>
                </a:solidFill>
              </a:ln>
              <a:solidFill>
                <a:srgbClr val="002060"/>
              </a:solidFill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428596" y="1571612"/>
            <a:ext cx="3414714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642910" y="1928802"/>
            <a:ext cx="3414714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5786446" y="4857760"/>
            <a:ext cx="3143272" cy="17526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20000"/>
              </a:lnSpc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1600" i="1" dirty="0" smtClean="0">
                <a:ln w="3175">
                  <a:noFill/>
                </a:ln>
                <a:solidFill>
                  <a:srgbClr val="002060"/>
                </a:solidFill>
                <a:effectLst/>
              </a:rPr>
              <a:t>Презентацию подготовил</a:t>
            </a:r>
          </a:p>
          <a:p>
            <a:pPr marL="0" marR="0" lvl="0" indent="0" defTabSz="914400" rtl="0" eaLnBrk="1" fontAlgn="auto" latinLnBrk="0" hangingPunct="1">
              <a:lnSpc>
                <a:spcPct val="120000"/>
              </a:lnSpc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600" i="1" u="none" strike="noStrike" kern="1200" cap="none" spc="0" normalizeH="0" baseline="0" noProof="0" dirty="0" smtClean="0">
                <a:ln w="3175"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Трошин Валерий Викторович</a:t>
            </a:r>
            <a:br>
              <a:rPr kumimoji="0" lang="ru-RU" sz="1600" i="1" u="none" strike="noStrike" kern="1200" cap="none" spc="0" normalizeH="0" baseline="0" noProof="0" dirty="0" smtClean="0">
                <a:ln w="3175"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1600" i="1" u="none" strike="noStrike" kern="1200" cap="none" spc="0" normalizeH="0" baseline="0" noProof="0" dirty="0" smtClean="0">
                <a:ln w="3175"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учитель информатики </a:t>
            </a:r>
          </a:p>
          <a:p>
            <a:pPr marL="0" marR="0" lvl="0" indent="0" defTabSz="914400" rtl="0" eaLnBrk="1" fontAlgn="auto" latinLnBrk="0" hangingPunct="1">
              <a:lnSpc>
                <a:spcPct val="120000"/>
              </a:lnSpc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600" i="1" u="none" strike="noStrike" kern="1200" cap="none" spc="0" normalizeH="0" baseline="0" noProof="0" dirty="0" smtClean="0">
                <a:ln w="3175"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МБОУ</a:t>
            </a:r>
            <a:r>
              <a:rPr kumimoji="0" lang="ru-RU" sz="1600" i="1" u="none" strike="noStrike" kern="1200" cap="none" spc="0" normalizeH="0" noProof="0" dirty="0" smtClean="0">
                <a:ln w="3175"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Ямновская ООШ</a:t>
            </a:r>
            <a:br>
              <a:rPr kumimoji="0" lang="ru-RU" sz="1600" i="1" u="none" strike="noStrike" kern="1200" cap="none" spc="0" normalizeH="0" noProof="0" dirty="0" smtClean="0">
                <a:ln w="3175"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1600" i="1" u="none" strike="noStrike" kern="1200" cap="none" spc="0" normalizeH="0" noProof="0" dirty="0" smtClean="0">
                <a:ln w="3175"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городского округа город Бор</a:t>
            </a:r>
            <a:br>
              <a:rPr kumimoji="0" lang="ru-RU" sz="1600" i="1" u="none" strike="noStrike" kern="1200" cap="none" spc="0" normalizeH="0" noProof="0" dirty="0" smtClean="0">
                <a:ln w="3175"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1600" i="1" u="none" strike="noStrike" kern="1200" cap="none" spc="0" normalizeH="0" noProof="0" dirty="0" smtClean="0">
                <a:ln w="3175"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Нижегородской области</a:t>
            </a:r>
            <a:endParaRPr kumimoji="0" lang="ru-RU" sz="900" i="1" u="none" strike="noStrike" kern="1200" cap="none" spc="0" normalizeH="0" baseline="0" noProof="0" dirty="0" smtClean="0">
              <a:ln w="3175"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  <p:bldP spid="6" grpId="0" uiExpand="1" build="allAtOnce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Приступая к поиску, пользователь вводит одно или несколько ключевых слов и выбирает тип поиска. В большинстве поисковых систем есть три основных типа поиска:</a:t>
            </a:r>
          </a:p>
          <a:p>
            <a:pPr lvl="1"/>
            <a:r>
              <a:rPr lang="ru-RU" b="1" dirty="0" smtClean="0"/>
              <a:t>поиск по любому из слов</a:t>
            </a:r>
            <a:r>
              <a:rPr lang="ru-RU" dirty="0" smtClean="0"/>
              <a:t> — результатом поиска является огромный список всех страниц, содержащих хотя бы одно из ключевых слов; может быть использован, когда пользователь не уверен в ключевых словах;</a:t>
            </a:r>
          </a:p>
          <a:p>
            <a:pPr lvl="1"/>
            <a:r>
              <a:rPr lang="ru-RU" b="1" dirty="0" smtClean="0"/>
              <a:t>поиск по всем словам</a:t>
            </a:r>
            <a:r>
              <a:rPr lang="ru-RU" dirty="0" smtClean="0"/>
              <a:t> — в этом режиме поиска формируется список всех страниц, содержащий все ключевые слова в любом порядке;</a:t>
            </a:r>
          </a:p>
          <a:p>
            <a:pPr lvl="1"/>
            <a:r>
              <a:rPr lang="ru-RU" b="1" dirty="0" smtClean="0"/>
              <a:t>поиск точно по фразе</a:t>
            </a:r>
            <a:r>
              <a:rPr lang="ru-RU" dirty="0" smtClean="0"/>
              <a:t> — в результате поиска составляется список всех страниц, содержащих фразу, точно совпадающую с ключевой (знаки препинания игнорируются).</a:t>
            </a:r>
          </a:p>
          <a:p>
            <a:r>
              <a:rPr lang="ru-RU" dirty="0" smtClean="0"/>
              <a:t>Если найдено слишком много страниц, то можно добавить ещё одно ключевое слово и повторить поиск. Для этого во многих поисковых системах есть функция поиска среди найденного.</a:t>
            </a: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Поисковые запросы</a:t>
            </a:r>
            <a:endParaRPr lang="ru-RU" sz="54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1042982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Также можно вводить поисковые запросы с использованием логических связок, аналогичных по смыслу союзам «и», «или» и частице «не» русского языка</a:t>
            </a: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Поисковые запросы</a:t>
            </a:r>
            <a:endParaRPr lang="ru-RU" sz="54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428596" y="2857496"/>
            <a:ext cx="8229600" cy="1042982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/>
          <a:p>
            <a:r>
              <a:rPr lang="ru-RU" sz="2400" b="1" dirty="0" smtClean="0"/>
              <a:t>		</a:t>
            </a:r>
          </a:p>
          <a:p>
            <a:r>
              <a:rPr lang="ru-RU" sz="2400" dirty="0" smtClean="0"/>
              <a:t>			</a:t>
            </a:r>
          </a:p>
          <a:p>
            <a:r>
              <a:rPr lang="ru-RU" sz="2400" dirty="0" smtClean="0"/>
              <a:t>			</a:t>
            </a:r>
          </a:p>
          <a:p>
            <a:r>
              <a:rPr lang="ru-RU" sz="2400" dirty="0" smtClean="0"/>
              <a:t>			</a:t>
            </a:r>
          </a:p>
          <a:p>
            <a:r>
              <a:rPr lang="ru-RU" sz="2400" dirty="0" smtClean="0"/>
              <a:t>		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714348" y="2571744"/>
          <a:ext cx="7929617" cy="34776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95416"/>
                <a:gridCol w="2156299"/>
                <a:gridCol w="3477902"/>
              </a:tblGrid>
              <a:tr h="685805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Логическая связка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Пример поискового запроса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Комментарий	</a:t>
                      </a:r>
                      <a:endParaRPr lang="ru-RU" sz="1400" dirty="0"/>
                    </a:p>
                  </a:txBody>
                  <a:tcPr anchor="ctr"/>
                </a:tc>
              </a:tr>
              <a:tr h="528641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&amp; - логическое «И»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канарейки &amp; щеглы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Поиск по всем словам</a:t>
                      </a:r>
                      <a:endParaRPr lang="ru-RU" sz="1400" dirty="0"/>
                    </a:p>
                  </a:txBody>
                  <a:tcPr/>
                </a:tc>
              </a:tr>
              <a:tr h="480063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| - логическое «ИЛИ»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канарейки | щеглы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Поиск по любому из слов</a:t>
                      </a:r>
                      <a:endParaRPr lang="ru-RU" sz="1400" dirty="0"/>
                    </a:p>
                  </a:txBody>
                  <a:tcPr/>
                </a:tc>
              </a:tr>
              <a:tr h="891546"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~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ru-RU" sz="1400" dirty="0" smtClean="0"/>
                        <a:t>— логическое «НЕ»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~ канарейки &amp; щеглы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Будут отобраны все страницы, где упоминаются щеглы, но при этом не упоминаются канарейки.</a:t>
                      </a:r>
                      <a:endParaRPr lang="ru-RU" sz="1400" dirty="0"/>
                    </a:p>
                  </a:txBody>
                  <a:tcPr/>
                </a:tc>
              </a:tr>
              <a:tr h="891546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~ (канарейки | щеглы)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Будут отобраны все страницы, где нет упоминаний о щеглах, а также те, где не упоминаются канарейки.	</a:t>
                      </a:r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90050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Если в результате поиска вы не нашли ни одного подходящего документа, нужно:</a:t>
            </a:r>
          </a:p>
          <a:p>
            <a:pPr lvl="1"/>
            <a:r>
              <a:rPr lang="ru-RU" dirty="0" smtClean="0"/>
              <a:t>проверить правильность написания ключевых слов;</a:t>
            </a:r>
          </a:p>
          <a:p>
            <a:pPr lvl="1"/>
            <a:r>
              <a:rPr lang="ru-RU" dirty="0" smtClean="0"/>
              <a:t>проверить правильность использования логических связок;</a:t>
            </a:r>
          </a:p>
          <a:p>
            <a:pPr lvl="1"/>
            <a:r>
              <a:rPr lang="ru-RU" dirty="0" smtClean="0"/>
              <a:t>подобрать более удачные синонимы;</a:t>
            </a:r>
          </a:p>
          <a:p>
            <a:pPr lvl="1"/>
            <a:r>
              <a:rPr lang="ru-RU" dirty="0" smtClean="0"/>
              <a:t>изменить логику запроса.</a:t>
            </a:r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Поисковые запросы</a:t>
            </a:r>
            <a:endParaRPr lang="ru-RU" sz="54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pic>
        <p:nvPicPr>
          <p:cNvPr id="5" name="Рисунок 4" descr="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86512" y="4714884"/>
            <a:ext cx="2381235" cy="17859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allAtOnce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785926"/>
            <a:ext cx="8229600" cy="35719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>
                <a:hlinkClick r:id="rId3"/>
              </a:rPr>
              <a:t>http://www.alleng.ru/</a:t>
            </a:r>
            <a:r>
              <a:rPr lang="ru-RU" sz="2400" dirty="0" smtClean="0"/>
              <a:t> </a:t>
            </a:r>
            <a:r>
              <a:rPr lang="ru-RU" sz="3600" dirty="0" smtClean="0"/>
              <a:t>- </a:t>
            </a:r>
            <a:r>
              <a:rPr lang="ru-RU" sz="2000" dirty="0" smtClean="0"/>
              <a:t>Всем, кто учится. Образовательные порталы.</a:t>
            </a:r>
            <a:endParaRPr lang="ru-RU" sz="1800" dirty="0" smtClean="0"/>
          </a:p>
          <a:p>
            <a:pPr>
              <a:buNone/>
            </a:pPr>
            <a:r>
              <a:rPr lang="en-US" sz="2400" dirty="0" smtClean="0">
                <a:hlinkClick r:id="rId4"/>
              </a:rPr>
              <a:t>http://www.eurekanet.ru/ewww/info/14714.html</a:t>
            </a:r>
            <a:r>
              <a:rPr lang="ru-RU" sz="2400" dirty="0" smtClean="0"/>
              <a:t> </a:t>
            </a:r>
            <a:r>
              <a:rPr lang="ru-RU" sz="2000" dirty="0" smtClean="0"/>
              <a:t>- интернет-ресурсы для школьника</a:t>
            </a:r>
          </a:p>
          <a:p>
            <a:pPr>
              <a:buNone/>
            </a:pPr>
            <a:r>
              <a:rPr lang="en-US" sz="2400" dirty="0" smtClean="0">
                <a:hlinkClick r:id="rId5"/>
              </a:rPr>
              <a:t>http://kids.kremlin.ru/</a:t>
            </a:r>
            <a:r>
              <a:rPr lang="ru-RU" sz="2400" dirty="0" smtClean="0"/>
              <a:t> - президент России гражданам школьного возраста</a:t>
            </a:r>
          </a:p>
          <a:p>
            <a:pPr>
              <a:buNone/>
            </a:pPr>
            <a:r>
              <a:rPr lang="en-US" sz="2400" dirty="0" smtClean="0">
                <a:hlinkClick r:id="rId6"/>
              </a:rPr>
              <a:t>http://uznai-prezidenta.ru</a:t>
            </a:r>
            <a:r>
              <a:rPr lang="ru-RU" sz="2400" dirty="0" smtClean="0"/>
              <a:t> -  Президент России – школьникам</a:t>
            </a:r>
          </a:p>
          <a:p>
            <a:pPr>
              <a:buNone/>
            </a:pPr>
            <a:r>
              <a:rPr lang="en-US" sz="2400" dirty="0" smtClean="0">
                <a:hlinkClick r:id="rId7"/>
              </a:rPr>
              <a:t>http://school-collection.edu.ru/</a:t>
            </a:r>
            <a:r>
              <a:rPr lang="ru-RU" sz="2400" dirty="0" smtClean="0"/>
              <a:t> - Единая коллекция цифровых ресурсов</a:t>
            </a:r>
            <a:endParaRPr lang="ru-RU" sz="3600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Интернет - школьникам</a:t>
            </a:r>
            <a:endParaRPr lang="ru-RU" sz="54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allAtOnce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8662" y="1785926"/>
            <a:ext cx="3414714" cy="1752600"/>
          </a:xfrm>
        </p:spPr>
        <p:txBody>
          <a:bodyPr anchor="ctr">
            <a:normAutofit/>
          </a:bodyPr>
          <a:lstStyle/>
          <a:p>
            <a:r>
              <a:rPr lang="en-US" sz="8000" b="1" i="1" dirty="0" smtClean="0">
                <a:ln w="3175"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&amp;</a:t>
            </a:r>
            <a:r>
              <a:rPr lang="ru-RU" sz="8000" b="1" i="1" dirty="0" smtClean="0">
                <a:ln w="3175"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 1.6</a:t>
            </a:r>
            <a:endParaRPr lang="ru-RU" sz="4000" b="1" i="1" dirty="0">
              <a:ln w="3175">
                <a:solidFill>
                  <a:schemeClr val="bg1"/>
                </a:solidFill>
              </a:ln>
              <a:solidFill>
                <a:srgbClr val="002060"/>
              </a:solidFill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428596" y="1571612"/>
            <a:ext cx="3414714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642910" y="1928802"/>
            <a:ext cx="3414714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285720" y="28572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1" u="none" strike="noStrike" kern="1200" cap="none" spc="0" normalizeH="0" baseline="0" noProof="0" dirty="0" smtClean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Домашнее задание</a:t>
            </a:r>
            <a:endParaRPr kumimoji="0" lang="ru-RU" sz="6600" b="1" i="1" u="none" strike="noStrike" kern="1200" cap="none" spc="0" normalizeH="0" baseline="0" noProof="0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  <a:reflection blurRad="6350" stA="55000" endA="300" endPos="45500" dir="5400000" sy="-100000" algn="bl" rotWithShape="0"/>
                </a:effectLst>
              </a:rPr>
              <a:t>Используемые источники. Текстовые  файлы</a:t>
            </a:r>
            <a:endParaRPr lang="ru-RU" sz="32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142984"/>
            <a:ext cx="8572560" cy="4525963"/>
          </a:xfrm>
        </p:spPr>
        <p:txBody>
          <a:bodyPr>
            <a:normAutofit/>
          </a:bodyPr>
          <a:lstStyle/>
          <a:p>
            <a:endParaRPr lang="ru-RU" sz="1800" dirty="0" smtClean="0"/>
          </a:p>
          <a:p>
            <a:r>
              <a:rPr lang="ru-RU" sz="1800" dirty="0" smtClean="0"/>
              <a:t>Л.Л. Босова, А.Ю. Босова. Информатика и ИКТ:  учебник  для 8-го класса. Москва. Бином. Лаборатория знаний. 2011 год</a:t>
            </a:r>
          </a:p>
          <a:p>
            <a:r>
              <a:rPr lang="ru-RU" sz="1800" dirty="0" smtClean="0"/>
              <a:t>В.П. Леонтьев. Персональный компьютер. Москва. ОЛМА </a:t>
            </a:r>
            <a:r>
              <a:rPr lang="ru-RU" sz="1800" dirty="0" err="1" smtClean="0"/>
              <a:t>Медиа</a:t>
            </a:r>
            <a:r>
              <a:rPr lang="ru-RU" sz="1800" dirty="0" smtClean="0"/>
              <a:t> Групп. 2008 год.</a:t>
            </a:r>
            <a:endParaRPr lang="ru-RU" sz="2000" dirty="0" smtClean="0"/>
          </a:p>
          <a:p>
            <a:r>
              <a:rPr lang="ru-RU" sz="1800" dirty="0" smtClean="0"/>
              <a:t> </a:t>
            </a:r>
            <a:r>
              <a:rPr lang="en-US" sz="1800" dirty="0" smtClean="0">
                <a:hlinkClick r:id="rId3"/>
              </a:rPr>
              <a:t>http://topbrowser.ru/read/newbie/chto-takoe-brauzer</a:t>
            </a:r>
            <a:r>
              <a:rPr lang="ru-RU" sz="1800" dirty="0" smtClean="0"/>
              <a:t>  - Браузер</a:t>
            </a:r>
          </a:p>
          <a:p>
            <a:r>
              <a:rPr lang="en-US" sz="1800" dirty="0" smtClean="0">
                <a:hlinkClick r:id="rId4"/>
              </a:rPr>
              <a:t>http://inetprofy.ru/component/content/article/8-2009-07-28-22-11-22/78-2009-08-09-08-19-05.html</a:t>
            </a:r>
            <a:r>
              <a:rPr lang="ru-RU" sz="1800" dirty="0" smtClean="0"/>
              <a:t> - Гиперссылка </a:t>
            </a:r>
          </a:p>
          <a:p>
            <a:r>
              <a:rPr lang="en-US" sz="1800" dirty="0" smtClean="0">
                <a:hlinkClick r:id="rId5"/>
              </a:rPr>
              <a:t>http://ru.wikipedia.org/wiki/%D0%93%D0%B8%D0%BF%D0%B5%D1%80%D1%82%D0%B5%D0%BA%D1%81%D1%82</a:t>
            </a:r>
            <a:r>
              <a:rPr lang="ru-RU" sz="1800" dirty="0" smtClean="0"/>
              <a:t> - Гипертекст </a:t>
            </a:r>
          </a:p>
          <a:p>
            <a:r>
              <a:rPr lang="en-US" sz="1800" dirty="0" smtClean="0">
                <a:hlinkClick r:id="rId6"/>
              </a:rPr>
              <a:t>http://ru.wikipedia.org/wiki/%D0%9F%D0%BE%D0%B8%D1%81%D0%BA%D0%BE%D0%B2%D0%B0%D1%8F_%D1%81%D0%B8%D1%81%D1%82%D0%B5%D0%BC%D0%B0</a:t>
            </a:r>
            <a:r>
              <a:rPr lang="ru-RU" sz="1800" dirty="0" smtClean="0"/>
              <a:t> - Поисковые системы </a:t>
            </a:r>
            <a:endParaRPr lang="ru-RU" sz="1800" dirty="0"/>
          </a:p>
          <a:p>
            <a:endParaRPr lang="ru-RU" sz="1800" dirty="0" smtClean="0"/>
          </a:p>
          <a:p>
            <a:endParaRPr lang="ru-RU" sz="1800" dirty="0"/>
          </a:p>
        </p:txBody>
      </p:sp>
      <p:pic>
        <p:nvPicPr>
          <p:cNvPr id="4" name="Рисунок 3" descr="КНИГА.jpg"/>
          <p:cNvPicPr>
            <a:picLocks noChangeAspect="1"/>
          </p:cNvPicPr>
          <p:nvPr/>
        </p:nvPicPr>
        <p:blipFill>
          <a:blip r:embed="rId7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 rot="1256319">
            <a:off x="5786446" y="4714884"/>
            <a:ext cx="2428892" cy="17742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  <a:reflection blurRad="6350" stA="55000" endA="300" endPos="45500" dir="5400000" sy="-100000" algn="bl" rotWithShape="0"/>
                </a:effectLst>
              </a:rPr>
              <a:t>Используемые источники. Рисунки.</a:t>
            </a:r>
            <a:endParaRPr lang="ru-RU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1142984"/>
            <a:ext cx="7500990" cy="5000659"/>
          </a:xfrm>
        </p:spPr>
        <p:txBody>
          <a:bodyPr>
            <a:normAutofit fontScale="77500" lnSpcReduction="20000"/>
          </a:bodyPr>
          <a:lstStyle/>
          <a:p>
            <a:endParaRPr lang="ru-RU" sz="1800" dirty="0" smtClean="0"/>
          </a:p>
          <a:p>
            <a:r>
              <a:rPr lang="en-US" sz="1800" dirty="0" smtClean="0"/>
              <a:t>http://us.123rf.com/400wm/400/400/kentoh/kentoh0908/kentoh090800417/5423339-world-wide-web---------www-------3d.jpg</a:t>
            </a:r>
          </a:p>
          <a:p>
            <a:r>
              <a:rPr lang="en-US" sz="1800" dirty="0" smtClean="0"/>
              <a:t>http://mygazeta.com/i/2011/07/%D0%98%D0%BD%D1%82%D0%B5%D1%80%D0%BD%D0%B5%D1%82-%D0%B2%D1%80%D0%B5%D0%B4%D0%B8%D1%82-%D1%80%D0%B0%D0%B7%D0%B2%D0%B8%D1%82%D0%B8%D1%8E-%D0%BF%D0%B0%D0%BC%D1%8F%D1%82%D0%B8.jpg</a:t>
            </a:r>
          </a:p>
          <a:p>
            <a:r>
              <a:rPr lang="en-US" sz="1800" dirty="0" smtClean="0"/>
              <a:t>http://www.1zoom.ru/big2/28/137856-aleni.jpg</a:t>
            </a:r>
          </a:p>
          <a:p>
            <a:r>
              <a:rPr lang="en-US" sz="1800" dirty="0" smtClean="0"/>
              <a:t>http://www.securitylab.ru/upload/iblock/ec5/ec51bad861935163951b1b7aac95f2e9.jpg</a:t>
            </a:r>
          </a:p>
          <a:p>
            <a:r>
              <a:rPr lang="en-US" sz="1800" dirty="0" smtClean="0"/>
              <a:t>http://1remont-2remont.ru/files/1300842432.png</a:t>
            </a:r>
          </a:p>
          <a:p>
            <a:r>
              <a:rPr lang="en-US" sz="1800" dirty="0" smtClean="0"/>
              <a:t>http://www.chajnikam.ru/uploads/posts/2011-04/1303838412_brauzer.jpg</a:t>
            </a:r>
          </a:p>
          <a:p>
            <a:r>
              <a:rPr lang="en-US" sz="1800" dirty="0" smtClean="0"/>
              <a:t>http://kosenkodmitrijvladimirovich.ru/img/internet.jpg</a:t>
            </a:r>
          </a:p>
          <a:p>
            <a:r>
              <a:rPr lang="en-US" sz="1800" dirty="0" smtClean="0"/>
              <a:t>http://magikinet.com/wp-content/uploads/2011/01/internet.jpg</a:t>
            </a:r>
          </a:p>
          <a:p>
            <a:r>
              <a:rPr lang="en-US" sz="1800" dirty="0" smtClean="0"/>
              <a:t>http://wiki.pippkro.ru/images/Web2.jpg</a:t>
            </a:r>
          </a:p>
          <a:p>
            <a:r>
              <a:rPr lang="en-US" sz="1800" dirty="0" smtClean="0"/>
              <a:t>http://vladnews.ru/uploads/2009/12/15/www.jpg</a:t>
            </a:r>
          </a:p>
          <a:p>
            <a:r>
              <a:rPr lang="en-US" sz="1800" dirty="0" smtClean="0"/>
              <a:t>http://www.oooweb.ru/userfiles/images/web-d.jpg</a:t>
            </a:r>
          </a:p>
          <a:p>
            <a:r>
              <a:rPr lang="en-US" sz="1800" dirty="0" smtClean="0"/>
              <a:t>http://www.thg.ru/technews/images/saf3-250209.jpg</a:t>
            </a:r>
          </a:p>
          <a:p>
            <a:r>
              <a:rPr lang="en-US" sz="1800" dirty="0" smtClean="0"/>
              <a:t>http://www.seopsychic.com/wp-content/uploads/2011/03/spider.jpg</a:t>
            </a:r>
          </a:p>
          <a:p>
            <a:r>
              <a:rPr lang="en-US" sz="1800" dirty="0" smtClean="0"/>
              <a:t>http://weeknews.net/uploads/posts/2010-07/1280232556_yandex-logo.gif</a:t>
            </a:r>
          </a:p>
          <a:p>
            <a:r>
              <a:rPr lang="en-US" sz="1800" dirty="0" smtClean="0"/>
              <a:t>http://screamable.com/wp-content/uploads/2011/01/1.jpg</a:t>
            </a:r>
          </a:p>
          <a:p>
            <a:r>
              <a:rPr lang="en-US" sz="1800" dirty="0" smtClean="0"/>
              <a:t>http://blogowed.ru/wp-content/uploads/2011/01/poiskoviki.jpg</a:t>
            </a:r>
          </a:p>
          <a:p>
            <a:r>
              <a:rPr lang="en-US" sz="1800" dirty="0" smtClean="0"/>
              <a:t>http://www.moneypit.com/members2/AardvarkPublisher/9990235944919/image1.jpg</a:t>
            </a:r>
          </a:p>
          <a:p>
            <a:r>
              <a:rPr lang="en-US" sz="1800" dirty="0" smtClean="0"/>
              <a:t>http://www.reg-guru.ru/ping-blog-services.jpg</a:t>
            </a:r>
            <a:endParaRPr lang="ru-RU" sz="1800" dirty="0"/>
          </a:p>
        </p:txBody>
      </p:sp>
      <p:pic>
        <p:nvPicPr>
          <p:cNvPr id="4" name="Рисунок 3" descr="КНИГА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 rot="1256319">
            <a:off x="6835466" y="3325491"/>
            <a:ext cx="2103439" cy="15364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Что такое </a:t>
            </a:r>
            <a:r>
              <a:rPr lang="en-US" sz="5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WWW</a:t>
            </a:r>
            <a:r>
              <a:rPr lang="ru-RU" sz="5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?</a:t>
            </a:r>
            <a:endParaRPr lang="ru-RU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428736"/>
            <a:ext cx="8072494" cy="1257296"/>
          </a:xfrm>
        </p:spPr>
        <p:txBody>
          <a:bodyPr>
            <a:normAutofit fontScale="92500" lnSpcReduction="10000"/>
          </a:bodyPr>
          <a:lstStyle/>
          <a:p>
            <a:r>
              <a:rPr lang="ru-RU" sz="2000" dirty="0" smtClean="0"/>
              <a:t>Свободный доступ к информации, невзирая на границы и расстояния, стал возможен благодаря </a:t>
            </a:r>
            <a:r>
              <a:rPr lang="en-US" sz="2800" b="1" dirty="0" smtClean="0">
                <a:solidFill>
                  <a:srgbClr val="C00000"/>
                </a:solidFill>
              </a:rPr>
              <a:t>W</a:t>
            </a:r>
            <a:r>
              <a:rPr lang="en-US" sz="2000" b="1" dirty="0" smtClean="0"/>
              <a:t>orld </a:t>
            </a:r>
            <a:r>
              <a:rPr lang="en-US" sz="2800" b="1" dirty="0" smtClean="0">
                <a:solidFill>
                  <a:srgbClr val="C00000"/>
                </a:solidFill>
              </a:rPr>
              <a:t>W</a:t>
            </a:r>
            <a:r>
              <a:rPr lang="en-US" sz="2000" b="1" dirty="0" smtClean="0"/>
              <a:t>ide </a:t>
            </a:r>
            <a:r>
              <a:rPr lang="en-US" sz="2800" b="1" dirty="0" smtClean="0">
                <a:solidFill>
                  <a:srgbClr val="C00000"/>
                </a:solidFill>
              </a:rPr>
              <a:t>W</a:t>
            </a:r>
            <a:r>
              <a:rPr lang="en-US" sz="2000" b="1" dirty="0" smtClean="0"/>
              <a:t>eb – </a:t>
            </a:r>
            <a:r>
              <a:rPr lang="ru-RU" sz="2000" dirty="0" smtClean="0"/>
              <a:t>всемирному хранилищу информации, существующему на технической базе сети Интернет.</a:t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357158" y="2428868"/>
            <a:ext cx="6286544" cy="242889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indent="182563" algn="just"/>
            <a:r>
              <a:rPr lang="ru-RU" sz="2000" dirty="0" smtClean="0"/>
              <a:t>Паутина Интернета раскинулась по всей поверхности Земли — от Америки до Австралии, не исключая даже Антарктиду. Работают с Сетью даже в Космосе! Но на самом деле единой Сети фактически и нет. А есть — множество небольших сетей, объединенных в единое целое. Ведь и сам термин «Интернет» означает — «Междусетье», сообщество отдельных сетей разного масштаба. Одни из этих сетей объединяют компьютеры в вашем доме, других охватывают целые города. Крупные региональные сети охватывают уже целые страны, и порой имеют собственные названия. Например, российский сегмент принято называть «Рунетом».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1643042" y="4857760"/>
            <a:ext cx="7143800" cy="178595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indent="182563" algn="just"/>
            <a:r>
              <a:rPr lang="ru-RU" sz="2000" dirty="0" smtClean="0"/>
              <a:t>Таким образом, отдельные сети в составе Интернета относительно независимы и могут развиваться по своим собственным законам и правилам, оставаясь в то же время частью единой структуры. В принципе каждая из этих сетей может спокойно функционировать в отрыве от остальных, каждая — </a:t>
            </a:r>
            <a:r>
              <a:rPr lang="ru-RU" sz="2000" dirty="0" err="1" smtClean="0"/>
              <a:t>самодостаточна</a:t>
            </a:r>
            <a:r>
              <a:rPr lang="ru-RU" sz="2000" dirty="0" smtClean="0"/>
              <a:t>. Хотя, конечно, редко кто довольствуется информацией, которая хранится в маленьких сетях. А когда человек выходит за пределы своей собственной сети — тут-то и начинается Интернет…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Рисунок 5" descr="9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43702" y="2428868"/>
            <a:ext cx="2350641" cy="2357454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  <p:bldP spid="4" grpId="0" build="allAtOnce"/>
      <p:bldP spid="5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5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Web </a:t>
            </a:r>
            <a:r>
              <a:rPr lang="ru-RU" sz="5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страница и </a:t>
            </a:r>
            <a:r>
              <a:rPr lang="en-US" sz="5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WEB </a:t>
            </a:r>
            <a:r>
              <a:rPr lang="ru-RU" sz="5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сайт</a:t>
            </a:r>
            <a:endParaRPr lang="ru-RU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428736"/>
            <a:ext cx="8072494" cy="1257296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Информация в интернете организована в виде </a:t>
            </a:r>
            <a:r>
              <a:rPr lang="en-US" sz="2000" dirty="0" smtClean="0"/>
              <a:t>WEB –</a:t>
            </a:r>
            <a:r>
              <a:rPr lang="ru-RU" sz="2000" dirty="0" smtClean="0"/>
              <a:t>страничек (отдельных гипертекстовых документов).  Путешествия по сети мы, прежде всего работаем со страничками. </a:t>
            </a:r>
            <a:endParaRPr lang="ru-RU" sz="2000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214282" y="2428868"/>
            <a:ext cx="6286544" cy="10715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indent="182563" algn="just"/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</a:t>
            </a:r>
            <a:r>
              <a:rPr kumimoji="0" lang="ru-RU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свою очередь страницы, связанные между собой по содержанию,  объединяются в более крупную структуру - сайт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785786" y="3286124"/>
            <a:ext cx="6286544" cy="10715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indent="182563" algn="just"/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Каждая страничка и каждый сайт имеет свой адрес, по которому к нему можно обратиться. Называется это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IP-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адрес</a:t>
            </a:r>
            <a:r>
              <a:rPr kumimoji="0" lang="ru-RU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и выглядит он примерно так: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Рисунок 7" descr="10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00C1F6"/>
              </a:clrFrom>
              <a:clrTo>
                <a:srgbClr val="00C1F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43702" y="2143116"/>
            <a:ext cx="2080706" cy="136708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Содержимое 2"/>
          <p:cNvSpPr txBox="1">
            <a:spLocks/>
          </p:cNvSpPr>
          <p:nvPr/>
        </p:nvSpPr>
        <p:spPr>
          <a:xfrm>
            <a:off x="3143240" y="4214818"/>
            <a:ext cx="3000396" cy="5715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indent="182563" algn="just"/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10.52.69.224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Содержимое 2"/>
          <p:cNvSpPr txBox="1">
            <a:spLocks/>
          </p:cNvSpPr>
          <p:nvPr/>
        </p:nvSpPr>
        <p:spPr>
          <a:xfrm>
            <a:off x="1928794" y="4714884"/>
            <a:ext cx="6929486" cy="8572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indent="182563" algn="just"/>
            <a:r>
              <a:rPr lang="ru-RU" sz="2000" dirty="0" smtClean="0"/>
              <a:t>Правда не совсем удобно. Поэтому  пользователи в Сети чаще набирают  не цифровой адрес а буквенный, так называемое </a:t>
            </a:r>
            <a:r>
              <a:rPr lang="ru-RU" sz="2000" b="1" i="1" dirty="0" smtClean="0"/>
              <a:t>доменное имя.</a:t>
            </a:r>
            <a:endParaRPr kumimoji="0" lang="ru-RU" sz="2000" b="1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Содержимое 2"/>
          <p:cNvSpPr txBox="1">
            <a:spLocks/>
          </p:cNvSpPr>
          <p:nvPr/>
        </p:nvSpPr>
        <p:spPr>
          <a:xfrm>
            <a:off x="2928926" y="5786454"/>
            <a:ext cx="5500726" cy="5715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indent="182563" algn="just"/>
            <a:r>
              <a:rPr lang="en-US" sz="2800" dirty="0" smtClean="0"/>
              <a:t>http://yamnovoschool.ucoz.ru</a:t>
            </a:r>
            <a:r>
              <a:rPr lang="ru-RU" sz="2800" dirty="0" smtClean="0"/>
              <a:t> 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  <p:bldP spid="4" grpId="0" build="allAtOnce"/>
      <p:bldP spid="7" grpId="0" build="allAtOnce"/>
      <p:bldP spid="9" grpId="0" build="allAtOnce"/>
      <p:bldP spid="10" grpId="0" build="allAtOnce"/>
      <p:bldP spid="11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206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Гипертекст, гиперссылка</a:t>
            </a:r>
            <a:endParaRPr lang="ru-RU" b="1" i="1" dirty="0">
              <a:solidFill>
                <a:srgbClr val="002060"/>
              </a:solidFill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1928826"/>
          </a:xfrm>
        </p:spPr>
        <p:txBody>
          <a:bodyPr>
            <a:normAutofit fontScale="92500" lnSpcReduction="10000"/>
          </a:bodyPr>
          <a:lstStyle/>
          <a:p>
            <a:r>
              <a:rPr lang="ru-RU" sz="1800" dirty="0"/>
              <a:t>Что такое гиперссылка? </a:t>
            </a:r>
            <a:r>
              <a:rPr lang="ru-RU" sz="1800" i="1" dirty="0"/>
              <a:t>Гиперссылкой </a:t>
            </a:r>
            <a:r>
              <a:rPr lang="ru-RU" sz="1800" dirty="0"/>
              <a:t>называется особым образом отформатированный текст или рисунок, содержащий скрытый адрес другого ресурса в </a:t>
            </a:r>
            <a:r>
              <a:rPr lang="ru-RU" sz="1800" dirty="0" err="1"/>
              <a:t>web</a:t>
            </a:r>
            <a:r>
              <a:rPr lang="ru-RU" sz="1800" dirty="0"/>
              <a:t>. Щелчок на гиперссылке вызывает переход к заданному документу, который отобразится либо в активном окне обозревателя, либо во вновь открытом окне. </a:t>
            </a:r>
          </a:p>
          <a:p>
            <a:r>
              <a:rPr lang="ru-RU" sz="1800" dirty="0"/>
              <a:t>Гиперссылки являются одними из наиболее важных элементов </a:t>
            </a:r>
            <a:r>
              <a:rPr lang="ru-RU" sz="1800" dirty="0" err="1"/>
              <a:t>web</a:t>
            </a:r>
            <a:r>
              <a:rPr lang="ru-RU" sz="1800" dirty="0"/>
              <a:t> страниц. Можно сказать, что технология </a:t>
            </a:r>
            <a:r>
              <a:rPr lang="ru-RU" sz="1800" dirty="0" err="1"/>
              <a:t>web</a:t>
            </a:r>
            <a:r>
              <a:rPr lang="ru-RU" sz="1800" dirty="0"/>
              <a:t> разрабатывалась именно ради гиперссылок</a:t>
            </a:r>
            <a:r>
              <a:rPr lang="ru-RU" sz="1800" dirty="0" smtClean="0"/>
              <a:t>.</a:t>
            </a:r>
            <a:endParaRPr lang="ru-RU" sz="1800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1571604" y="3000372"/>
            <a:ext cx="7372344" cy="254317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lvl="0" indent="193675" algn="just">
              <a:buFont typeface="Arial" pitchFamily="34" charset="0"/>
              <a:buChar char="•"/>
            </a:pPr>
            <a:r>
              <a:rPr lang="ru-RU" b="1" dirty="0" err="1"/>
              <a:t>Гиперте́кст</a:t>
            </a:r>
            <a:r>
              <a:rPr lang="ru-RU" dirty="0"/>
              <a:t> — термин, введённый </a:t>
            </a:r>
            <a:r>
              <a:rPr lang="ru-RU" dirty="0" err="1">
                <a:hlinkClick r:id="rId3" tooltip="Тед Нельсон"/>
              </a:rPr>
              <a:t>Тедом</a:t>
            </a:r>
            <a:r>
              <a:rPr lang="ru-RU" dirty="0">
                <a:hlinkClick r:id="rId3" tooltip="Тед Нельсон"/>
              </a:rPr>
              <a:t> Нельсоном</a:t>
            </a:r>
            <a:r>
              <a:rPr lang="ru-RU" dirty="0"/>
              <a:t> в </a:t>
            </a:r>
            <a:r>
              <a:rPr lang="ru-RU" dirty="0">
                <a:hlinkClick r:id="rId4" tooltip="1965 год"/>
              </a:rPr>
              <a:t>1965 году</a:t>
            </a:r>
            <a:r>
              <a:rPr lang="ru-RU" dirty="0"/>
              <a:t> для обозначения «текста ветвящегося или выполняющего действия по запросу». Обычно гипертекст представляется набором текстов, содержащих узлы перехода между ними, которые позволяют избирать читаемые сведения или последовательность чтения. Общеизвестным и ярко выраженным примером гипертекста служат </a:t>
            </a:r>
            <a:r>
              <a:rPr lang="ru-RU" dirty="0" err="1">
                <a:hlinkClick r:id="rId5" tooltip="Веб-страница"/>
              </a:rPr>
              <a:t>веб-страницы</a:t>
            </a:r>
            <a:r>
              <a:rPr lang="ru-RU" dirty="0"/>
              <a:t> — документы </a:t>
            </a:r>
            <a:r>
              <a:rPr lang="ru-RU" dirty="0">
                <a:hlinkClick r:id="rId6" tooltip="HTML"/>
              </a:rPr>
              <a:t>HTML</a:t>
            </a:r>
            <a:r>
              <a:rPr lang="ru-RU" dirty="0"/>
              <a:t> (</a:t>
            </a:r>
            <a:r>
              <a:rPr lang="ru-RU" dirty="0">
                <a:hlinkClick r:id="rId7" tooltip="Язык разметки"/>
              </a:rPr>
              <a:t>язык разметки</a:t>
            </a:r>
            <a:r>
              <a:rPr lang="ru-RU" dirty="0"/>
              <a:t> гипертекста), размещённые в </a:t>
            </a:r>
            <a:r>
              <a:rPr lang="ru-RU" dirty="0">
                <a:hlinkClick r:id="rId8" tooltip="Всемирная паутина"/>
              </a:rPr>
              <a:t>Сети</a:t>
            </a:r>
            <a:r>
              <a:rPr lang="ru-RU" dirty="0"/>
              <a:t>. В более широком понимании термина, гипертекстом является любая повесть, словарь или энциклопедия, где встречаются отсылки к другим частям данного текста, имеющие отношения к данному термину. В </a:t>
            </a:r>
            <a:r>
              <a:rPr lang="ru-RU" dirty="0">
                <a:hlinkClick r:id="rId9" tooltip="Компьютер"/>
              </a:rPr>
              <a:t>компьютерной</a:t>
            </a:r>
            <a:r>
              <a:rPr lang="ru-RU" dirty="0"/>
              <a:t> терминологии, гипертекст — текст, сформированный с помощью языка разметки, потенциально содержащий в себе </a:t>
            </a:r>
            <a:r>
              <a:rPr lang="ru-RU" dirty="0">
                <a:hlinkClick r:id="rId10" tooltip="Гиперссылка"/>
              </a:rPr>
              <a:t>гиперссылки</a:t>
            </a:r>
            <a:r>
              <a:rPr lang="ru-RU" dirty="0"/>
              <a:t>.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Рисунок 4" descr="11.jpg"/>
          <p:cNvPicPr>
            <a:picLocks noChangeAspect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406" y="3286124"/>
            <a:ext cx="1500198" cy="1125149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allAtOnce"/>
      <p:bldP spid="4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Браузеры</a:t>
            </a:r>
            <a:endParaRPr lang="ru-RU" sz="54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3900502"/>
          </a:xfrm>
        </p:spPr>
        <p:txBody>
          <a:bodyPr>
            <a:normAutofit fontScale="92500" lnSpcReduction="20000"/>
          </a:bodyPr>
          <a:lstStyle/>
          <a:p>
            <a:pPr defTabSz="971550"/>
            <a:r>
              <a:rPr lang="ru-RU" dirty="0" smtClean="0"/>
              <a:t>Несмотря	на то, что каждый пользователь</a:t>
            </a:r>
            <a:r>
              <a:rPr lang="ru-RU" dirty="0"/>
              <a:t>  Интернета ежедневно использует тот или иной браузер, мало кто задумывается, что это такое и как появилось. </a:t>
            </a:r>
          </a:p>
          <a:p>
            <a:pPr algn="just"/>
            <a:r>
              <a:rPr lang="ru-RU" b="1" i="1" u="sng" dirty="0">
                <a:solidFill>
                  <a:srgbClr val="002060"/>
                </a:solidFill>
              </a:rPr>
              <a:t>Браузер</a:t>
            </a:r>
            <a:r>
              <a:rPr lang="ru-RU" dirty="0"/>
              <a:t> -  это специальная программа, предназначенная для просмотра интернет-страниц. Браузер запрашивает с сервера информацию, интерпретирует ее особым образом и создает </a:t>
            </a:r>
            <a:r>
              <a:rPr lang="ru-RU" dirty="0" err="1"/>
              <a:t>веб-страницу</a:t>
            </a:r>
            <a:r>
              <a:rPr lang="ru-RU" dirty="0"/>
              <a:t> на экране пользователя. </a:t>
            </a:r>
          </a:p>
          <a:p>
            <a:endParaRPr lang="ru-RU" dirty="0"/>
          </a:p>
        </p:txBody>
      </p:sp>
      <p:pic>
        <p:nvPicPr>
          <p:cNvPr id="4" name="Рисунок 3" descr="1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29256" y="4749702"/>
            <a:ext cx="3071802" cy="1929561"/>
          </a:xfrm>
          <a:prstGeom prst="rect">
            <a:avLst/>
          </a:prstGeom>
          <a:solidFill>
            <a:srgbClr val="FFFFFF">
              <a:shade val="85000"/>
            </a:srgbClr>
          </a:solidFill>
          <a:ln w="12700" cap="sq">
            <a:solidFill>
              <a:srgbClr val="FFFFFF"/>
            </a:solidFill>
            <a:miter lim="800000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4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600200"/>
            <a:ext cx="8643998" cy="4525963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Браузеры появились почти в самом начале развития Интернет и с каждым годом их ареал их распространения все более расширялся. Сегодня нельзя найти ни одного персонального компьютера без браузера, вне зависимости от того, подключен ли он к какой-нибудь сети.</a:t>
            </a:r>
          </a:p>
          <a:p>
            <a:pPr marL="446088"/>
            <a:r>
              <a:rPr lang="ru-RU" dirty="0" smtClean="0"/>
              <a:t>В </a:t>
            </a:r>
            <a:r>
              <a:rPr lang="ru-RU" dirty="0"/>
              <a:t>настоящее время наиболее популярными являются 5 браузеров:</a:t>
            </a:r>
          </a:p>
          <a:p>
            <a:pPr marL="2422525" indent="-446088" defTabSz="1257300">
              <a:buNone/>
            </a:pPr>
            <a:r>
              <a:rPr lang="en-US" sz="3600" i="1" dirty="0">
                <a:solidFill>
                  <a:srgbClr val="002060"/>
                </a:solidFill>
              </a:rPr>
              <a:t>Internet </a:t>
            </a:r>
            <a:r>
              <a:rPr lang="en-US" sz="3600" i="1" dirty="0" smtClean="0">
                <a:solidFill>
                  <a:srgbClr val="002060"/>
                </a:solidFill>
              </a:rPr>
              <a:t>Explorer</a:t>
            </a:r>
            <a:endParaRPr lang="en-US" sz="3600" i="1" dirty="0">
              <a:solidFill>
                <a:srgbClr val="002060"/>
              </a:solidFill>
            </a:endParaRPr>
          </a:p>
          <a:p>
            <a:pPr marL="2422525" indent="-446088" defTabSz="1257300">
              <a:buNone/>
            </a:pPr>
            <a:r>
              <a:rPr lang="en-US" sz="3600" i="1" dirty="0">
                <a:solidFill>
                  <a:srgbClr val="002060"/>
                </a:solidFill>
              </a:rPr>
              <a:t>Mozilla </a:t>
            </a:r>
            <a:r>
              <a:rPr lang="en-US" sz="3600" i="1" dirty="0" smtClean="0">
                <a:solidFill>
                  <a:srgbClr val="002060"/>
                </a:solidFill>
              </a:rPr>
              <a:t>Firefox</a:t>
            </a:r>
            <a:endParaRPr lang="en-US" sz="3600" i="1" dirty="0">
              <a:solidFill>
                <a:srgbClr val="002060"/>
              </a:solidFill>
            </a:endParaRPr>
          </a:p>
          <a:p>
            <a:pPr marL="2422525" indent="-446088" defTabSz="1257300">
              <a:buNone/>
            </a:pPr>
            <a:r>
              <a:rPr lang="en-US" sz="3600" i="1" dirty="0" smtClean="0">
                <a:solidFill>
                  <a:srgbClr val="002060"/>
                </a:solidFill>
              </a:rPr>
              <a:t>Opera</a:t>
            </a:r>
            <a:endParaRPr lang="en-US" sz="3600" i="1" dirty="0">
              <a:solidFill>
                <a:srgbClr val="002060"/>
              </a:solidFill>
            </a:endParaRPr>
          </a:p>
          <a:p>
            <a:pPr marL="2422525" indent="-446088" defTabSz="1257300">
              <a:buNone/>
            </a:pPr>
            <a:r>
              <a:rPr lang="en-US" sz="3600" i="1" dirty="0">
                <a:solidFill>
                  <a:srgbClr val="002060"/>
                </a:solidFill>
              </a:rPr>
              <a:t>Google </a:t>
            </a:r>
            <a:r>
              <a:rPr lang="en-US" sz="3600" i="1" dirty="0" smtClean="0">
                <a:solidFill>
                  <a:srgbClr val="002060"/>
                </a:solidFill>
              </a:rPr>
              <a:t>Chrome</a:t>
            </a:r>
            <a:endParaRPr lang="en-US" sz="3600" i="1" dirty="0">
              <a:solidFill>
                <a:srgbClr val="002060"/>
              </a:solidFill>
            </a:endParaRPr>
          </a:p>
          <a:p>
            <a:pPr marL="2422525" indent="-446088" defTabSz="1257300">
              <a:buNone/>
            </a:pPr>
            <a:r>
              <a:rPr lang="en-US" sz="3600" i="1" dirty="0" smtClean="0">
                <a:solidFill>
                  <a:srgbClr val="002060"/>
                </a:solidFill>
              </a:rPr>
              <a:t>Safari</a:t>
            </a:r>
            <a:endParaRPr lang="en-US" sz="3600" i="1" dirty="0">
              <a:solidFill>
                <a:srgbClr val="002060"/>
              </a:solidFill>
            </a:endParaRPr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Браузеры</a:t>
            </a:r>
            <a:endParaRPr lang="ru-RU" sz="54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pic>
        <p:nvPicPr>
          <p:cNvPr id="5" name="Рисунок 4" descr="6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603108">
            <a:off x="4519807" y="3738972"/>
            <a:ext cx="3801839" cy="2842079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457325"/>
            <a:ext cx="8472518" cy="3757625"/>
          </a:xfrm>
        </p:spPr>
        <p:txBody>
          <a:bodyPr>
            <a:normAutofit fontScale="62500" lnSpcReduction="20000"/>
          </a:bodyPr>
          <a:lstStyle/>
          <a:p>
            <a:pPr marL="182563" indent="377825" algn="just"/>
            <a:r>
              <a:rPr lang="ru-RU" b="1" dirty="0" smtClean="0"/>
              <a:t>Поисковая система</a:t>
            </a:r>
            <a:r>
              <a:rPr lang="ru-RU" dirty="0" smtClean="0"/>
              <a:t> — программно-аппаратный комплекс предоставляющий возможность поиска информации в Интернете. Под поисковой системой обычно подразумевается сайт, на котором размещён интерфейс системы. </a:t>
            </a:r>
          </a:p>
          <a:p>
            <a:pPr marL="182563" indent="377825" algn="just"/>
            <a:r>
              <a:rPr lang="ru-RU" dirty="0" smtClean="0"/>
              <a:t>Большинство поисковых систем ищут информацию на сайтах Всемирной паутины, но существуют также системы, способные искать файлы на FTP-серверах, товары в интернет-магазинах, а также информацию в группах новостей </a:t>
            </a:r>
            <a:r>
              <a:rPr lang="en-US" dirty="0" smtClean="0"/>
              <a:t>Usenet</a:t>
            </a:r>
            <a:r>
              <a:rPr lang="ru-RU" dirty="0" smtClean="0"/>
              <a:t>.</a:t>
            </a:r>
          </a:p>
          <a:p>
            <a:pPr marL="182563" indent="377825" algn="just"/>
            <a:r>
              <a:rPr lang="ru-RU" dirty="0" smtClean="0"/>
              <a:t>Поисковые системы иногда называют «поисковыми роботами» или даже «пауками». Ползая по хитрым переплетениям Сети, «пауки» ежедневно и даже ежечасно заползают практически на все доступные страницы и заносят их в специальный индекс, громадную базу данных, по которой впос­ледствии и ведется поиск. Эта база данных обновляется примерно раз в месяц.</a:t>
            </a:r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Поисковые системы</a:t>
            </a:r>
            <a:endParaRPr lang="ru-RU" sz="54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pic>
        <p:nvPicPr>
          <p:cNvPr id="6" name="Рисунок 5" descr="1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72132" y="5000636"/>
            <a:ext cx="1964515" cy="1571612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428736"/>
            <a:ext cx="8329642" cy="3500462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/>
              <a:t>Задача «паука» проста: «сфотографировать» содержимое каждой странички на сайте и занести его в общий индекс.</a:t>
            </a:r>
          </a:p>
          <a:p>
            <a:r>
              <a:rPr lang="ru-RU" dirty="0" smtClean="0"/>
              <a:t>Для каждого документа составляется его поисковый образ — набор</a:t>
            </a:r>
            <a:r>
              <a:rPr lang="ru-RU" b="1" dirty="0" smtClean="0"/>
              <a:t> ключевых слов,</a:t>
            </a:r>
            <a:r>
              <a:rPr lang="ru-RU" dirty="0" smtClean="0"/>
              <a:t> отражающих содержание этого документа. В связи с постоянным обновлением информации поисковые системы периодически возвращаются к ранее изученным страницам, чтобы обнаружить и за­регистрировать изменения. Информация о ключевых словах исследо­ванных таким образом страниц сохраняется в поисковой системе.</a:t>
            </a:r>
          </a:p>
          <a:p>
            <a:r>
              <a:rPr lang="ru-RU" dirty="0" smtClean="0"/>
              <a:t>При поступлении запроса от пользователя поисковая система на основании имеющейся в ней информации формирует список страниц, соответствующих критериям поиска. Найденные документы, как правило, упорядочиваются в зависимости от местоположения ключевых слов (в заголовке, в начале текста), частоты их появления в тексте и других характеристик.</a:t>
            </a: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Поисковые системы</a:t>
            </a:r>
            <a:endParaRPr lang="ru-RU" sz="54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pic>
        <p:nvPicPr>
          <p:cNvPr id="6" name="Рисунок 5" descr="16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29256" y="4286256"/>
            <a:ext cx="2857487" cy="214311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400303"/>
          </a:xfrm>
        </p:spPr>
        <p:txBody>
          <a:bodyPr>
            <a:normAutofit fontScale="77500" lnSpcReduction="20000"/>
          </a:bodyPr>
          <a:lstStyle/>
          <a:p>
            <a:pPr marL="0" indent="285750"/>
            <a:r>
              <a:rPr lang="ru-RU" dirty="0" smtClean="0"/>
              <a:t>Существует множество поисковых систем. Несмотря на общий принцип работы, поисковые системы различаются по языкам запроса, зонам поиска, глубине поиска внутри документа, методам упорядочивания информации и другим характеристикам. Самой популярной в мире поисковой системой является</a:t>
            </a:r>
            <a:r>
              <a:rPr lang="ru-RU" b="1" dirty="0" smtClean="0"/>
              <a:t> </a:t>
            </a:r>
            <a:r>
              <a:rPr lang="en-US" b="1" dirty="0" smtClean="0"/>
              <a:t>Google</a:t>
            </a:r>
            <a:r>
              <a:rPr lang="ru-RU" b="1" dirty="0" smtClean="0"/>
              <a:t>.</a:t>
            </a:r>
            <a:r>
              <a:rPr lang="ru-RU" dirty="0" smtClean="0"/>
              <a:t> Крупнейшие отечественные поисковые системы —</a:t>
            </a:r>
            <a:r>
              <a:rPr lang="ru-RU" b="1" dirty="0" smtClean="0"/>
              <a:t> Яндекс, </a:t>
            </a:r>
            <a:r>
              <a:rPr lang="en-US" b="1" dirty="0" smtClean="0"/>
              <a:t>Rambler</a:t>
            </a:r>
            <a:r>
              <a:rPr lang="ru-RU" b="1" dirty="0" smtClean="0"/>
              <a:t>.</a:t>
            </a:r>
            <a:endParaRPr lang="ru-RU" dirty="0" smtClean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Поисковые системы</a:t>
            </a:r>
            <a:endParaRPr lang="ru-RU" sz="54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pic>
        <p:nvPicPr>
          <p:cNvPr id="5" name="Рисунок 4" descr="1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21091781">
            <a:off x="928662" y="3857628"/>
            <a:ext cx="2285984" cy="1322991"/>
          </a:xfrm>
          <a:prstGeom prst="rect">
            <a:avLst/>
          </a:prstGeom>
        </p:spPr>
      </p:pic>
      <p:pic>
        <p:nvPicPr>
          <p:cNvPr id="6" name="Рисунок 5" descr="14.gif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8527" b="11433"/>
          <a:stretch>
            <a:fillRect/>
          </a:stretch>
        </p:blipFill>
        <p:spPr>
          <a:xfrm rot="539560">
            <a:off x="3500430" y="5000636"/>
            <a:ext cx="3643338" cy="1548008"/>
          </a:xfrm>
          <a:prstGeom prst="rect">
            <a:avLst/>
          </a:prstGeom>
        </p:spPr>
      </p:pic>
      <p:pic>
        <p:nvPicPr>
          <p:cNvPr id="7" name="Рисунок 6" descr="15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393599">
            <a:off x="3929058" y="3857628"/>
            <a:ext cx="2204440" cy="918520"/>
          </a:xfrm>
          <a:prstGeom prst="rect">
            <a:avLst/>
          </a:prstGeom>
        </p:spPr>
      </p:pic>
      <p:pic>
        <p:nvPicPr>
          <p:cNvPr id="8" name="Рисунок 7" descr="17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0562" t="16095" r="10225" b="19523"/>
          <a:stretch>
            <a:fillRect/>
          </a:stretch>
        </p:blipFill>
        <p:spPr>
          <a:xfrm rot="21013475">
            <a:off x="6643702" y="4071942"/>
            <a:ext cx="2143140" cy="857256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249</TotalTime>
  <Words>1063</Words>
  <Application>Microsoft Office PowerPoint</Application>
  <PresentationFormat>Экран (4:3)</PresentationFormat>
  <Paragraphs>110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Всемирная паутина</vt:lpstr>
      <vt:lpstr>Что такое WWW?</vt:lpstr>
      <vt:lpstr>Web страница и WEB сайт</vt:lpstr>
      <vt:lpstr>Гипертекст, гиперссылка</vt:lpstr>
      <vt:lpstr>Браузеры</vt:lpstr>
      <vt:lpstr>Браузеры</vt:lpstr>
      <vt:lpstr>Поисковые системы</vt:lpstr>
      <vt:lpstr>Поисковые системы</vt:lpstr>
      <vt:lpstr>Поисковые системы</vt:lpstr>
      <vt:lpstr>Поисковые запросы</vt:lpstr>
      <vt:lpstr>Поисковые запросы</vt:lpstr>
      <vt:lpstr>Поисковые запросы</vt:lpstr>
      <vt:lpstr>Интернет - школьникам</vt:lpstr>
      <vt:lpstr>Слайд 14</vt:lpstr>
      <vt:lpstr>Используемые источники. Текстовые  файлы</vt:lpstr>
      <vt:lpstr>Используемые источники. Рисунки.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37</cp:revision>
  <dcterms:created xsi:type="dcterms:W3CDTF">2011-10-24T16:04:21Z</dcterms:created>
  <dcterms:modified xsi:type="dcterms:W3CDTF">2011-10-25T17:32:25Z</dcterms:modified>
</cp:coreProperties>
</file>