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31"/>
  </p:notesMasterIdLst>
  <p:sldIdLst>
    <p:sldId id="306" r:id="rId3"/>
    <p:sldId id="307" r:id="rId4"/>
    <p:sldId id="341" r:id="rId5"/>
    <p:sldId id="322" r:id="rId6"/>
    <p:sldId id="342" r:id="rId7"/>
    <p:sldId id="343" r:id="rId8"/>
    <p:sldId id="344" r:id="rId9"/>
    <p:sldId id="345" r:id="rId10"/>
    <p:sldId id="349" r:id="rId11"/>
    <p:sldId id="346" r:id="rId12"/>
    <p:sldId id="360" r:id="rId13"/>
    <p:sldId id="361" r:id="rId14"/>
    <p:sldId id="362" r:id="rId15"/>
    <p:sldId id="363" r:id="rId16"/>
    <p:sldId id="350" r:id="rId17"/>
    <p:sldId id="347" r:id="rId18"/>
    <p:sldId id="348" r:id="rId19"/>
    <p:sldId id="351" r:id="rId20"/>
    <p:sldId id="352" r:id="rId21"/>
    <p:sldId id="353" r:id="rId22"/>
    <p:sldId id="355" r:id="rId23"/>
    <p:sldId id="356" r:id="rId24"/>
    <p:sldId id="357" r:id="rId25"/>
    <p:sldId id="359" r:id="rId26"/>
    <p:sldId id="358" r:id="rId27"/>
    <p:sldId id="364" r:id="rId28"/>
    <p:sldId id="365" r:id="rId29"/>
    <p:sldId id="338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C0C0"/>
    <a:srgbClr val="6600FF"/>
    <a:srgbClr val="B4183D"/>
    <a:srgbClr val="298E24"/>
    <a:srgbClr val="C907AD"/>
    <a:srgbClr val="FFFF99"/>
    <a:srgbClr val="FF0066"/>
    <a:srgbClr val="FFFF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72" autoAdjust="0"/>
    <p:restoredTop sz="94660"/>
  </p:normalViewPr>
  <p:slideViewPr>
    <p:cSldViewPr>
      <p:cViewPr>
        <p:scale>
          <a:sx n="89" d="100"/>
          <a:sy n="89" d="100"/>
        </p:scale>
        <p:origin x="-72" y="5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0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2C7B2143-C6A8-4398-9DE4-9A4195AFFDCE}" type="datetimeFigureOut">
              <a:rPr lang="ru-RU"/>
              <a:pPr>
                <a:defRPr/>
              </a:pPr>
              <a:t>17.11.2013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703E20FB-103F-4EC1-8500-DBE8D3AC61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365482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1C37AD-A7BD-4C77-A1A0-E761072E6C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F4F288-82B4-4E79-AB6B-2B10E257E5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E84274-CDD3-42B9-8573-5F59838BE7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44982A-9CC8-4C52-99FF-DA57810EC0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sh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E22BB3-C916-44B4-95A9-49D90B93A4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695B34-26B9-4C57-9C66-0CDA834E4B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push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889C5B-9621-47A8-9FD9-0AC4C97ACB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5C1255-D375-4C6B-A241-759C8AD099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21BF8B-999A-4F0B-9EBC-B81C2122DE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90A04-D522-4486-B8CA-B00CA42E5C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4B82D-20C2-4E6A-BA6B-3706015D41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194E5F-DB20-42F7-A340-332DF856CD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61C66D-FFA1-4067-88AA-FF767BD7C1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EA9E97-11CA-4F68-BF2D-015624DCD7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20D42E-1BCF-45A4-8D92-5811954056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722FE1-2719-45BB-80FD-A323A3C33D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FBCF91-E532-406E-9864-A402EA1E87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C36263-D7C8-4EA0-A3E6-D5F027BF67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A90414-0018-4A67-962E-5671DBC6D2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2BCB85-5497-4B35-A94E-C57391AD8F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6039A4-1863-4C53-A44B-2FDF87201F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56D11E-3004-49D0-9469-8BEA7B5327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push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2B92981D-9AF5-4798-9F3C-FED063AF8A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0" r:id="rId1"/>
    <p:sldLayoutId id="2147483851" r:id="rId2"/>
    <p:sldLayoutId id="2147483852" r:id="rId3"/>
    <p:sldLayoutId id="2147483853" r:id="rId4"/>
    <p:sldLayoutId id="2147483854" r:id="rId5"/>
    <p:sldLayoutId id="2147483855" r:id="rId6"/>
    <p:sldLayoutId id="2147483856" r:id="rId7"/>
    <p:sldLayoutId id="2147483857" r:id="rId8"/>
    <p:sldLayoutId id="2147483858" r:id="rId9"/>
    <p:sldLayoutId id="2147483859" r:id="rId10"/>
    <p:sldLayoutId id="2147483860" r:id="rId11"/>
  </p:sldLayoutIdLst>
  <p:transition>
    <p:push dir="r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0000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+mn-lt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EDA033EB-032B-46E7-AB2C-0785584674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2057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>
                <a:defRPr/>
              </a:pPr>
              <a:endParaRPr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9" r:id="rId1"/>
    <p:sldLayoutId id="2147483861" r:id="rId2"/>
    <p:sldLayoutId id="2147483870" r:id="rId3"/>
    <p:sldLayoutId id="2147483862" r:id="rId4"/>
    <p:sldLayoutId id="2147483863" r:id="rId5"/>
    <p:sldLayoutId id="2147483864" r:id="rId6"/>
    <p:sldLayoutId id="2147483865" r:id="rId7"/>
    <p:sldLayoutId id="2147483866" r:id="rId8"/>
    <p:sldLayoutId id="2147483871" r:id="rId9"/>
    <p:sldLayoutId id="2147483867" r:id="rId10"/>
    <p:sldLayoutId id="2147483868" r:id="rId11"/>
  </p:sldLayoutIdLst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8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0" grpId="0" build="p"/>
    </p:bld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908720"/>
            <a:ext cx="8132440" cy="1470025"/>
          </a:xfrm>
        </p:spPr>
        <p:txBody>
          <a:bodyPr/>
          <a:lstStyle/>
          <a:p>
            <a:r>
              <a:rPr lang="ru-RU" sz="7200" dirty="0" smtClean="0">
                <a:solidFill>
                  <a:srgbClr val="6600FF"/>
                </a:solidFill>
              </a:rPr>
              <a:t>«Кто хочет стать </a:t>
            </a:r>
            <a:r>
              <a:rPr lang="ru-RU" sz="7200" dirty="0" smtClean="0">
                <a:solidFill>
                  <a:srgbClr val="C907AD"/>
                </a:solidFill>
              </a:rPr>
              <a:t>м</a:t>
            </a:r>
            <a:r>
              <a:rPr lang="ru-RU" sz="7200" dirty="0" smtClean="0">
                <a:solidFill>
                  <a:srgbClr val="298E24"/>
                </a:solidFill>
              </a:rPr>
              <a:t>а</a:t>
            </a:r>
            <a:r>
              <a:rPr lang="ru-RU" sz="7200" dirty="0" smtClean="0">
                <a:solidFill>
                  <a:srgbClr val="C907AD"/>
                </a:solidFill>
              </a:rPr>
              <a:t>т</a:t>
            </a:r>
            <a:r>
              <a:rPr lang="ru-RU" sz="7200" dirty="0" smtClean="0">
                <a:solidFill>
                  <a:srgbClr val="00B0F0"/>
                </a:solidFill>
              </a:rPr>
              <a:t>е</a:t>
            </a:r>
            <a:r>
              <a:rPr lang="ru-RU" sz="7200" dirty="0" smtClean="0">
                <a:solidFill>
                  <a:srgbClr val="C907AD"/>
                </a:solidFill>
              </a:rPr>
              <a:t>м</a:t>
            </a:r>
            <a:r>
              <a:rPr lang="ru-RU" sz="7200" dirty="0" smtClean="0">
                <a:solidFill>
                  <a:srgbClr val="B4183D"/>
                </a:solidFill>
              </a:rPr>
              <a:t>а</a:t>
            </a:r>
            <a:r>
              <a:rPr lang="ru-RU" sz="7200" dirty="0" smtClean="0">
                <a:solidFill>
                  <a:schemeClr val="accent2">
                    <a:lumMod val="75000"/>
                  </a:schemeClr>
                </a:solidFill>
              </a:rPr>
              <a:t>т</a:t>
            </a:r>
            <a:r>
              <a:rPr lang="ru-RU" sz="7200" dirty="0" smtClean="0">
                <a:solidFill>
                  <a:srgbClr val="C907AD"/>
                </a:solidFill>
              </a:rPr>
              <a:t>и</a:t>
            </a:r>
            <a:r>
              <a:rPr lang="ru-RU" sz="7200" dirty="0" smtClean="0">
                <a:solidFill>
                  <a:srgbClr val="6600FF"/>
                </a:solidFill>
              </a:rPr>
              <a:t>к</a:t>
            </a:r>
            <a:r>
              <a:rPr lang="ru-RU" sz="7200" dirty="0" smtClean="0">
                <a:solidFill>
                  <a:srgbClr val="C907AD"/>
                </a:solidFill>
              </a:rPr>
              <a:t>о</a:t>
            </a:r>
            <a:r>
              <a:rPr lang="ru-RU" sz="7200" dirty="0" smtClean="0">
                <a:solidFill>
                  <a:srgbClr val="002060"/>
                </a:solidFill>
              </a:rPr>
              <a:t>м</a:t>
            </a:r>
            <a:r>
              <a:rPr lang="ru-RU" sz="7200" dirty="0" smtClean="0">
                <a:solidFill>
                  <a:srgbClr val="C0C0C0"/>
                </a:solidFill>
              </a:rPr>
              <a:t>?</a:t>
            </a:r>
            <a:r>
              <a:rPr lang="ru-RU" sz="7200" dirty="0" smtClean="0">
                <a:solidFill>
                  <a:srgbClr val="6600FF"/>
                </a:solidFill>
              </a:rPr>
              <a:t>»</a:t>
            </a:r>
            <a:endParaRPr lang="ru-RU" sz="7200" dirty="0">
              <a:solidFill>
                <a:srgbClr val="6600FF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3068960"/>
            <a:ext cx="6400800" cy="1752600"/>
          </a:xfrm>
        </p:spPr>
        <p:txBody>
          <a:bodyPr/>
          <a:lstStyle/>
          <a:p>
            <a:r>
              <a:rPr lang="ru-RU" sz="5400" dirty="0" smtClean="0">
                <a:solidFill>
                  <a:srgbClr val="6600FF"/>
                </a:solidFill>
              </a:rPr>
              <a:t>(игра)</a:t>
            </a:r>
            <a:endParaRPr lang="ru-RU" sz="5400" dirty="0">
              <a:solidFill>
                <a:srgbClr val="6600FF"/>
              </a:solidFill>
            </a:endParaRPr>
          </a:p>
        </p:txBody>
      </p:sp>
      <p:pic>
        <p:nvPicPr>
          <p:cNvPr id="4" name="Picture 187" descr="C:\Users\Дашулька\Desktop\Песенки для мамы\Рисунки\schoolboy(57180)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19872" y="4077072"/>
            <a:ext cx="2565400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163059808"/>
      </p:ext>
    </p:extLst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Текст 6"/>
          <p:cNvSpPr>
            <a:spLocks noGrp="1"/>
          </p:cNvSpPr>
          <p:nvPr>
            <p:ph type="body" idx="4294967295"/>
          </p:nvPr>
        </p:nvSpPr>
        <p:spPr>
          <a:xfrm>
            <a:off x="449597" y="1052736"/>
            <a:ext cx="7092280" cy="792163"/>
          </a:xfrm>
        </p:spPr>
        <p:txBody>
          <a:bodyPr anchor="b">
            <a:normAutofit fontScale="92500"/>
          </a:bodyPr>
          <a:lstStyle/>
          <a:p>
            <a:pPr marL="0" indent="0">
              <a:buFontTx/>
              <a:buNone/>
            </a:pP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Решите уравнение </a:t>
            </a: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8х-5,6=0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42029" y="116632"/>
            <a:ext cx="6643687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ndale Mono" pitchFamily="49" charset="0"/>
              </a:rPr>
              <a:t> 6 вопрос:</a:t>
            </a:r>
            <a:endParaRPr lang="ru-RU" sz="4400" b="1" dirty="0">
              <a:solidFill>
                <a:schemeClr val="accent6">
                  <a:lumMod val="20000"/>
                  <a:lumOff val="80000"/>
                </a:schemeClr>
              </a:solidFill>
              <a:latin typeface="Andale Mono" pitchFamily="49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823325" y="2180695"/>
            <a:ext cx="2416175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 А) – 0,7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352491" y="2180696"/>
            <a:ext cx="2273300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Б) 0,7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Скругленный прямоугольник 12"/>
          <p:cNvSpPr/>
          <p:nvPr/>
        </p:nvSpPr>
        <p:spPr>
          <a:xfrm>
            <a:off x="931057" y="3248818"/>
            <a:ext cx="2344738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В) 7</a:t>
            </a:r>
            <a:endParaRPr lang="ru-RU" sz="2000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Скругленный прямоугольник 12"/>
          <p:cNvSpPr/>
          <p:nvPr/>
        </p:nvSpPr>
        <p:spPr>
          <a:xfrm>
            <a:off x="4352491" y="3248818"/>
            <a:ext cx="2344738" cy="792162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Г) - 7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Скругленный прямоугольник 12"/>
          <p:cNvSpPr/>
          <p:nvPr/>
        </p:nvSpPr>
        <p:spPr>
          <a:xfrm>
            <a:off x="5796136" y="4634126"/>
            <a:ext cx="2344737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Б) 0,7</a:t>
            </a:r>
            <a:endParaRPr lang="ru-RU" sz="2000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pic>
        <p:nvPicPr>
          <p:cNvPr id="14" name="Рисунок 13" descr="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6969" y="4634126"/>
            <a:ext cx="1928826" cy="1847612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2427206" y="5392019"/>
            <a:ext cx="414340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Monotype Corsiva" pitchFamily="66" charset="0"/>
              </a:rPr>
              <a:t>Молодцы!</a:t>
            </a:r>
            <a:endParaRPr lang="ru-RU" sz="6600" b="1" cap="none" spc="0" dirty="0">
              <a:ln w="10541" cmpd="sng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rgbClr val="7030A0"/>
              </a:solidFill>
              <a:effectLst/>
              <a:latin typeface="Monotype Corsiva" pitchFamily="66" charset="0"/>
            </a:endParaRPr>
          </a:p>
        </p:txBody>
      </p:sp>
      <p:pic>
        <p:nvPicPr>
          <p:cNvPr id="17" name="Picture 4" descr="C:\Users\Дашулька\Desktop\Песенки для мамы\Рисунки\7388041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64288" y="1856435"/>
            <a:ext cx="1705864" cy="2422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723899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3" presetClass="entr" presetSubtype="0" fill="hold" grpId="0" nodeType="afterEffect">
                                  <p:stCondLst>
                                    <p:cond delay="4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2" grpId="0" animBg="1"/>
      <p:bldP spid="3" grpId="0" animBg="1"/>
      <p:bldP spid="4" grpId="0" animBg="1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Текст 6"/>
          <p:cNvSpPr>
            <a:spLocks noGrp="1"/>
          </p:cNvSpPr>
          <p:nvPr>
            <p:ph type="body" idx="4294967295"/>
          </p:nvPr>
        </p:nvSpPr>
        <p:spPr>
          <a:xfrm>
            <a:off x="449596" y="1052736"/>
            <a:ext cx="8370876" cy="792163"/>
          </a:xfrm>
        </p:spPr>
        <p:txBody>
          <a:bodyPr anchor="b">
            <a:normAutofit fontScale="70000" lnSpcReduction="20000"/>
          </a:bodyPr>
          <a:lstStyle/>
          <a:p>
            <a:pPr marL="0" indent="0">
              <a:buFontTx/>
              <a:buNone/>
            </a:pP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Как называется прибор измерения углов?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42029" y="116632"/>
            <a:ext cx="6643687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ndale Mono" pitchFamily="49" charset="0"/>
              </a:rPr>
              <a:t> 7 вопрос:</a:t>
            </a:r>
            <a:endParaRPr lang="ru-RU" sz="4400" b="1" dirty="0">
              <a:solidFill>
                <a:schemeClr val="accent6">
                  <a:lumMod val="20000"/>
                  <a:lumOff val="80000"/>
                </a:schemeClr>
              </a:solidFill>
              <a:latin typeface="Andale Mono" pitchFamily="49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823325" y="2180695"/>
            <a:ext cx="2416175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 А)  линейка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139953" y="2180696"/>
            <a:ext cx="2430658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Б) транспортир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Скругленный прямоугольник 12"/>
          <p:cNvSpPr/>
          <p:nvPr/>
        </p:nvSpPr>
        <p:spPr>
          <a:xfrm>
            <a:off x="931057" y="3248818"/>
            <a:ext cx="2344738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В) циркуль</a:t>
            </a:r>
            <a:endParaRPr lang="ru-RU" sz="2000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Скругленный прямоугольник 12"/>
          <p:cNvSpPr/>
          <p:nvPr/>
        </p:nvSpPr>
        <p:spPr>
          <a:xfrm>
            <a:off x="4139952" y="3248818"/>
            <a:ext cx="2430658" cy="792162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Г) другой ответ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Скругленный прямоугольник 12"/>
          <p:cNvSpPr/>
          <p:nvPr/>
        </p:nvSpPr>
        <p:spPr>
          <a:xfrm>
            <a:off x="5796136" y="4634126"/>
            <a:ext cx="2344737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>
                <a:solidFill>
                  <a:srgbClr val="C00000"/>
                </a:solidFill>
                <a:latin typeface="Arial" charset="0"/>
                <a:cs typeface="Arial" charset="0"/>
              </a:rPr>
              <a:t>Б</a:t>
            </a:r>
            <a:r>
              <a:rPr lang="ru-RU" sz="2000" u="sng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) транспортир</a:t>
            </a:r>
            <a:endParaRPr lang="ru-RU" sz="2000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pic>
        <p:nvPicPr>
          <p:cNvPr id="14" name="Рисунок 13" descr="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6969" y="4634126"/>
            <a:ext cx="1928826" cy="1847612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2427206" y="5392019"/>
            <a:ext cx="414340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Monotype Corsiva" pitchFamily="66" charset="0"/>
              </a:rPr>
              <a:t>Молодцы!</a:t>
            </a:r>
            <a:endParaRPr lang="ru-RU" sz="6600" b="1" cap="none" spc="0" dirty="0">
              <a:ln w="10541" cmpd="sng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rgbClr val="7030A0"/>
              </a:solidFill>
              <a:effectLst/>
              <a:latin typeface="Monotype Corsiva" pitchFamily="66" charset="0"/>
            </a:endParaRPr>
          </a:p>
        </p:txBody>
      </p:sp>
      <p:pic>
        <p:nvPicPr>
          <p:cNvPr id="15" name="Picture 15" descr="Карандаш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276872"/>
            <a:ext cx="1512168" cy="1615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48862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3" presetClass="entr" presetSubtype="0" fill="hold" grpId="0" nodeType="afterEffect">
                                  <p:stCondLst>
                                    <p:cond delay="4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000"/>
                            </p:stCondLst>
                            <p:childTnLst>
                              <p:par>
                                <p:cTn id="3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2" grpId="0" animBg="1"/>
      <p:bldP spid="3" grpId="0" animBg="1"/>
      <p:bldP spid="4" grpId="0" animBg="1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Текст 6"/>
          <p:cNvSpPr>
            <a:spLocks noGrp="1"/>
          </p:cNvSpPr>
          <p:nvPr>
            <p:ph type="body" idx="4294967295"/>
          </p:nvPr>
        </p:nvSpPr>
        <p:spPr>
          <a:xfrm>
            <a:off x="449596" y="1052736"/>
            <a:ext cx="8370876" cy="792163"/>
          </a:xfrm>
        </p:spPr>
        <p:txBody>
          <a:bodyPr anchor="b">
            <a:normAutofit fontScale="62500" lnSpcReduction="20000"/>
          </a:bodyPr>
          <a:lstStyle/>
          <a:p>
            <a:pPr marL="0" indent="0">
              <a:buFontTx/>
              <a:buNone/>
            </a:pP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Найдите значение выражения 3х -1 при х= -2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42029" y="116632"/>
            <a:ext cx="6643687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ndale Mono" pitchFamily="49" charset="0"/>
              </a:rPr>
              <a:t> 8 вопрос:</a:t>
            </a:r>
            <a:endParaRPr lang="ru-RU" sz="4400" b="1" dirty="0">
              <a:solidFill>
                <a:schemeClr val="accent6">
                  <a:lumMod val="20000"/>
                  <a:lumOff val="80000"/>
                </a:schemeClr>
              </a:solidFill>
              <a:latin typeface="Andale Mono" pitchFamily="49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823325" y="2180695"/>
            <a:ext cx="2416175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 А) -7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139953" y="2180696"/>
            <a:ext cx="2430658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Б) 7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Скругленный прямоугольник 12"/>
          <p:cNvSpPr/>
          <p:nvPr/>
        </p:nvSpPr>
        <p:spPr>
          <a:xfrm>
            <a:off x="931057" y="3248818"/>
            <a:ext cx="2344738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В) 5</a:t>
            </a:r>
            <a:endParaRPr lang="ru-RU" sz="2000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Скругленный прямоугольник 12"/>
          <p:cNvSpPr/>
          <p:nvPr/>
        </p:nvSpPr>
        <p:spPr>
          <a:xfrm>
            <a:off x="4139952" y="3248818"/>
            <a:ext cx="2430658" cy="792162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Г) - 5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Скругленный прямоугольник 12"/>
          <p:cNvSpPr/>
          <p:nvPr/>
        </p:nvSpPr>
        <p:spPr>
          <a:xfrm>
            <a:off x="5796136" y="4634126"/>
            <a:ext cx="2344737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>
                <a:solidFill>
                  <a:srgbClr val="C00000"/>
                </a:solidFill>
                <a:latin typeface="Arial" charset="0"/>
                <a:cs typeface="Arial" charset="0"/>
              </a:rPr>
              <a:t>А</a:t>
            </a:r>
            <a:r>
              <a:rPr lang="ru-RU" sz="2000" u="sng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) -7</a:t>
            </a:r>
            <a:endParaRPr lang="ru-RU" sz="2000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pic>
        <p:nvPicPr>
          <p:cNvPr id="14" name="Рисунок 13" descr="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6969" y="4634126"/>
            <a:ext cx="1928826" cy="1847612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2427206" y="5392019"/>
            <a:ext cx="414340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Monotype Corsiva" pitchFamily="66" charset="0"/>
              </a:rPr>
              <a:t>Молодцы!</a:t>
            </a:r>
            <a:endParaRPr lang="ru-RU" sz="6600" b="1" cap="none" spc="0" dirty="0">
              <a:ln w="10541" cmpd="sng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rgbClr val="7030A0"/>
              </a:solidFill>
              <a:effectLst/>
              <a:latin typeface="Monotype Corsiva" pitchFamily="66" charset="0"/>
            </a:endParaRPr>
          </a:p>
        </p:txBody>
      </p:sp>
      <p:pic>
        <p:nvPicPr>
          <p:cNvPr id="15" name="Picture 15" descr="Карандаш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276872"/>
            <a:ext cx="1512168" cy="1615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48862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3" presetClass="entr" presetSubtype="0" fill="hold" grpId="0" nodeType="afterEffect">
                                  <p:stCondLst>
                                    <p:cond delay="4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000"/>
                            </p:stCondLst>
                            <p:childTnLst>
                              <p:par>
                                <p:cTn id="3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2" grpId="0" animBg="1"/>
      <p:bldP spid="3" grpId="0" animBg="1"/>
      <p:bldP spid="4" grpId="0" animBg="1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Текст 6"/>
          <p:cNvSpPr>
            <a:spLocks noGrp="1"/>
          </p:cNvSpPr>
          <p:nvPr>
            <p:ph type="body" idx="4294967295"/>
          </p:nvPr>
        </p:nvSpPr>
        <p:spPr>
          <a:xfrm>
            <a:off x="449596" y="1052736"/>
            <a:ext cx="8370876" cy="792163"/>
          </a:xfrm>
        </p:spPr>
        <p:txBody>
          <a:bodyPr anchor="b">
            <a:normAutofit fontScale="55000" lnSpcReduction="20000"/>
          </a:bodyPr>
          <a:lstStyle/>
          <a:p>
            <a:pPr marL="0" indent="0" algn="ctr">
              <a:buFontTx/>
              <a:buNone/>
            </a:pP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Приведите подобные слагаемые: </a:t>
            </a:r>
          </a:p>
          <a:p>
            <a:pPr marL="0" indent="0" algn="ctr">
              <a:buFontTx/>
              <a:buNone/>
            </a:pP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2а – 5в – 9а +3в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42029" y="116632"/>
            <a:ext cx="6643687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ndale Mono" pitchFamily="49" charset="0"/>
              </a:rPr>
              <a:t> 9 вопрос:</a:t>
            </a:r>
            <a:endParaRPr lang="ru-RU" sz="4400" b="1" dirty="0">
              <a:solidFill>
                <a:schemeClr val="accent6">
                  <a:lumMod val="20000"/>
                  <a:lumOff val="80000"/>
                </a:schemeClr>
              </a:solidFill>
              <a:latin typeface="Andale Mono" pitchFamily="49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823325" y="2180695"/>
            <a:ext cx="2416175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 А) -11а-8в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139953" y="2180696"/>
            <a:ext cx="2430658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Б) 7а + 2в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Скругленный прямоугольник 12"/>
          <p:cNvSpPr/>
          <p:nvPr/>
        </p:nvSpPr>
        <p:spPr>
          <a:xfrm>
            <a:off x="931057" y="3248818"/>
            <a:ext cx="2344738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В) 11а +8в</a:t>
            </a:r>
            <a:endParaRPr lang="ru-RU" sz="2000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Скругленный прямоугольник 12"/>
          <p:cNvSpPr/>
          <p:nvPr/>
        </p:nvSpPr>
        <p:spPr>
          <a:xfrm>
            <a:off x="4139952" y="3248818"/>
            <a:ext cx="2430658" cy="792162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Г) -7а – 2в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Скругленный прямоугольник 12"/>
          <p:cNvSpPr/>
          <p:nvPr/>
        </p:nvSpPr>
        <p:spPr>
          <a:xfrm>
            <a:off x="5796136" y="4634126"/>
            <a:ext cx="2344737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Г) -7а-2в</a:t>
            </a:r>
            <a:endParaRPr lang="ru-RU" sz="2000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pic>
        <p:nvPicPr>
          <p:cNvPr id="14" name="Рисунок 13" descr="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6969" y="4634126"/>
            <a:ext cx="1928826" cy="1847612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2427206" y="5392019"/>
            <a:ext cx="414340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Monotype Corsiva" pitchFamily="66" charset="0"/>
              </a:rPr>
              <a:t>Молодцы!</a:t>
            </a:r>
            <a:endParaRPr lang="ru-RU" sz="6600" b="1" cap="none" spc="0" dirty="0">
              <a:ln w="10541" cmpd="sng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rgbClr val="7030A0"/>
              </a:solidFill>
              <a:effectLst/>
              <a:latin typeface="Monotype Corsiva" pitchFamily="66" charset="0"/>
            </a:endParaRPr>
          </a:p>
        </p:txBody>
      </p:sp>
      <p:pic>
        <p:nvPicPr>
          <p:cNvPr id="15" name="Picture 15" descr="Карандаш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276872"/>
            <a:ext cx="1512168" cy="1615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48862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3" presetClass="entr" presetSubtype="0" fill="hold" grpId="0" nodeType="afterEffect">
                                  <p:stCondLst>
                                    <p:cond delay="4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000"/>
                            </p:stCondLst>
                            <p:childTnLst>
                              <p:par>
                                <p:cTn id="3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2" grpId="0" animBg="1"/>
      <p:bldP spid="3" grpId="0" animBg="1"/>
      <p:bldP spid="4" grpId="0" animBg="1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Текст 6"/>
          <p:cNvSpPr>
            <a:spLocks noGrp="1"/>
          </p:cNvSpPr>
          <p:nvPr>
            <p:ph type="body" idx="4294967295"/>
          </p:nvPr>
        </p:nvSpPr>
        <p:spPr>
          <a:xfrm>
            <a:off x="449596" y="1052736"/>
            <a:ext cx="8370876" cy="792163"/>
          </a:xfrm>
        </p:spPr>
        <p:txBody>
          <a:bodyPr anchor="b">
            <a:normAutofit/>
          </a:bodyPr>
          <a:lstStyle/>
          <a:p>
            <a:pPr marL="0" indent="0">
              <a:buFontTx/>
              <a:buNone/>
            </a:pP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Округлите до сотых 3,61502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42029" y="116632"/>
            <a:ext cx="6643687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ndale Mono" pitchFamily="49" charset="0"/>
              </a:rPr>
              <a:t> 10 вопрос:</a:t>
            </a:r>
            <a:endParaRPr lang="ru-RU" sz="4400" b="1" dirty="0">
              <a:solidFill>
                <a:schemeClr val="accent6">
                  <a:lumMod val="20000"/>
                  <a:lumOff val="80000"/>
                </a:schemeClr>
              </a:solidFill>
              <a:latin typeface="Andale Mono" pitchFamily="49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823325" y="2180695"/>
            <a:ext cx="2416175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 А) 3,62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139953" y="2180696"/>
            <a:ext cx="2430658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Б) 3,61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Скругленный прямоугольник 12"/>
          <p:cNvSpPr/>
          <p:nvPr/>
        </p:nvSpPr>
        <p:spPr>
          <a:xfrm>
            <a:off x="931057" y="3248818"/>
            <a:ext cx="2344738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В) 3,615</a:t>
            </a:r>
            <a:endParaRPr lang="ru-RU" sz="2000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Скругленный прямоугольник 12"/>
          <p:cNvSpPr/>
          <p:nvPr/>
        </p:nvSpPr>
        <p:spPr>
          <a:xfrm>
            <a:off x="4139952" y="3248818"/>
            <a:ext cx="2430658" cy="792162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Г) 3,6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Скругленный прямоугольник 12"/>
          <p:cNvSpPr/>
          <p:nvPr/>
        </p:nvSpPr>
        <p:spPr>
          <a:xfrm>
            <a:off x="5796136" y="4634126"/>
            <a:ext cx="2344737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>
                <a:solidFill>
                  <a:srgbClr val="C00000"/>
                </a:solidFill>
                <a:latin typeface="Arial" charset="0"/>
                <a:cs typeface="Arial" charset="0"/>
              </a:rPr>
              <a:t>А</a:t>
            </a:r>
            <a:r>
              <a:rPr lang="ru-RU" sz="2000" u="sng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) 3,62</a:t>
            </a:r>
            <a:endParaRPr lang="ru-RU" sz="2000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pic>
        <p:nvPicPr>
          <p:cNvPr id="14" name="Рисунок 13" descr="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6969" y="4634126"/>
            <a:ext cx="1928826" cy="1847612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2427206" y="5392019"/>
            <a:ext cx="414340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Monotype Corsiva" pitchFamily="66" charset="0"/>
              </a:rPr>
              <a:t>Молодцы!</a:t>
            </a:r>
            <a:endParaRPr lang="ru-RU" sz="6600" b="1" cap="none" spc="0" dirty="0">
              <a:ln w="10541" cmpd="sng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rgbClr val="7030A0"/>
              </a:solidFill>
              <a:effectLst/>
              <a:latin typeface="Monotype Corsiva" pitchFamily="66" charset="0"/>
            </a:endParaRPr>
          </a:p>
        </p:txBody>
      </p:sp>
      <p:pic>
        <p:nvPicPr>
          <p:cNvPr id="15" name="Picture 15" descr="Карандаш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276872"/>
            <a:ext cx="1512168" cy="1615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48862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3" presetClass="entr" presetSubtype="0" fill="hold" grpId="0" nodeType="afterEffect">
                                  <p:stCondLst>
                                    <p:cond delay="4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000"/>
                            </p:stCondLst>
                            <p:childTnLst>
                              <p:par>
                                <p:cTn id="3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2" grpId="0" animBg="1"/>
      <p:bldP spid="3" grpId="0" animBg="1"/>
      <p:bldP spid="4" grpId="0" animBg="1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59633" y="692696"/>
            <a:ext cx="653502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Финал:</a:t>
            </a:r>
            <a:endParaRPr lang="ru-RU" sz="5400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5" name="Picture 12" descr="золушка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060848"/>
            <a:ext cx="2232248" cy="3038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3487198"/>
      </p:ext>
    </p:extLst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Текст 6"/>
          <p:cNvSpPr>
            <a:spLocks noGrp="1"/>
          </p:cNvSpPr>
          <p:nvPr>
            <p:ph type="body" idx="4294967295"/>
          </p:nvPr>
        </p:nvSpPr>
        <p:spPr>
          <a:xfrm>
            <a:off x="323528" y="908720"/>
            <a:ext cx="7992888" cy="792163"/>
          </a:xfrm>
        </p:spPr>
        <p:txBody>
          <a:bodyPr anchor="b">
            <a:normAutofit fontScale="62500" lnSpcReduction="20000"/>
          </a:bodyPr>
          <a:lstStyle/>
          <a:p>
            <a:pPr marL="0" indent="0">
              <a:buFontTx/>
              <a:buNone/>
            </a:pP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Найдите значение выражения: </a:t>
            </a: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</a:rPr>
              <a:t>-3,6+48</a:t>
            </a: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  <a:latin typeface="Arial Narrow" pitchFamily="34" charset="0"/>
                <a:sym typeface="Wingdings" pitchFamily="2" charset="2"/>
              </a:rPr>
              <a:t>:(-8)</a:t>
            </a:r>
            <a:endParaRPr lang="ru-RU" sz="4400" b="1" dirty="0" smtClean="0">
              <a:solidFill>
                <a:schemeClr val="accent6">
                  <a:lumMod val="50000"/>
                </a:schemeClr>
              </a:solidFill>
              <a:latin typeface="Arial Narrow" pitchFamily="34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42029" y="116632"/>
            <a:ext cx="6643687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ndale Mono" pitchFamily="49" charset="0"/>
              </a:rPr>
              <a:t> 1 вопрос:</a:t>
            </a:r>
            <a:endParaRPr lang="ru-RU" sz="4400" b="1" dirty="0">
              <a:solidFill>
                <a:schemeClr val="accent6">
                  <a:lumMod val="20000"/>
                  <a:lumOff val="80000"/>
                </a:schemeClr>
              </a:solidFill>
              <a:latin typeface="Andale Mono" pitchFamily="49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823325" y="2180695"/>
            <a:ext cx="2416175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 А) 9,6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352491" y="2180696"/>
            <a:ext cx="2273300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Б) – 4,2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Скругленный прямоугольник 12"/>
          <p:cNvSpPr/>
          <p:nvPr/>
        </p:nvSpPr>
        <p:spPr>
          <a:xfrm>
            <a:off x="931057" y="3248818"/>
            <a:ext cx="2344738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В) -9,6</a:t>
            </a:r>
            <a:endParaRPr lang="ru-RU" sz="2000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Скругленный прямоугольник 12"/>
          <p:cNvSpPr/>
          <p:nvPr/>
        </p:nvSpPr>
        <p:spPr>
          <a:xfrm>
            <a:off x="4352491" y="3248818"/>
            <a:ext cx="2344738" cy="792162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Г) 2,4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Скругленный прямоугольник 12"/>
          <p:cNvSpPr/>
          <p:nvPr/>
        </p:nvSpPr>
        <p:spPr>
          <a:xfrm>
            <a:off x="5796136" y="4634126"/>
            <a:ext cx="2344737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В) – 9,6</a:t>
            </a:r>
            <a:endParaRPr lang="ru-RU" sz="2000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pic>
        <p:nvPicPr>
          <p:cNvPr id="14" name="Рисунок 13" descr="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6969" y="4634126"/>
            <a:ext cx="1928826" cy="1847612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2427206" y="5392019"/>
            <a:ext cx="414340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Monotype Corsiva" pitchFamily="66" charset="0"/>
              </a:rPr>
              <a:t>Молодцы!</a:t>
            </a:r>
            <a:endParaRPr lang="ru-RU" sz="6600" b="1" cap="none" spc="0" dirty="0">
              <a:ln w="10541" cmpd="sng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rgbClr val="7030A0"/>
              </a:solidFill>
              <a:effectLst/>
              <a:latin typeface="Monotype Corsiva" pitchFamily="66" charset="0"/>
            </a:endParaRPr>
          </a:p>
        </p:txBody>
      </p:sp>
      <p:pic>
        <p:nvPicPr>
          <p:cNvPr id="15" name="Picture 15" descr="Карандаш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276872"/>
            <a:ext cx="1512168" cy="1615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23899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3" presetClass="entr" presetSubtype="0" fill="hold" grpId="0" nodeType="afterEffect">
                                  <p:stCondLst>
                                    <p:cond delay="4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000"/>
                            </p:stCondLst>
                            <p:childTnLst>
                              <p:par>
                                <p:cTn id="3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2" grpId="0" animBg="1"/>
      <p:bldP spid="3" grpId="0" animBg="1"/>
      <p:bldP spid="4" grpId="0" animBg="1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Текст 6"/>
          <p:cNvSpPr>
            <a:spLocks noGrp="1"/>
          </p:cNvSpPr>
          <p:nvPr>
            <p:ph type="body" idx="4294967295"/>
          </p:nvPr>
        </p:nvSpPr>
        <p:spPr>
          <a:xfrm>
            <a:off x="449596" y="1052736"/>
            <a:ext cx="8370876" cy="792163"/>
          </a:xfrm>
        </p:spPr>
        <p:txBody>
          <a:bodyPr anchor="b">
            <a:normAutofit fontScale="62500" lnSpcReduction="20000"/>
          </a:bodyPr>
          <a:lstStyle/>
          <a:p>
            <a:pPr marL="0" indent="0">
              <a:buFontTx/>
              <a:buNone/>
            </a:pP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Найдите площадь квадрата, сторона которого равна 5 см.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42029" y="116632"/>
            <a:ext cx="6643687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ndale Mono" pitchFamily="49" charset="0"/>
              </a:rPr>
              <a:t> 2 вопрос:</a:t>
            </a:r>
            <a:endParaRPr lang="ru-RU" sz="4400" b="1" dirty="0">
              <a:solidFill>
                <a:schemeClr val="accent6">
                  <a:lumMod val="20000"/>
                  <a:lumOff val="80000"/>
                </a:schemeClr>
              </a:solidFill>
              <a:latin typeface="Andale Mono" pitchFamily="49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823325" y="2180695"/>
            <a:ext cx="2416175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 А) 25 </a:t>
            </a:r>
            <a:r>
              <a:rPr lang="ru-RU" sz="2000" u="sng" dirty="0" err="1" smtClean="0">
                <a:solidFill>
                  <a:srgbClr val="EFF343"/>
                </a:solidFill>
                <a:latin typeface="Arial" charset="0"/>
                <a:cs typeface="Arial" charset="0"/>
              </a:rPr>
              <a:t>см.кв</a:t>
            </a:r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.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352491" y="2180696"/>
            <a:ext cx="2273300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Б) 10 </a:t>
            </a:r>
            <a:r>
              <a:rPr lang="ru-RU" sz="2000" u="sng" dirty="0" err="1" smtClean="0">
                <a:solidFill>
                  <a:srgbClr val="EFF343"/>
                </a:solidFill>
                <a:latin typeface="Arial" charset="0"/>
                <a:cs typeface="Arial" charset="0"/>
              </a:rPr>
              <a:t>см.кв</a:t>
            </a:r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.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Скругленный прямоугольник 12"/>
          <p:cNvSpPr/>
          <p:nvPr/>
        </p:nvSpPr>
        <p:spPr>
          <a:xfrm>
            <a:off x="931057" y="3248818"/>
            <a:ext cx="2344738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В) 20 </a:t>
            </a:r>
            <a:r>
              <a:rPr lang="ru-RU" sz="2000" u="sng" dirty="0" err="1" smtClean="0">
                <a:solidFill>
                  <a:srgbClr val="EFF343"/>
                </a:solidFill>
                <a:latin typeface="Arial" charset="0"/>
                <a:cs typeface="Arial" charset="0"/>
              </a:rPr>
              <a:t>см.кв</a:t>
            </a:r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.</a:t>
            </a:r>
            <a:endParaRPr lang="ru-RU" sz="2000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Скругленный прямоугольник 12"/>
          <p:cNvSpPr/>
          <p:nvPr/>
        </p:nvSpPr>
        <p:spPr>
          <a:xfrm>
            <a:off x="4352491" y="3248818"/>
            <a:ext cx="2344738" cy="792162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Г) 25 см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Скругленный прямоугольник 12"/>
          <p:cNvSpPr/>
          <p:nvPr/>
        </p:nvSpPr>
        <p:spPr>
          <a:xfrm>
            <a:off x="5796136" y="4634126"/>
            <a:ext cx="2344737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А) 25 </a:t>
            </a:r>
            <a:r>
              <a:rPr lang="ru-RU" sz="2000" u="sng" dirty="0" err="1" smtClean="0">
                <a:solidFill>
                  <a:srgbClr val="C00000"/>
                </a:solidFill>
                <a:latin typeface="Arial" charset="0"/>
                <a:cs typeface="Arial" charset="0"/>
              </a:rPr>
              <a:t>см.кв</a:t>
            </a:r>
            <a:r>
              <a:rPr lang="ru-RU" sz="2000" u="sng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.</a:t>
            </a:r>
            <a:endParaRPr lang="ru-RU" sz="2000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pic>
        <p:nvPicPr>
          <p:cNvPr id="14" name="Рисунок 13" descr="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6969" y="4634126"/>
            <a:ext cx="1928826" cy="1847612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2427206" y="5392019"/>
            <a:ext cx="414340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Monotype Corsiva" pitchFamily="66" charset="0"/>
              </a:rPr>
              <a:t>Молодцы!</a:t>
            </a:r>
            <a:endParaRPr lang="ru-RU" sz="6600" b="1" cap="none" spc="0" dirty="0">
              <a:ln w="10541" cmpd="sng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rgbClr val="7030A0"/>
              </a:solidFill>
              <a:effectLst/>
              <a:latin typeface="Monotype Corsiva" pitchFamily="66" charset="0"/>
            </a:endParaRPr>
          </a:p>
        </p:txBody>
      </p:sp>
      <p:pic>
        <p:nvPicPr>
          <p:cNvPr id="15" name="Picture 15" descr="Карандаш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276872"/>
            <a:ext cx="1512168" cy="1615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723899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3" presetClass="entr" presetSubtype="0" fill="hold" grpId="0" nodeType="afterEffect">
                                  <p:stCondLst>
                                    <p:cond delay="4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000"/>
                            </p:stCondLst>
                            <p:childTnLst>
                              <p:par>
                                <p:cTn id="3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2" grpId="0" animBg="1"/>
      <p:bldP spid="3" grpId="0" animBg="1"/>
      <p:bldP spid="4" grpId="0" animBg="1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Текст 6"/>
          <p:cNvSpPr>
            <a:spLocks noGrp="1"/>
          </p:cNvSpPr>
          <p:nvPr>
            <p:ph type="body" idx="4294967295"/>
          </p:nvPr>
        </p:nvSpPr>
        <p:spPr>
          <a:xfrm>
            <a:off x="449596" y="1052736"/>
            <a:ext cx="8370876" cy="792163"/>
          </a:xfrm>
        </p:spPr>
        <p:txBody>
          <a:bodyPr anchor="b">
            <a:normAutofit/>
          </a:bodyPr>
          <a:lstStyle/>
          <a:p>
            <a:pPr marL="0" indent="0">
              <a:buFontTx/>
              <a:buNone/>
            </a:pP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Результат умножения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42029" y="116632"/>
            <a:ext cx="6643687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ndale Mono" pitchFamily="49" charset="0"/>
              </a:rPr>
              <a:t> 3 вопрос:</a:t>
            </a:r>
            <a:endParaRPr lang="ru-RU" sz="4400" b="1" dirty="0">
              <a:solidFill>
                <a:schemeClr val="accent6">
                  <a:lumMod val="20000"/>
                  <a:lumOff val="80000"/>
                </a:schemeClr>
              </a:solidFill>
              <a:latin typeface="Andale Mono" pitchFamily="49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823325" y="2180695"/>
            <a:ext cx="2416175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 А) уменьшение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352491" y="2180696"/>
            <a:ext cx="2273300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Б) частное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Скругленный прямоугольник 12"/>
          <p:cNvSpPr/>
          <p:nvPr/>
        </p:nvSpPr>
        <p:spPr>
          <a:xfrm>
            <a:off x="931057" y="3248818"/>
            <a:ext cx="2344738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В) разность</a:t>
            </a:r>
            <a:endParaRPr lang="ru-RU" sz="2000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Скругленный прямоугольник 12"/>
          <p:cNvSpPr/>
          <p:nvPr/>
        </p:nvSpPr>
        <p:spPr>
          <a:xfrm>
            <a:off x="4352491" y="3248818"/>
            <a:ext cx="2344738" cy="792162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Г) произведение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Скругленный прямоугольник 12"/>
          <p:cNvSpPr/>
          <p:nvPr/>
        </p:nvSpPr>
        <p:spPr>
          <a:xfrm>
            <a:off x="5796136" y="4634126"/>
            <a:ext cx="2344737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>
                <a:solidFill>
                  <a:srgbClr val="C00000"/>
                </a:solidFill>
                <a:latin typeface="Arial" charset="0"/>
                <a:cs typeface="Arial" charset="0"/>
              </a:rPr>
              <a:t>Г</a:t>
            </a:r>
            <a:r>
              <a:rPr lang="ru-RU" sz="2000" u="sng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) произведение</a:t>
            </a:r>
            <a:endParaRPr lang="ru-RU" sz="2000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pic>
        <p:nvPicPr>
          <p:cNvPr id="14" name="Рисунок 13" descr="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6969" y="4634126"/>
            <a:ext cx="1928826" cy="1847612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2427206" y="5392019"/>
            <a:ext cx="414340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Monotype Corsiva" pitchFamily="66" charset="0"/>
              </a:rPr>
              <a:t>Молодцы!</a:t>
            </a:r>
            <a:endParaRPr lang="ru-RU" sz="6600" b="1" cap="none" spc="0" dirty="0">
              <a:ln w="10541" cmpd="sng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rgbClr val="7030A0"/>
              </a:solidFill>
              <a:effectLst/>
              <a:latin typeface="Monotype Corsiva" pitchFamily="66" charset="0"/>
            </a:endParaRPr>
          </a:p>
        </p:txBody>
      </p:sp>
      <p:pic>
        <p:nvPicPr>
          <p:cNvPr id="15" name="Picture 15" descr="Карандаш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276872"/>
            <a:ext cx="1512168" cy="1615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38447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3" presetClass="entr" presetSubtype="0" fill="hold" grpId="0" nodeType="afterEffect">
                                  <p:stCondLst>
                                    <p:cond delay="4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000"/>
                            </p:stCondLst>
                            <p:childTnLst>
                              <p:par>
                                <p:cTn id="3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2" grpId="0" animBg="1"/>
      <p:bldP spid="3" grpId="0" animBg="1"/>
      <p:bldP spid="4" grpId="0" animBg="1"/>
      <p:bldP spid="1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Текст 6"/>
          <p:cNvSpPr>
            <a:spLocks noGrp="1"/>
          </p:cNvSpPr>
          <p:nvPr>
            <p:ph type="body" idx="4294967295"/>
          </p:nvPr>
        </p:nvSpPr>
        <p:spPr>
          <a:xfrm>
            <a:off x="449596" y="1052736"/>
            <a:ext cx="8370876" cy="792163"/>
          </a:xfrm>
        </p:spPr>
        <p:txBody>
          <a:bodyPr anchor="b">
            <a:normAutofit fontScale="92500"/>
          </a:bodyPr>
          <a:lstStyle/>
          <a:p>
            <a:pPr marL="0" indent="0">
              <a:buFontTx/>
              <a:buNone/>
            </a:pP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Упростите выражение: 12а+а-4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42029" y="116632"/>
            <a:ext cx="6643687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ndale Mono" pitchFamily="49" charset="0"/>
              </a:rPr>
              <a:t> 4 вопрос:</a:t>
            </a:r>
            <a:endParaRPr lang="ru-RU" sz="4400" b="1" dirty="0">
              <a:solidFill>
                <a:schemeClr val="accent6">
                  <a:lumMod val="20000"/>
                  <a:lumOff val="80000"/>
                </a:schemeClr>
              </a:solidFill>
              <a:latin typeface="Andale Mono" pitchFamily="49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823325" y="2180695"/>
            <a:ext cx="2416175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 А) 13а-4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352491" y="2180696"/>
            <a:ext cx="2273300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Б) 8а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Скругленный прямоугольник 12"/>
          <p:cNvSpPr/>
          <p:nvPr/>
        </p:nvSpPr>
        <p:spPr>
          <a:xfrm>
            <a:off x="931057" y="3248818"/>
            <a:ext cx="2344738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В) 12а -4</a:t>
            </a:r>
            <a:endParaRPr lang="ru-RU" sz="2000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Скругленный прямоугольник 12"/>
          <p:cNvSpPr/>
          <p:nvPr/>
        </p:nvSpPr>
        <p:spPr>
          <a:xfrm>
            <a:off x="4352491" y="3248818"/>
            <a:ext cx="2344738" cy="792162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Г) 9а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Скругленный прямоугольник 12"/>
          <p:cNvSpPr/>
          <p:nvPr/>
        </p:nvSpPr>
        <p:spPr>
          <a:xfrm>
            <a:off x="5796136" y="4634126"/>
            <a:ext cx="2344737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А) 13а - 4</a:t>
            </a:r>
            <a:endParaRPr lang="ru-RU" sz="2000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pic>
        <p:nvPicPr>
          <p:cNvPr id="14" name="Рисунок 13" descr="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6969" y="4634126"/>
            <a:ext cx="1928826" cy="1847612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2427206" y="5392019"/>
            <a:ext cx="414340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Monotype Corsiva" pitchFamily="66" charset="0"/>
              </a:rPr>
              <a:t>Молодцы!</a:t>
            </a:r>
            <a:endParaRPr lang="ru-RU" sz="6600" b="1" cap="none" spc="0" dirty="0">
              <a:ln w="10541" cmpd="sng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rgbClr val="7030A0"/>
              </a:solidFill>
              <a:effectLst/>
              <a:latin typeface="Monotype Corsiva" pitchFamily="66" charset="0"/>
            </a:endParaRPr>
          </a:p>
        </p:txBody>
      </p:sp>
      <p:pic>
        <p:nvPicPr>
          <p:cNvPr id="15" name="Picture 15" descr="Карандаш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276872"/>
            <a:ext cx="1512168" cy="1615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38447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3" presetClass="entr" presetSubtype="0" fill="hold" grpId="0" nodeType="afterEffect">
                                  <p:stCondLst>
                                    <p:cond delay="4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000"/>
                            </p:stCondLst>
                            <p:childTnLst>
                              <p:par>
                                <p:cTn id="3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2" grpId="0" animBg="1"/>
      <p:bldP spid="3" grpId="0" animBg="1"/>
      <p:bldP spid="4" grpId="0" animBg="1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16632"/>
            <a:ext cx="7772400" cy="1080121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Правила  игры: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052736"/>
            <a:ext cx="6400800" cy="4248472"/>
          </a:xfrm>
        </p:spPr>
        <p:txBody>
          <a:bodyPr/>
          <a:lstStyle/>
          <a:p>
            <a:pPr marL="571500" indent="-571500" algn="l">
              <a:buFont typeface="Wingdings" pitchFamily="2" charset="2"/>
              <a:buChar char="v"/>
            </a:pPr>
            <a:r>
              <a:rPr lang="ru-RU" sz="3600" dirty="0" smtClean="0">
                <a:solidFill>
                  <a:srgbClr val="6600FF"/>
                </a:solidFill>
              </a:rPr>
              <a:t>Чтобы стать математиком, вам нужно ответить на 6 вопросов, выбирая ответы из четырех предложенных вариантов.</a:t>
            </a:r>
          </a:p>
          <a:p>
            <a:pPr algn="l"/>
            <a:endParaRPr lang="ru-RU" sz="2800" dirty="0">
              <a:solidFill>
                <a:srgbClr val="6600FF"/>
              </a:solidFill>
            </a:endParaRPr>
          </a:p>
        </p:txBody>
      </p:sp>
      <p:pic>
        <p:nvPicPr>
          <p:cNvPr id="4" name="Picture 4" descr="C:\Users\Дашулька\Desktop\Песенки для мамы\Рисунки\7388041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60232" y="1340768"/>
            <a:ext cx="2148210" cy="3051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35466173"/>
      </p:ext>
    </p:extLst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Текст 6"/>
          <p:cNvSpPr>
            <a:spLocks noGrp="1"/>
          </p:cNvSpPr>
          <p:nvPr>
            <p:ph type="body" idx="4294967295"/>
          </p:nvPr>
        </p:nvSpPr>
        <p:spPr>
          <a:xfrm>
            <a:off x="449596" y="1052736"/>
            <a:ext cx="8370876" cy="792163"/>
          </a:xfrm>
        </p:spPr>
        <p:txBody>
          <a:bodyPr anchor="b">
            <a:normAutofit fontScale="62500" lnSpcReduction="20000"/>
          </a:bodyPr>
          <a:lstStyle/>
          <a:p>
            <a:pPr marL="0" indent="0">
              <a:buFontTx/>
              <a:buNone/>
            </a:pP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Как называется одна тысячная часть числа?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42029" y="116632"/>
            <a:ext cx="6643687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ndale Mono" pitchFamily="49" charset="0"/>
              </a:rPr>
              <a:t> 5 вопрос:</a:t>
            </a:r>
            <a:endParaRPr lang="ru-RU" sz="4400" b="1" dirty="0">
              <a:solidFill>
                <a:schemeClr val="accent6">
                  <a:lumMod val="20000"/>
                  <a:lumOff val="80000"/>
                </a:schemeClr>
              </a:solidFill>
              <a:latin typeface="Andale Mono" pitchFamily="49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823325" y="2180695"/>
            <a:ext cx="2416175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 А) 0,01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352491" y="2180696"/>
            <a:ext cx="2273300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Б) 100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Скругленный прямоугольник 12"/>
          <p:cNvSpPr/>
          <p:nvPr/>
        </p:nvSpPr>
        <p:spPr>
          <a:xfrm>
            <a:off x="931057" y="3248818"/>
            <a:ext cx="2344738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В) 0,001</a:t>
            </a:r>
            <a:endParaRPr lang="ru-RU" sz="2000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Скругленный прямоугольник 12"/>
          <p:cNvSpPr/>
          <p:nvPr/>
        </p:nvSpPr>
        <p:spPr>
          <a:xfrm>
            <a:off x="4352491" y="3248818"/>
            <a:ext cx="2344738" cy="792162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Г) 1000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Скругленный прямоугольник 12"/>
          <p:cNvSpPr/>
          <p:nvPr/>
        </p:nvSpPr>
        <p:spPr>
          <a:xfrm>
            <a:off x="5796136" y="4634126"/>
            <a:ext cx="2344737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>
                <a:solidFill>
                  <a:srgbClr val="C00000"/>
                </a:solidFill>
                <a:latin typeface="Arial" charset="0"/>
                <a:cs typeface="Arial" charset="0"/>
              </a:rPr>
              <a:t>В</a:t>
            </a:r>
            <a:r>
              <a:rPr lang="ru-RU" sz="2000" u="sng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) 0,001</a:t>
            </a:r>
            <a:endParaRPr lang="ru-RU" sz="2000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pic>
        <p:nvPicPr>
          <p:cNvPr id="14" name="Рисунок 13" descr="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6969" y="4634126"/>
            <a:ext cx="1928826" cy="1847612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2427206" y="5392019"/>
            <a:ext cx="414340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Monotype Corsiva" pitchFamily="66" charset="0"/>
              </a:rPr>
              <a:t>Молодцы!</a:t>
            </a:r>
            <a:endParaRPr lang="ru-RU" sz="6600" b="1" cap="none" spc="0" dirty="0">
              <a:ln w="10541" cmpd="sng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rgbClr val="7030A0"/>
              </a:solidFill>
              <a:effectLst/>
              <a:latin typeface="Monotype Corsiva" pitchFamily="66" charset="0"/>
            </a:endParaRPr>
          </a:p>
        </p:txBody>
      </p:sp>
      <p:pic>
        <p:nvPicPr>
          <p:cNvPr id="15" name="Picture 15" descr="Карандаш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276872"/>
            <a:ext cx="1512168" cy="1615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338447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3" presetClass="entr" presetSubtype="0" fill="hold" grpId="0" nodeType="afterEffect">
                                  <p:stCondLst>
                                    <p:cond delay="4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000"/>
                            </p:stCondLst>
                            <p:childTnLst>
                              <p:par>
                                <p:cTn id="3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2" grpId="0" animBg="1"/>
      <p:bldP spid="3" grpId="0" animBg="1"/>
      <p:bldP spid="4" grpId="0" animBg="1"/>
      <p:bldP spid="1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Текст 6"/>
          <p:cNvSpPr>
            <a:spLocks noGrp="1"/>
          </p:cNvSpPr>
          <p:nvPr>
            <p:ph type="body" idx="4294967295"/>
          </p:nvPr>
        </p:nvSpPr>
        <p:spPr>
          <a:xfrm>
            <a:off x="449596" y="1052736"/>
            <a:ext cx="8370876" cy="792163"/>
          </a:xfrm>
        </p:spPr>
        <p:txBody>
          <a:bodyPr anchor="b">
            <a:normAutofit fontScale="62500" lnSpcReduction="20000"/>
          </a:bodyPr>
          <a:lstStyle/>
          <a:p>
            <a:pPr marL="0" indent="0">
              <a:buFontTx/>
              <a:buNone/>
            </a:pP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За стол заплатили 40 рублей и еще половину его стоимости. Сколько стоит стол?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42029" y="116632"/>
            <a:ext cx="6643687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ndale Mono" pitchFamily="49" charset="0"/>
              </a:rPr>
              <a:t> 6 вопрос:</a:t>
            </a:r>
            <a:endParaRPr lang="ru-RU" sz="4400" b="1" dirty="0">
              <a:solidFill>
                <a:schemeClr val="accent6">
                  <a:lumMod val="20000"/>
                  <a:lumOff val="80000"/>
                </a:schemeClr>
              </a:solidFill>
              <a:latin typeface="Andale Mono" pitchFamily="49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823325" y="2180695"/>
            <a:ext cx="2416175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 А) 10 р. 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352491" y="2180696"/>
            <a:ext cx="2273300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Б) 20 р.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Скругленный прямоугольник 12"/>
          <p:cNvSpPr/>
          <p:nvPr/>
        </p:nvSpPr>
        <p:spPr>
          <a:xfrm>
            <a:off x="931057" y="3248818"/>
            <a:ext cx="2344738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В) 60 р.</a:t>
            </a:r>
            <a:endParaRPr lang="ru-RU" sz="2000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Скругленный прямоугольник 12"/>
          <p:cNvSpPr/>
          <p:nvPr/>
        </p:nvSpPr>
        <p:spPr>
          <a:xfrm>
            <a:off x="4352491" y="3248818"/>
            <a:ext cx="2344738" cy="792162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Г) 80 р.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Скругленный прямоугольник 12"/>
          <p:cNvSpPr/>
          <p:nvPr/>
        </p:nvSpPr>
        <p:spPr>
          <a:xfrm>
            <a:off x="5796136" y="4634126"/>
            <a:ext cx="2344737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>
                <a:solidFill>
                  <a:srgbClr val="C00000"/>
                </a:solidFill>
                <a:latin typeface="Arial" charset="0"/>
                <a:cs typeface="Arial" charset="0"/>
              </a:rPr>
              <a:t>В</a:t>
            </a:r>
            <a:r>
              <a:rPr lang="ru-RU" sz="2000" u="sng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) 60 рублей.</a:t>
            </a:r>
            <a:endParaRPr lang="ru-RU" sz="2000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pic>
        <p:nvPicPr>
          <p:cNvPr id="14" name="Рисунок 13" descr="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6969" y="4634126"/>
            <a:ext cx="1928826" cy="1847612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2427206" y="5392019"/>
            <a:ext cx="414340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Monotype Corsiva" pitchFamily="66" charset="0"/>
              </a:rPr>
              <a:t>Молодцы!</a:t>
            </a:r>
            <a:endParaRPr lang="ru-RU" sz="6600" b="1" cap="none" spc="0" dirty="0">
              <a:ln w="10541" cmpd="sng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rgbClr val="7030A0"/>
              </a:solidFill>
              <a:effectLst/>
              <a:latin typeface="Monotype Corsiva" pitchFamily="66" charset="0"/>
            </a:endParaRPr>
          </a:p>
        </p:txBody>
      </p:sp>
      <p:pic>
        <p:nvPicPr>
          <p:cNvPr id="15" name="Picture 15" descr="Карандаш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276872"/>
            <a:ext cx="1512168" cy="1615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1999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3" presetClass="entr" presetSubtype="0" fill="hold" grpId="0" nodeType="afterEffect">
                                  <p:stCondLst>
                                    <p:cond delay="4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000"/>
                            </p:stCondLst>
                            <p:childTnLst>
                              <p:par>
                                <p:cTn id="3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2" grpId="0" animBg="1"/>
      <p:bldP spid="3" grpId="0" animBg="1"/>
      <p:bldP spid="4" grpId="0" animBg="1"/>
      <p:bldP spid="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Текст 6"/>
          <p:cNvSpPr>
            <a:spLocks noGrp="1"/>
          </p:cNvSpPr>
          <p:nvPr>
            <p:ph type="body" idx="4294967295"/>
          </p:nvPr>
        </p:nvSpPr>
        <p:spPr>
          <a:xfrm>
            <a:off x="449596" y="1052736"/>
            <a:ext cx="8370876" cy="792163"/>
          </a:xfrm>
        </p:spPr>
        <p:txBody>
          <a:bodyPr anchor="b">
            <a:normAutofit/>
          </a:bodyPr>
          <a:lstStyle/>
          <a:p>
            <a:pPr marL="0" indent="0">
              <a:buFontTx/>
              <a:buNone/>
            </a:pP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Объем килограмма воды?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42029" y="116632"/>
            <a:ext cx="6643687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ndale Mono" pitchFamily="49" charset="0"/>
              </a:rPr>
              <a:t> 7 вопрос:</a:t>
            </a:r>
            <a:endParaRPr lang="ru-RU" sz="4400" b="1" dirty="0">
              <a:solidFill>
                <a:schemeClr val="accent6">
                  <a:lumMod val="20000"/>
                  <a:lumOff val="80000"/>
                </a:schemeClr>
              </a:solidFill>
              <a:latin typeface="Andale Mono" pitchFamily="49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823325" y="2180695"/>
            <a:ext cx="2416175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 А)  метр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139953" y="2180696"/>
            <a:ext cx="2430658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Б) грамм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Скругленный прямоугольник 12"/>
          <p:cNvSpPr/>
          <p:nvPr/>
        </p:nvSpPr>
        <p:spPr>
          <a:xfrm>
            <a:off x="931057" y="3248818"/>
            <a:ext cx="2344738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В) </a:t>
            </a:r>
            <a:r>
              <a:rPr lang="ru-RU" sz="2000" u="sng" dirty="0" err="1" smtClean="0">
                <a:solidFill>
                  <a:srgbClr val="EFF343"/>
                </a:solidFill>
                <a:latin typeface="Arial" charset="0"/>
                <a:cs typeface="Arial" charset="0"/>
              </a:rPr>
              <a:t>милиграмм</a:t>
            </a:r>
            <a:endParaRPr lang="ru-RU" sz="2000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Скругленный прямоугольник 12"/>
          <p:cNvSpPr/>
          <p:nvPr/>
        </p:nvSpPr>
        <p:spPr>
          <a:xfrm>
            <a:off x="4139952" y="3248818"/>
            <a:ext cx="2430658" cy="792162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Г) литр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Скругленный прямоугольник 12"/>
          <p:cNvSpPr/>
          <p:nvPr/>
        </p:nvSpPr>
        <p:spPr>
          <a:xfrm>
            <a:off x="5796136" y="4634126"/>
            <a:ext cx="2344737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Г) литр</a:t>
            </a:r>
            <a:endParaRPr lang="ru-RU" sz="2000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pic>
        <p:nvPicPr>
          <p:cNvPr id="14" name="Рисунок 13" descr="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6969" y="4634126"/>
            <a:ext cx="1928826" cy="1847612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2427206" y="5392019"/>
            <a:ext cx="414340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Monotype Corsiva" pitchFamily="66" charset="0"/>
              </a:rPr>
              <a:t>Молодцы!</a:t>
            </a:r>
            <a:endParaRPr lang="ru-RU" sz="6600" b="1" cap="none" spc="0" dirty="0">
              <a:ln w="10541" cmpd="sng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rgbClr val="7030A0"/>
              </a:solidFill>
              <a:effectLst/>
              <a:latin typeface="Monotype Corsiva" pitchFamily="66" charset="0"/>
            </a:endParaRPr>
          </a:p>
        </p:txBody>
      </p:sp>
      <p:pic>
        <p:nvPicPr>
          <p:cNvPr id="15" name="Picture 15" descr="Карандаш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276872"/>
            <a:ext cx="1512168" cy="1615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48862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3" presetClass="entr" presetSubtype="0" fill="hold" grpId="0" nodeType="afterEffect">
                                  <p:stCondLst>
                                    <p:cond delay="4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000"/>
                            </p:stCondLst>
                            <p:childTnLst>
                              <p:par>
                                <p:cTn id="3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2" grpId="0" animBg="1"/>
      <p:bldP spid="3" grpId="0" animBg="1"/>
      <p:bldP spid="4" grpId="0" animBg="1"/>
      <p:bldP spid="1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Текст 6"/>
          <p:cNvSpPr>
            <a:spLocks noGrp="1"/>
          </p:cNvSpPr>
          <p:nvPr>
            <p:ph type="body" idx="4294967295"/>
          </p:nvPr>
        </p:nvSpPr>
        <p:spPr>
          <a:xfrm>
            <a:off x="449596" y="1052736"/>
            <a:ext cx="8370876" cy="792163"/>
          </a:xfrm>
        </p:spPr>
        <p:txBody>
          <a:bodyPr anchor="b">
            <a:normAutofit/>
          </a:bodyPr>
          <a:lstStyle/>
          <a:p>
            <a:pPr marL="0" indent="0">
              <a:buFontTx/>
              <a:buNone/>
            </a:pP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Что следует за вторником?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42029" y="116632"/>
            <a:ext cx="6643687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ndale Mono" pitchFamily="49" charset="0"/>
              </a:rPr>
              <a:t> 8 вопрос:</a:t>
            </a:r>
            <a:endParaRPr lang="ru-RU" sz="4400" b="1" dirty="0">
              <a:solidFill>
                <a:schemeClr val="accent6">
                  <a:lumMod val="20000"/>
                  <a:lumOff val="80000"/>
                </a:schemeClr>
              </a:solidFill>
              <a:latin typeface="Andale Mono" pitchFamily="49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823325" y="2180695"/>
            <a:ext cx="2416175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 А)  вторник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139953" y="2180696"/>
            <a:ext cx="2430658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Б) среда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Скругленный прямоугольник 12"/>
          <p:cNvSpPr/>
          <p:nvPr/>
        </p:nvSpPr>
        <p:spPr>
          <a:xfrm>
            <a:off x="931057" y="3248818"/>
            <a:ext cx="2344738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В) понедельник</a:t>
            </a:r>
            <a:endParaRPr lang="ru-RU" sz="2000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Скругленный прямоугольник 12"/>
          <p:cNvSpPr/>
          <p:nvPr/>
        </p:nvSpPr>
        <p:spPr>
          <a:xfrm>
            <a:off x="4139952" y="3248818"/>
            <a:ext cx="2430658" cy="792162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Г) воскресенье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Скругленный прямоугольник 12"/>
          <p:cNvSpPr/>
          <p:nvPr/>
        </p:nvSpPr>
        <p:spPr>
          <a:xfrm>
            <a:off x="5796136" y="4634126"/>
            <a:ext cx="2344737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>
                <a:solidFill>
                  <a:srgbClr val="C00000"/>
                </a:solidFill>
                <a:latin typeface="Arial" charset="0"/>
                <a:cs typeface="Arial" charset="0"/>
              </a:rPr>
              <a:t>Б</a:t>
            </a:r>
            <a:r>
              <a:rPr lang="ru-RU" sz="2000" u="sng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) среда</a:t>
            </a:r>
            <a:endParaRPr lang="ru-RU" sz="2000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pic>
        <p:nvPicPr>
          <p:cNvPr id="14" name="Рисунок 13" descr="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6969" y="4634126"/>
            <a:ext cx="1928826" cy="1847612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2427206" y="5392019"/>
            <a:ext cx="414340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Monotype Corsiva" pitchFamily="66" charset="0"/>
              </a:rPr>
              <a:t>Молодцы!</a:t>
            </a:r>
            <a:endParaRPr lang="ru-RU" sz="6600" b="1" cap="none" spc="0" dirty="0">
              <a:ln w="10541" cmpd="sng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rgbClr val="7030A0"/>
              </a:solidFill>
              <a:effectLst/>
              <a:latin typeface="Monotype Corsiva" pitchFamily="66" charset="0"/>
            </a:endParaRPr>
          </a:p>
        </p:txBody>
      </p:sp>
      <p:pic>
        <p:nvPicPr>
          <p:cNvPr id="15" name="Picture 15" descr="Карандаш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276872"/>
            <a:ext cx="1512168" cy="1615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48862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3" presetClass="entr" presetSubtype="0" fill="hold" grpId="0" nodeType="afterEffect">
                                  <p:stCondLst>
                                    <p:cond delay="4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000"/>
                            </p:stCondLst>
                            <p:childTnLst>
                              <p:par>
                                <p:cTn id="3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2" grpId="0" animBg="1"/>
      <p:bldP spid="3" grpId="0" animBg="1"/>
      <p:bldP spid="4" grpId="0" animBg="1"/>
      <p:bldP spid="1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Текст 6"/>
          <p:cNvSpPr>
            <a:spLocks noGrp="1"/>
          </p:cNvSpPr>
          <p:nvPr>
            <p:ph type="body" idx="4294967295"/>
          </p:nvPr>
        </p:nvSpPr>
        <p:spPr>
          <a:xfrm>
            <a:off x="449596" y="1052736"/>
            <a:ext cx="8370876" cy="792163"/>
          </a:xfrm>
        </p:spPr>
        <p:txBody>
          <a:bodyPr anchor="b">
            <a:normAutofit/>
          </a:bodyPr>
          <a:lstStyle/>
          <a:p>
            <a:pPr marL="0" indent="0">
              <a:buFontTx/>
              <a:buNone/>
            </a:pP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Друг игрека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42029" y="116632"/>
            <a:ext cx="6643687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ndale Mono" pitchFamily="49" charset="0"/>
              </a:rPr>
              <a:t> 9 вопрос:</a:t>
            </a:r>
            <a:endParaRPr lang="ru-RU" sz="4400" b="1" dirty="0">
              <a:solidFill>
                <a:schemeClr val="accent6">
                  <a:lumMod val="20000"/>
                  <a:lumOff val="80000"/>
                </a:schemeClr>
              </a:solidFill>
              <a:latin typeface="Andale Mono" pitchFamily="49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823325" y="2180695"/>
            <a:ext cx="2416175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 А)  альфа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139953" y="2180696"/>
            <a:ext cx="2430658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Б) зет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Скругленный прямоугольник 12"/>
          <p:cNvSpPr/>
          <p:nvPr/>
        </p:nvSpPr>
        <p:spPr>
          <a:xfrm>
            <a:off x="931057" y="3248818"/>
            <a:ext cx="2344738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В) икс</a:t>
            </a:r>
            <a:endParaRPr lang="ru-RU" sz="2000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Скругленный прямоугольник 12"/>
          <p:cNvSpPr/>
          <p:nvPr/>
        </p:nvSpPr>
        <p:spPr>
          <a:xfrm>
            <a:off x="4139952" y="3248818"/>
            <a:ext cx="2430658" cy="792162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Г) дельта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Скругленный прямоугольник 12"/>
          <p:cNvSpPr/>
          <p:nvPr/>
        </p:nvSpPr>
        <p:spPr>
          <a:xfrm>
            <a:off x="5796136" y="4634126"/>
            <a:ext cx="2344737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>
                <a:solidFill>
                  <a:srgbClr val="C00000"/>
                </a:solidFill>
                <a:latin typeface="Arial" charset="0"/>
                <a:cs typeface="Arial" charset="0"/>
              </a:rPr>
              <a:t>В</a:t>
            </a:r>
            <a:r>
              <a:rPr lang="ru-RU" sz="2000" u="sng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) икс</a:t>
            </a:r>
            <a:endParaRPr lang="ru-RU" sz="2000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pic>
        <p:nvPicPr>
          <p:cNvPr id="14" name="Рисунок 13" descr="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6969" y="4634126"/>
            <a:ext cx="1928826" cy="1847612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2427206" y="5392019"/>
            <a:ext cx="414340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Monotype Corsiva" pitchFamily="66" charset="0"/>
              </a:rPr>
              <a:t>Молодцы!</a:t>
            </a:r>
            <a:endParaRPr lang="ru-RU" sz="6600" b="1" cap="none" spc="0" dirty="0">
              <a:ln w="10541" cmpd="sng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rgbClr val="7030A0"/>
              </a:solidFill>
              <a:effectLst/>
              <a:latin typeface="Monotype Corsiva" pitchFamily="66" charset="0"/>
            </a:endParaRPr>
          </a:p>
        </p:txBody>
      </p:sp>
      <p:pic>
        <p:nvPicPr>
          <p:cNvPr id="15" name="Picture 15" descr="Карандаш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276872"/>
            <a:ext cx="1512168" cy="1615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48862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3" presetClass="entr" presetSubtype="0" fill="hold" grpId="0" nodeType="afterEffect">
                                  <p:stCondLst>
                                    <p:cond delay="4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000"/>
                            </p:stCondLst>
                            <p:childTnLst>
                              <p:par>
                                <p:cTn id="3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2" grpId="0" animBg="1"/>
      <p:bldP spid="3" grpId="0" animBg="1"/>
      <p:bldP spid="4" grpId="0" animBg="1"/>
      <p:bldP spid="1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Текст 6"/>
          <p:cNvSpPr>
            <a:spLocks noGrp="1"/>
          </p:cNvSpPr>
          <p:nvPr>
            <p:ph type="body" idx="4294967295"/>
          </p:nvPr>
        </p:nvSpPr>
        <p:spPr>
          <a:xfrm>
            <a:off x="449596" y="1052736"/>
            <a:ext cx="8370876" cy="792163"/>
          </a:xfrm>
        </p:spPr>
        <p:txBody>
          <a:bodyPr anchor="b">
            <a:normAutofit/>
          </a:bodyPr>
          <a:lstStyle/>
          <a:p>
            <a:pPr marL="0" indent="0">
              <a:buFontTx/>
              <a:buNone/>
            </a:pP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Равенство с  переменной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42029" y="116632"/>
            <a:ext cx="6643687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ndale Mono" pitchFamily="49" charset="0"/>
              </a:rPr>
              <a:t> 10 вопрос:</a:t>
            </a:r>
            <a:endParaRPr lang="ru-RU" sz="4400" b="1" dirty="0">
              <a:solidFill>
                <a:schemeClr val="accent6">
                  <a:lumMod val="20000"/>
                  <a:lumOff val="80000"/>
                </a:schemeClr>
              </a:solidFill>
              <a:latin typeface="Andale Mono" pitchFamily="49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823325" y="2180695"/>
            <a:ext cx="2416175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 А)  задача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139953" y="2180696"/>
            <a:ext cx="2430658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Б) уравнение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Скругленный прямоугольник 12"/>
          <p:cNvSpPr/>
          <p:nvPr/>
        </p:nvSpPr>
        <p:spPr>
          <a:xfrm>
            <a:off x="931057" y="3248818"/>
            <a:ext cx="2344738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В) сравнение</a:t>
            </a:r>
            <a:endParaRPr lang="ru-RU" sz="2000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Скругленный прямоугольник 12"/>
          <p:cNvSpPr/>
          <p:nvPr/>
        </p:nvSpPr>
        <p:spPr>
          <a:xfrm>
            <a:off x="4139952" y="3248818"/>
            <a:ext cx="2430658" cy="792162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Г) упрощение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Скругленный прямоугольник 12"/>
          <p:cNvSpPr/>
          <p:nvPr/>
        </p:nvSpPr>
        <p:spPr>
          <a:xfrm>
            <a:off x="5796136" y="4634126"/>
            <a:ext cx="2344737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>
                <a:solidFill>
                  <a:srgbClr val="C00000"/>
                </a:solidFill>
                <a:latin typeface="Arial" charset="0"/>
                <a:cs typeface="Arial" charset="0"/>
              </a:rPr>
              <a:t>Б</a:t>
            </a:r>
            <a:r>
              <a:rPr lang="ru-RU" sz="2000" u="sng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) уравнение</a:t>
            </a:r>
            <a:endParaRPr lang="ru-RU" sz="2000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pic>
        <p:nvPicPr>
          <p:cNvPr id="14" name="Рисунок 13" descr="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6969" y="4634126"/>
            <a:ext cx="1928826" cy="1847612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2427206" y="5392019"/>
            <a:ext cx="414340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Monotype Corsiva" pitchFamily="66" charset="0"/>
              </a:rPr>
              <a:t>Молодцы!</a:t>
            </a:r>
            <a:endParaRPr lang="ru-RU" sz="6600" b="1" cap="none" spc="0" dirty="0">
              <a:ln w="10541" cmpd="sng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rgbClr val="7030A0"/>
              </a:solidFill>
              <a:effectLst/>
              <a:latin typeface="Monotype Corsiva" pitchFamily="66" charset="0"/>
            </a:endParaRPr>
          </a:p>
        </p:txBody>
      </p:sp>
      <p:pic>
        <p:nvPicPr>
          <p:cNvPr id="15" name="Picture 15" descr="Карандаш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276872"/>
            <a:ext cx="1512168" cy="1615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48862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3" presetClass="entr" presetSubtype="0" fill="hold" grpId="0" nodeType="afterEffect">
                                  <p:stCondLst>
                                    <p:cond delay="4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000"/>
                            </p:stCondLst>
                            <p:childTnLst>
                              <p:par>
                                <p:cTn id="3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2" grpId="0" animBg="1"/>
      <p:bldP spid="3" grpId="0" animBg="1"/>
      <p:bldP spid="4" grpId="0" animBg="1"/>
      <p:bldP spid="1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Текст 6"/>
          <p:cNvSpPr>
            <a:spLocks noGrp="1"/>
          </p:cNvSpPr>
          <p:nvPr>
            <p:ph type="body" idx="4294967295"/>
          </p:nvPr>
        </p:nvSpPr>
        <p:spPr>
          <a:xfrm>
            <a:off x="449596" y="1052736"/>
            <a:ext cx="8370876" cy="792163"/>
          </a:xfrm>
        </p:spPr>
        <p:txBody>
          <a:bodyPr anchor="b">
            <a:normAutofit/>
          </a:bodyPr>
          <a:lstStyle/>
          <a:p>
            <a:pPr marL="0" indent="0">
              <a:buFontTx/>
              <a:buNone/>
            </a:pP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Результат сложения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42029" y="116632"/>
            <a:ext cx="6643687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ndale Mono" pitchFamily="49" charset="0"/>
              </a:rPr>
              <a:t> 11 вопрос:</a:t>
            </a:r>
            <a:endParaRPr lang="ru-RU" sz="4400" b="1" dirty="0">
              <a:solidFill>
                <a:schemeClr val="accent6">
                  <a:lumMod val="20000"/>
                  <a:lumOff val="80000"/>
                </a:schemeClr>
              </a:solidFill>
              <a:latin typeface="Andale Mono" pitchFamily="49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823325" y="2180695"/>
            <a:ext cx="2416175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 А) разность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139953" y="2180696"/>
            <a:ext cx="2430658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Б) другой ответ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Скругленный прямоугольник 12"/>
          <p:cNvSpPr/>
          <p:nvPr/>
        </p:nvSpPr>
        <p:spPr>
          <a:xfrm>
            <a:off x="931057" y="3248818"/>
            <a:ext cx="2344738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В) сумма</a:t>
            </a:r>
            <a:endParaRPr lang="ru-RU" sz="2000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Скругленный прямоугольник 12"/>
          <p:cNvSpPr/>
          <p:nvPr/>
        </p:nvSpPr>
        <p:spPr>
          <a:xfrm>
            <a:off x="4139952" y="3248818"/>
            <a:ext cx="2430658" cy="792162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Г) частное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Скругленный прямоугольник 12"/>
          <p:cNvSpPr/>
          <p:nvPr/>
        </p:nvSpPr>
        <p:spPr>
          <a:xfrm>
            <a:off x="5796136" y="4634126"/>
            <a:ext cx="2344737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>
                <a:solidFill>
                  <a:srgbClr val="C00000"/>
                </a:solidFill>
                <a:latin typeface="Arial" charset="0"/>
                <a:cs typeface="Arial" charset="0"/>
              </a:rPr>
              <a:t>В</a:t>
            </a:r>
            <a:r>
              <a:rPr lang="ru-RU" sz="2000" u="sng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) сумма</a:t>
            </a:r>
            <a:endParaRPr lang="ru-RU" sz="2000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pic>
        <p:nvPicPr>
          <p:cNvPr id="14" name="Рисунок 13" descr="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6969" y="4634126"/>
            <a:ext cx="1928826" cy="1847612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2427206" y="5392019"/>
            <a:ext cx="414340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Monotype Corsiva" pitchFamily="66" charset="0"/>
              </a:rPr>
              <a:t>Молодцы!</a:t>
            </a:r>
            <a:endParaRPr lang="ru-RU" sz="6600" b="1" cap="none" spc="0" dirty="0">
              <a:ln w="10541" cmpd="sng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rgbClr val="7030A0"/>
              </a:solidFill>
              <a:effectLst/>
              <a:latin typeface="Monotype Corsiva" pitchFamily="66" charset="0"/>
            </a:endParaRPr>
          </a:p>
        </p:txBody>
      </p:sp>
      <p:pic>
        <p:nvPicPr>
          <p:cNvPr id="15" name="Picture 15" descr="Карандаш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276872"/>
            <a:ext cx="1512168" cy="1615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48862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3" presetClass="entr" presetSubtype="0" fill="hold" grpId="0" nodeType="afterEffect">
                                  <p:stCondLst>
                                    <p:cond delay="4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000"/>
                            </p:stCondLst>
                            <p:childTnLst>
                              <p:par>
                                <p:cTn id="3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2" grpId="0" animBg="1"/>
      <p:bldP spid="3" grpId="0" animBg="1"/>
      <p:bldP spid="4" grpId="0" animBg="1"/>
      <p:bldP spid="1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Текст 6"/>
          <p:cNvSpPr>
            <a:spLocks noGrp="1"/>
          </p:cNvSpPr>
          <p:nvPr>
            <p:ph type="body" idx="4294967295"/>
          </p:nvPr>
        </p:nvSpPr>
        <p:spPr>
          <a:xfrm>
            <a:off x="449596" y="1052736"/>
            <a:ext cx="8370876" cy="792163"/>
          </a:xfrm>
        </p:spPr>
        <p:txBody>
          <a:bodyPr anchor="b">
            <a:normAutofit/>
          </a:bodyPr>
          <a:lstStyle/>
          <a:p>
            <a:pPr marL="0" indent="0">
              <a:buFontTx/>
              <a:buNone/>
            </a:pP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Округлите до десятых 8,73954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42029" y="116632"/>
            <a:ext cx="6643687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ndale Mono" pitchFamily="49" charset="0"/>
              </a:rPr>
              <a:t> 12 вопрос:</a:t>
            </a:r>
            <a:endParaRPr lang="ru-RU" sz="4400" b="1" dirty="0">
              <a:solidFill>
                <a:schemeClr val="accent6">
                  <a:lumMod val="20000"/>
                  <a:lumOff val="80000"/>
                </a:schemeClr>
              </a:solidFill>
              <a:latin typeface="Andale Mono" pitchFamily="49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823325" y="2180695"/>
            <a:ext cx="2416175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 А) 8,8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139953" y="2180696"/>
            <a:ext cx="2430658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Б) 8,74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Скругленный прямоугольник 12"/>
          <p:cNvSpPr/>
          <p:nvPr/>
        </p:nvSpPr>
        <p:spPr>
          <a:xfrm>
            <a:off x="931057" y="3248818"/>
            <a:ext cx="2344738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В) 8,7</a:t>
            </a:r>
            <a:endParaRPr lang="ru-RU" sz="2000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Скругленный прямоугольник 12"/>
          <p:cNvSpPr/>
          <p:nvPr/>
        </p:nvSpPr>
        <p:spPr>
          <a:xfrm>
            <a:off x="4139952" y="3248818"/>
            <a:ext cx="2430658" cy="792162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Г) 8,73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Скругленный прямоугольник 12"/>
          <p:cNvSpPr/>
          <p:nvPr/>
        </p:nvSpPr>
        <p:spPr>
          <a:xfrm>
            <a:off x="5796136" y="4634126"/>
            <a:ext cx="2344737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smtClean="0">
                <a:solidFill>
                  <a:srgbClr val="C00000"/>
                </a:solidFill>
                <a:latin typeface="Arial" charset="0"/>
                <a:cs typeface="Arial" charset="0"/>
              </a:rPr>
              <a:t>В) 8,7</a:t>
            </a:r>
            <a:endParaRPr lang="ru-RU" sz="2000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pic>
        <p:nvPicPr>
          <p:cNvPr id="14" name="Рисунок 13" descr="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6969" y="4634126"/>
            <a:ext cx="1928826" cy="1847612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2427206" y="5392019"/>
            <a:ext cx="414340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Monotype Corsiva" pitchFamily="66" charset="0"/>
              </a:rPr>
              <a:t>Молодцы!</a:t>
            </a:r>
            <a:endParaRPr lang="ru-RU" sz="6600" b="1" cap="none" spc="0" dirty="0">
              <a:ln w="10541" cmpd="sng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rgbClr val="7030A0"/>
              </a:solidFill>
              <a:effectLst/>
              <a:latin typeface="Monotype Corsiva" pitchFamily="66" charset="0"/>
            </a:endParaRPr>
          </a:p>
        </p:txBody>
      </p:sp>
      <p:pic>
        <p:nvPicPr>
          <p:cNvPr id="15" name="Picture 15" descr="Карандаш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276872"/>
            <a:ext cx="1512168" cy="1615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48862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3" presetClass="entr" presetSubtype="0" fill="hold" grpId="0" nodeType="afterEffect">
                                  <p:stCondLst>
                                    <p:cond delay="4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000"/>
                            </p:stCondLst>
                            <p:childTnLst>
                              <p:par>
                                <p:cTn id="3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2" grpId="0" animBg="1"/>
      <p:bldP spid="3" grpId="0" animBg="1"/>
      <p:bldP spid="4" grpId="0" animBg="1"/>
      <p:bldP spid="1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57251" y="928688"/>
            <a:ext cx="7715278" cy="3786196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579" name="WordArt 6"/>
          <p:cNvSpPr>
            <a:spLocks noChangeArrowheads="1" noChangeShapeType="1" noTextEdit="1"/>
          </p:cNvSpPr>
          <p:nvPr/>
        </p:nvSpPr>
        <p:spPr bwMode="auto">
          <a:xfrm>
            <a:off x="1258888" y="188913"/>
            <a:ext cx="6265862" cy="3959225"/>
          </a:xfrm>
          <a:prstGeom prst="rect">
            <a:avLst/>
          </a:prstGeom>
        </p:spPr>
        <p:txBody>
          <a:bodyPr wrap="none" fromWordArt="1">
            <a:prstTxWarp prst="textCurveDown">
              <a:avLst>
                <a:gd name="adj" fmla="val 43477"/>
              </a:avLst>
            </a:prstTxWarp>
          </a:bodyPr>
          <a:lstStyle/>
          <a:p>
            <a:pPr algn="ctr"/>
            <a:endParaRPr lang="ru-RU" sz="3600" b="1" kern="10" spc="720" normalizeH="1">
              <a:ln w="12700">
                <a:solidFill>
                  <a:srgbClr val="EAEAEA"/>
                </a:solidFill>
                <a:round/>
                <a:headEnd/>
                <a:tailEnd/>
              </a:ln>
              <a:solidFill>
                <a:srgbClr val="002060"/>
              </a:solidFill>
              <a:effectLst>
                <a:outerShdw dist="35921" dir="2700000" sy="50000" kx="2115830" algn="bl" rotWithShape="0">
                  <a:srgbClr val="C0C0C0">
                    <a:alpha val="79999"/>
                  </a:srgbClr>
                </a:outerShdw>
              </a:effectLst>
              <a:latin typeface="Century Schoolbook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71500" y="1643050"/>
            <a:ext cx="8858250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6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Всем </a:t>
            </a:r>
            <a:r>
              <a:rPr lang="ru-RU" sz="66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Schoolbook" pitchFamily="18" charset="0"/>
              </a:rPr>
              <a:t>спасибо!</a:t>
            </a:r>
            <a:endParaRPr lang="ru-RU" sz="66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Schoolbook" pitchFamily="18" charset="0"/>
            </a:endParaRPr>
          </a:p>
        </p:txBody>
      </p:sp>
      <p:pic>
        <p:nvPicPr>
          <p:cNvPr id="6" name="Picture 15" descr="Карандаш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2352" y="2897441"/>
            <a:ext cx="2441936" cy="3029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2" descr="золушка2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3195416"/>
            <a:ext cx="2232248" cy="3038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8275584"/>
      </p:ext>
    </p:extLst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16632"/>
            <a:ext cx="7772400" cy="1080121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Три подсказки: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052736"/>
            <a:ext cx="6400800" cy="4248472"/>
          </a:xfrm>
        </p:spPr>
        <p:txBody>
          <a:bodyPr/>
          <a:lstStyle/>
          <a:p>
            <a:pPr marL="571500" indent="-571500" algn="l">
              <a:buFont typeface="Wingdings" pitchFamily="2" charset="2"/>
              <a:buChar char="v"/>
            </a:pPr>
            <a:r>
              <a:rPr lang="ru-RU" sz="3600" dirty="0" smtClean="0">
                <a:solidFill>
                  <a:srgbClr val="6600FF"/>
                </a:solidFill>
              </a:rPr>
              <a:t>50/50 убираем два правильных ответа, оставляя игроку выбрать из двух вариантов.</a:t>
            </a:r>
          </a:p>
          <a:p>
            <a:pPr marL="571500" indent="-571500" algn="l">
              <a:buFont typeface="Wingdings" pitchFamily="2" charset="2"/>
              <a:buChar char="v"/>
            </a:pPr>
            <a:r>
              <a:rPr lang="ru-RU" sz="3600" dirty="0" smtClean="0">
                <a:solidFill>
                  <a:srgbClr val="6600FF"/>
                </a:solidFill>
              </a:rPr>
              <a:t>Помощь друга.</a:t>
            </a:r>
          </a:p>
          <a:p>
            <a:pPr marL="571500" indent="-571500" algn="l">
              <a:buFont typeface="Wingdings" pitchFamily="2" charset="2"/>
              <a:buChar char="v"/>
            </a:pPr>
            <a:r>
              <a:rPr lang="ru-RU" sz="3600" dirty="0" smtClean="0">
                <a:solidFill>
                  <a:srgbClr val="6600FF"/>
                </a:solidFill>
              </a:rPr>
              <a:t>1 сек. </a:t>
            </a:r>
            <a:r>
              <a:rPr lang="ru-RU" sz="3600" dirty="0">
                <a:solidFill>
                  <a:srgbClr val="6600FF"/>
                </a:solidFill>
              </a:rPr>
              <a:t>с</a:t>
            </a:r>
            <a:r>
              <a:rPr lang="ru-RU" sz="3600" dirty="0" smtClean="0">
                <a:solidFill>
                  <a:srgbClr val="6600FF"/>
                </a:solidFill>
              </a:rPr>
              <a:t>тановится 3 сек.</a:t>
            </a:r>
          </a:p>
          <a:p>
            <a:pPr algn="l"/>
            <a:endParaRPr lang="ru-RU" sz="2800" dirty="0">
              <a:solidFill>
                <a:srgbClr val="6600FF"/>
              </a:solidFill>
            </a:endParaRPr>
          </a:p>
        </p:txBody>
      </p:sp>
      <p:pic>
        <p:nvPicPr>
          <p:cNvPr id="4" name="Picture 4" descr="C:\Users\Дашулька\Desktop\Песенки для мамы\Рисунки\7388041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00192" y="1340768"/>
            <a:ext cx="2508250" cy="356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161591587"/>
      </p:ext>
    </p:extLst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259633" y="692696"/>
            <a:ext cx="653502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1 тур:</a:t>
            </a:r>
            <a:endParaRPr lang="ru-RU" sz="5400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5" name="Picture 12" descr="золушка2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2517236"/>
            <a:ext cx="2232248" cy="3038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4467685"/>
      </p:ext>
    </p:extLst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Текст 6"/>
          <p:cNvSpPr>
            <a:spLocks noGrp="1"/>
          </p:cNvSpPr>
          <p:nvPr>
            <p:ph type="body" idx="4294967295"/>
          </p:nvPr>
        </p:nvSpPr>
        <p:spPr>
          <a:xfrm>
            <a:off x="449597" y="1052736"/>
            <a:ext cx="7092280" cy="792163"/>
          </a:xfrm>
        </p:spPr>
        <p:txBody>
          <a:bodyPr anchor="b">
            <a:normAutofit fontScale="62500" lnSpcReduction="20000"/>
          </a:bodyPr>
          <a:lstStyle/>
          <a:p>
            <a:pPr marL="0" indent="0" algn="ctr">
              <a:buFontTx/>
              <a:buNone/>
            </a:pP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Сумма длин всех </a:t>
            </a:r>
            <a:r>
              <a:rPr lang="ru-RU" sz="4400" b="1" smtClean="0">
                <a:solidFill>
                  <a:schemeClr val="accent6">
                    <a:lumMod val="50000"/>
                  </a:schemeClr>
                </a:solidFill>
              </a:rPr>
              <a:t>сторон многоугольника?</a:t>
            </a:r>
            <a:endParaRPr lang="ru-RU" sz="4400" b="1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42029" y="116632"/>
            <a:ext cx="6643687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ndale Mono" pitchFamily="49" charset="0"/>
              </a:rPr>
              <a:t> 1 вопрос:</a:t>
            </a:r>
            <a:endParaRPr lang="ru-RU" sz="4400" b="1" dirty="0">
              <a:solidFill>
                <a:schemeClr val="accent6">
                  <a:lumMod val="20000"/>
                  <a:lumOff val="80000"/>
                </a:schemeClr>
              </a:solidFill>
              <a:latin typeface="Andale Mono" pitchFamily="49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823325" y="2180695"/>
            <a:ext cx="2416175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 А) периметр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352491" y="2180696"/>
            <a:ext cx="2273300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Б) площадь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Скругленный прямоугольник 12"/>
          <p:cNvSpPr/>
          <p:nvPr/>
        </p:nvSpPr>
        <p:spPr>
          <a:xfrm>
            <a:off x="931057" y="3248818"/>
            <a:ext cx="2344738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В) длина</a:t>
            </a:r>
            <a:endParaRPr lang="ru-RU" sz="2000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Скругленный прямоугольник 12"/>
          <p:cNvSpPr/>
          <p:nvPr/>
        </p:nvSpPr>
        <p:spPr>
          <a:xfrm>
            <a:off x="4352491" y="3248818"/>
            <a:ext cx="2344738" cy="792162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Г) высота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Скругленный прямоугольник 12"/>
          <p:cNvSpPr/>
          <p:nvPr/>
        </p:nvSpPr>
        <p:spPr>
          <a:xfrm>
            <a:off x="5796136" y="4634126"/>
            <a:ext cx="2344737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А) периметр</a:t>
            </a:r>
            <a:endParaRPr lang="ru-RU" sz="2000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pic>
        <p:nvPicPr>
          <p:cNvPr id="14" name="Рисунок 13" descr="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6969" y="4634126"/>
            <a:ext cx="1928826" cy="1847612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2427206" y="5392019"/>
            <a:ext cx="414340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Monotype Corsiva" pitchFamily="66" charset="0"/>
              </a:rPr>
              <a:t>Молодцы!</a:t>
            </a:r>
            <a:endParaRPr lang="ru-RU" sz="6600" b="1" cap="none" spc="0" dirty="0">
              <a:ln w="10541" cmpd="sng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rgbClr val="7030A0"/>
              </a:solidFill>
              <a:effectLst/>
              <a:latin typeface="Monotype Corsiva" pitchFamily="66" charset="0"/>
            </a:endParaRPr>
          </a:p>
        </p:txBody>
      </p:sp>
      <p:pic>
        <p:nvPicPr>
          <p:cNvPr id="20" name="Picture 114" descr="AG00208_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08304" y="2348880"/>
            <a:ext cx="1324919" cy="1712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6147117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3" presetClass="entr" presetSubtype="0" fill="hold" grpId="0" nodeType="afterEffect">
                                  <p:stCondLst>
                                    <p:cond delay="4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2" grpId="0" animBg="1"/>
      <p:bldP spid="3" grpId="0" animBg="1"/>
      <p:bldP spid="4" grpId="0" animBg="1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Текст 6"/>
          <p:cNvSpPr>
            <a:spLocks noGrp="1"/>
          </p:cNvSpPr>
          <p:nvPr>
            <p:ph type="body" idx="4294967295"/>
          </p:nvPr>
        </p:nvSpPr>
        <p:spPr>
          <a:xfrm>
            <a:off x="449597" y="1052736"/>
            <a:ext cx="7092280" cy="936104"/>
          </a:xfrm>
        </p:spPr>
        <p:txBody>
          <a:bodyPr anchor="b">
            <a:noAutofit/>
          </a:bodyPr>
          <a:lstStyle/>
          <a:p>
            <a:pPr marL="0" indent="0" algn="ctr">
              <a:buFontTx/>
              <a:buNone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Математическое  действие, </a:t>
            </a:r>
          </a:p>
          <a:p>
            <a:pPr marL="0" indent="0" algn="ctr">
              <a:buFontTx/>
              <a:buNone/>
            </a:pP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обратное вычитанию.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42029" y="116632"/>
            <a:ext cx="6643687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ndale Mono" pitchFamily="49" charset="0"/>
              </a:rPr>
              <a:t> 2 вопрос:</a:t>
            </a:r>
            <a:endParaRPr lang="ru-RU" sz="4400" b="1" dirty="0">
              <a:solidFill>
                <a:schemeClr val="accent6">
                  <a:lumMod val="20000"/>
                  <a:lumOff val="80000"/>
                </a:schemeClr>
              </a:solidFill>
              <a:latin typeface="Andale Mono" pitchFamily="49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823325" y="2180695"/>
            <a:ext cx="2416175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 А) умножение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352491" y="2180696"/>
            <a:ext cx="2273300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Б) деление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Скругленный прямоугольник 12"/>
          <p:cNvSpPr/>
          <p:nvPr/>
        </p:nvSpPr>
        <p:spPr>
          <a:xfrm>
            <a:off x="931057" y="3248818"/>
            <a:ext cx="2344738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В) сложение</a:t>
            </a:r>
            <a:endParaRPr lang="ru-RU" sz="2000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Скругленный прямоугольник 12"/>
          <p:cNvSpPr/>
          <p:nvPr/>
        </p:nvSpPr>
        <p:spPr>
          <a:xfrm>
            <a:off x="4352491" y="3248818"/>
            <a:ext cx="2344738" cy="792162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Г) вычитание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Скругленный прямоугольник 12"/>
          <p:cNvSpPr/>
          <p:nvPr/>
        </p:nvSpPr>
        <p:spPr>
          <a:xfrm>
            <a:off x="5796136" y="4634126"/>
            <a:ext cx="2344737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В) сложение</a:t>
            </a:r>
            <a:endParaRPr lang="ru-RU" sz="2000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pic>
        <p:nvPicPr>
          <p:cNvPr id="14" name="Рисунок 13" descr="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6969" y="4634126"/>
            <a:ext cx="1928826" cy="1847612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2427206" y="5392019"/>
            <a:ext cx="414340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Monotype Corsiva" pitchFamily="66" charset="0"/>
              </a:rPr>
              <a:t>Молодцы!</a:t>
            </a:r>
            <a:endParaRPr lang="ru-RU" sz="6600" b="1" cap="none" spc="0" dirty="0">
              <a:ln w="10541" cmpd="sng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rgbClr val="7030A0"/>
              </a:solidFill>
              <a:effectLst/>
              <a:latin typeface="Monotype Corsiva" pitchFamily="66" charset="0"/>
            </a:endParaRPr>
          </a:p>
        </p:txBody>
      </p:sp>
      <p:pic>
        <p:nvPicPr>
          <p:cNvPr id="15" name="Picture 4" descr="C:\Users\Дашулька\Desktop\Песенки для мамы\Рисунки\7388041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6296" y="1340768"/>
            <a:ext cx="1572146" cy="2232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086887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3" presetClass="entr" presetSubtype="0" fill="hold" grpId="0" nodeType="afterEffect">
                                  <p:stCondLst>
                                    <p:cond delay="4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2" grpId="0" animBg="1"/>
      <p:bldP spid="3" grpId="0" animBg="1"/>
      <p:bldP spid="4" grpId="0" animBg="1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Текст 6"/>
          <p:cNvSpPr>
            <a:spLocks noGrp="1"/>
          </p:cNvSpPr>
          <p:nvPr>
            <p:ph type="body" idx="4294967295"/>
          </p:nvPr>
        </p:nvSpPr>
        <p:spPr>
          <a:xfrm>
            <a:off x="793436" y="1052736"/>
            <a:ext cx="7092280" cy="792163"/>
          </a:xfrm>
        </p:spPr>
        <p:txBody>
          <a:bodyPr anchor="b">
            <a:normAutofit fontScale="85000" lnSpcReduction="10000"/>
          </a:bodyPr>
          <a:lstStyle/>
          <a:p>
            <a:pPr marL="0" indent="0">
              <a:buFontTx/>
              <a:buNone/>
            </a:pP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Маленькая единица времени.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42029" y="116632"/>
            <a:ext cx="6643687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ndale Mono" pitchFamily="49" charset="0"/>
              </a:rPr>
              <a:t> 3 вопрос:</a:t>
            </a:r>
            <a:endParaRPr lang="ru-RU" sz="4400" b="1" dirty="0">
              <a:solidFill>
                <a:schemeClr val="accent6">
                  <a:lumMod val="20000"/>
                  <a:lumOff val="80000"/>
                </a:schemeClr>
              </a:solidFill>
              <a:latin typeface="Andale Mono" pitchFamily="49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823325" y="2180695"/>
            <a:ext cx="2416175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 А) минута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352491" y="2180696"/>
            <a:ext cx="2273300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Б) секунда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Скругленный прямоугольник 12"/>
          <p:cNvSpPr/>
          <p:nvPr/>
        </p:nvSpPr>
        <p:spPr>
          <a:xfrm>
            <a:off x="931057" y="3248818"/>
            <a:ext cx="2344738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В) час</a:t>
            </a:r>
            <a:endParaRPr lang="ru-RU" sz="2000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Скругленный прямоугольник 12"/>
          <p:cNvSpPr/>
          <p:nvPr/>
        </p:nvSpPr>
        <p:spPr>
          <a:xfrm>
            <a:off x="4352491" y="3248818"/>
            <a:ext cx="2344738" cy="792162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Г) ничего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Скругленный прямоугольник 12"/>
          <p:cNvSpPr/>
          <p:nvPr/>
        </p:nvSpPr>
        <p:spPr>
          <a:xfrm>
            <a:off x="5796136" y="4634126"/>
            <a:ext cx="2344737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Б) секунда</a:t>
            </a:r>
            <a:endParaRPr lang="ru-RU" sz="2000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pic>
        <p:nvPicPr>
          <p:cNvPr id="14" name="Рисунок 13" descr="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6969" y="4634126"/>
            <a:ext cx="1928826" cy="1847612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2427206" y="5392019"/>
            <a:ext cx="414340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Monotype Corsiva" pitchFamily="66" charset="0"/>
              </a:rPr>
              <a:t>Молодцы!</a:t>
            </a:r>
            <a:endParaRPr lang="ru-RU" sz="6600" b="1" cap="none" spc="0" dirty="0">
              <a:ln w="10541" cmpd="sng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rgbClr val="7030A0"/>
              </a:solidFill>
              <a:effectLst/>
              <a:latin typeface="Monotype Corsiva" pitchFamily="66" charset="0"/>
            </a:endParaRPr>
          </a:p>
        </p:txBody>
      </p:sp>
      <p:pic>
        <p:nvPicPr>
          <p:cNvPr id="20" name="Picture 114" descr="AG00208_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08304" y="2348880"/>
            <a:ext cx="1324919" cy="1712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086887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3" presetClass="entr" presetSubtype="0" fill="hold" grpId="0" nodeType="afterEffect">
                                  <p:stCondLst>
                                    <p:cond delay="4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50" accel="50000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2" grpId="0" animBg="1"/>
      <p:bldP spid="3" grpId="0" animBg="1"/>
      <p:bldP spid="4" grpId="0" animBg="1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Текст 6"/>
          <p:cNvSpPr>
            <a:spLocks noGrp="1"/>
          </p:cNvSpPr>
          <p:nvPr>
            <p:ph type="body" idx="4294967295"/>
          </p:nvPr>
        </p:nvSpPr>
        <p:spPr>
          <a:xfrm>
            <a:off x="449597" y="1052736"/>
            <a:ext cx="7092280" cy="792163"/>
          </a:xfrm>
        </p:spPr>
        <p:txBody>
          <a:bodyPr anchor="b">
            <a:normAutofit fontScale="92500"/>
          </a:bodyPr>
          <a:lstStyle/>
          <a:p>
            <a:pPr marL="0" indent="0">
              <a:buFontTx/>
              <a:buNone/>
            </a:pP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Предмет, изучающий счёт.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42029" y="116632"/>
            <a:ext cx="6643687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ndale Mono" pitchFamily="49" charset="0"/>
              </a:rPr>
              <a:t> 4 вопрос:</a:t>
            </a:r>
            <a:endParaRPr lang="ru-RU" sz="4400" b="1" dirty="0">
              <a:solidFill>
                <a:schemeClr val="accent6">
                  <a:lumMod val="20000"/>
                  <a:lumOff val="80000"/>
                </a:schemeClr>
              </a:solidFill>
              <a:latin typeface="Andale Mono" pitchFamily="49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823325" y="2180695"/>
            <a:ext cx="2416175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 А) математика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352491" y="2180696"/>
            <a:ext cx="2273300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Б) арифметика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Скругленный прямоугольник 12"/>
          <p:cNvSpPr/>
          <p:nvPr/>
        </p:nvSpPr>
        <p:spPr>
          <a:xfrm>
            <a:off x="931057" y="3248818"/>
            <a:ext cx="2344738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В) информатика</a:t>
            </a:r>
            <a:endParaRPr lang="ru-RU" sz="2000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Скругленный прямоугольник 12"/>
          <p:cNvSpPr/>
          <p:nvPr/>
        </p:nvSpPr>
        <p:spPr>
          <a:xfrm>
            <a:off x="4352491" y="3248818"/>
            <a:ext cx="2344738" cy="792162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Г) геометрия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Скругленный прямоугольник 12"/>
          <p:cNvSpPr/>
          <p:nvPr/>
        </p:nvSpPr>
        <p:spPr>
          <a:xfrm>
            <a:off x="5796136" y="4634126"/>
            <a:ext cx="2344737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Б) арифметика</a:t>
            </a:r>
            <a:endParaRPr lang="ru-RU" sz="2000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pic>
        <p:nvPicPr>
          <p:cNvPr id="14" name="Рисунок 13" descr="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6969" y="4634126"/>
            <a:ext cx="1928826" cy="1847612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2427206" y="5392019"/>
            <a:ext cx="414340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Monotype Corsiva" pitchFamily="66" charset="0"/>
              </a:rPr>
              <a:t>Молодцы!</a:t>
            </a:r>
            <a:endParaRPr lang="ru-RU" sz="6600" b="1" cap="none" spc="0" dirty="0">
              <a:ln w="10541" cmpd="sng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rgbClr val="7030A0"/>
              </a:solidFill>
              <a:effectLst/>
              <a:latin typeface="Monotype Corsiva" pitchFamily="66" charset="0"/>
            </a:endParaRPr>
          </a:p>
        </p:txBody>
      </p:sp>
      <p:pic>
        <p:nvPicPr>
          <p:cNvPr id="15" name="Picture 15" descr="Карандаш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276872"/>
            <a:ext cx="1512168" cy="1615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086887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3" presetClass="entr" presetSubtype="0" fill="hold" grpId="0" nodeType="afterEffect">
                                  <p:stCondLst>
                                    <p:cond delay="4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000"/>
                            </p:stCondLst>
                            <p:childTnLst>
                              <p:par>
                                <p:cTn id="3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2" grpId="0" animBg="1"/>
      <p:bldP spid="3" grpId="0" animBg="1"/>
      <p:bldP spid="4" grpId="0" animBg="1"/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Текст 6"/>
          <p:cNvSpPr>
            <a:spLocks noGrp="1"/>
          </p:cNvSpPr>
          <p:nvPr>
            <p:ph type="body" idx="4294967295"/>
          </p:nvPr>
        </p:nvSpPr>
        <p:spPr>
          <a:xfrm>
            <a:off x="455085" y="980728"/>
            <a:ext cx="7794812" cy="936104"/>
          </a:xfrm>
        </p:spPr>
        <p:txBody>
          <a:bodyPr anchor="b">
            <a:normAutofit fontScale="62500" lnSpcReduction="20000"/>
          </a:bodyPr>
          <a:lstStyle/>
          <a:p>
            <a:pPr marL="0" indent="0">
              <a:buFontTx/>
              <a:buNone/>
            </a:pPr>
            <a:r>
              <a:rPr lang="ru-RU" sz="4400" b="1" dirty="0" smtClean="0">
                <a:solidFill>
                  <a:schemeClr val="accent6">
                    <a:lumMod val="50000"/>
                  </a:schemeClr>
                </a:solidFill>
              </a:rPr>
              <a:t>Полторы корзины с грибами стоят полтора рубля. Сколько стоят 13 корзинок?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42029" y="116632"/>
            <a:ext cx="6643687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Andale Mono" pitchFamily="49" charset="0"/>
              </a:rPr>
              <a:t> 5 вопрос:</a:t>
            </a:r>
            <a:endParaRPr lang="ru-RU" sz="4400" b="1" dirty="0">
              <a:solidFill>
                <a:schemeClr val="accent6">
                  <a:lumMod val="20000"/>
                  <a:lumOff val="80000"/>
                </a:schemeClr>
              </a:solidFill>
              <a:latin typeface="Andale Mono" pitchFamily="49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823325" y="2180695"/>
            <a:ext cx="2416175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 А) 26 рублей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352491" y="2180696"/>
            <a:ext cx="2273300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Б) 39 рублей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Скругленный прямоугольник 12"/>
          <p:cNvSpPr/>
          <p:nvPr/>
        </p:nvSpPr>
        <p:spPr>
          <a:xfrm>
            <a:off x="931057" y="3248818"/>
            <a:ext cx="2344738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В) 13 рублей</a:t>
            </a:r>
            <a:endParaRPr lang="ru-RU" sz="2000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Скругленный прямоугольник 12"/>
          <p:cNvSpPr/>
          <p:nvPr/>
        </p:nvSpPr>
        <p:spPr>
          <a:xfrm>
            <a:off x="4352491" y="3248818"/>
            <a:ext cx="2344738" cy="792162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 smtClean="0">
                <a:solidFill>
                  <a:srgbClr val="EFF343"/>
                </a:solidFill>
                <a:latin typeface="Arial" charset="0"/>
                <a:cs typeface="Arial" charset="0"/>
              </a:rPr>
              <a:t>Г) 6, 5 рублей</a:t>
            </a:r>
            <a:endParaRPr lang="ru-RU" sz="2000" u="sng" dirty="0">
              <a:solidFill>
                <a:srgbClr val="EFF343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Скругленный прямоугольник 12"/>
          <p:cNvSpPr/>
          <p:nvPr/>
        </p:nvSpPr>
        <p:spPr>
          <a:xfrm>
            <a:off x="5796136" y="4634126"/>
            <a:ext cx="2344737" cy="792163"/>
          </a:xfrm>
          <a:prstGeom prst="round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ru-RU" sz="2000" u="sng" dirty="0">
                <a:solidFill>
                  <a:srgbClr val="C00000"/>
                </a:solidFill>
                <a:latin typeface="Arial" charset="0"/>
                <a:cs typeface="Arial" charset="0"/>
              </a:rPr>
              <a:t>В</a:t>
            </a:r>
            <a:r>
              <a:rPr lang="ru-RU" sz="2000" u="sng" dirty="0" smtClean="0">
                <a:solidFill>
                  <a:srgbClr val="C00000"/>
                </a:solidFill>
                <a:latin typeface="Arial" charset="0"/>
                <a:cs typeface="Arial" charset="0"/>
              </a:rPr>
              <a:t>) 13 рублей</a:t>
            </a:r>
            <a:endParaRPr lang="ru-RU" sz="2000" dirty="0">
              <a:solidFill>
                <a:srgbClr val="C00000"/>
              </a:solidFill>
              <a:latin typeface="Arial" charset="0"/>
              <a:cs typeface="Arial" charset="0"/>
            </a:endParaRPr>
          </a:p>
        </p:txBody>
      </p:sp>
      <p:pic>
        <p:nvPicPr>
          <p:cNvPr id="14" name="Рисунок 13" descr="2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46969" y="4634126"/>
            <a:ext cx="1928826" cy="1847612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2427206" y="5392019"/>
            <a:ext cx="414340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0541" cmpd="sng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rgbClr val="7030A0"/>
                </a:solidFill>
                <a:latin typeface="Monotype Corsiva" pitchFamily="66" charset="0"/>
              </a:rPr>
              <a:t>Молодцы!</a:t>
            </a:r>
            <a:endParaRPr lang="ru-RU" sz="6600" b="1" cap="none" spc="0" dirty="0">
              <a:ln w="10541" cmpd="sng">
                <a:solidFill>
                  <a:schemeClr val="accent2">
                    <a:lumMod val="75000"/>
                  </a:schemeClr>
                </a:solidFill>
                <a:prstDash val="solid"/>
              </a:ln>
              <a:solidFill>
                <a:srgbClr val="7030A0"/>
              </a:solidFill>
              <a:effectLst/>
              <a:latin typeface="Monotype Corsiva" pitchFamily="66" charset="0"/>
            </a:endParaRPr>
          </a:p>
        </p:txBody>
      </p:sp>
      <p:pic>
        <p:nvPicPr>
          <p:cNvPr id="15" name="Picture 15" descr="Карандаш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2276872"/>
            <a:ext cx="1512168" cy="1615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49569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43" presetClass="entr" presetSubtype="0" fill="hold" grpId="0" nodeType="afterEffect">
                                  <p:stCondLst>
                                    <p:cond delay="400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000"/>
                            </p:stCondLst>
                            <p:childTnLst>
                              <p:par>
                                <p:cTn id="3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2" grpId="0" animBg="1"/>
      <p:bldP spid="3" grpId="0" animBg="1"/>
      <p:bldP spid="4" grpId="0" animBg="1"/>
      <p:bldP spid="16" grpId="0"/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Поток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олнцестояние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</a:themeOverride>
</file>

<file path=ppt/theme/themeOverride2.xml><?xml version="1.0" encoding="utf-8"?>
<a:themeOverride xmlns:a="http://schemas.openxmlformats.org/drawingml/2006/main">
  <a:clrScheme name="Солнцестояние">
    <a:dk1>
      <a:sysClr val="windowText" lastClr="000000"/>
    </a:dk1>
    <a:lt1>
      <a:sysClr val="window" lastClr="FFFFFF"/>
    </a:lt1>
    <a:dk2>
      <a:srgbClr val="4F271C"/>
    </a:dk2>
    <a:lt2>
      <a:srgbClr val="E7DEC9"/>
    </a:lt2>
    <a:accent1>
      <a:srgbClr val="3891A7"/>
    </a:accent1>
    <a:accent2>
      <a:srgbClr val="FEB80A"/>
    </a:accent2>
    <a:accent3>
      <a:srgbClr val="C32D2E"/>
    </a:accent3>
    <a:accent4>
      <a:srgbClr val="84AA33"/>
    </a:accent4>
    <a:accent5>
      <a:srgbClr val="964305"/>
    </a:accent5>
    <a:accent6>
      <a:srgbClr val="475A8D"/>
    </a:accent6>
    <a:hlink>
      <a:srgbClr val="8DC765"/>
    </a:hlink>
    <a:folHlink>
      <a:srgbClr val="AA8A1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4619</TotalTime>
  <Words>733</Words>
  <Application>Microsoft Office PowerPoint</Application>
  <PresentationFormat>Экран (4:3)</PresentationFormat>
  <Paragraphs>189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28</vt:i4>
      </vt:variant>
    </vt:vector>
  </HeadingPairs>
  <TitlesOfParts>
    <vt:vector size="30" baseType="lpstr">
      <vt:lpstr>Оформление по умолчанию</vt:lpstr>
      <vt:lpstr>Поток</vt:lpstr>
      <vt:lpstr>«Кто хочет стать математиком?»</vt:lpstr>
      <vt:lpstr>Правила  игры:</vt:lpstr>
      <vt:lpstr>Три подсказки: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саша</dc:creator>
  <cp:lastModifiedBy>User</cp:lastModifiedBy>
  <cp:revision>283</cp:revision>
  <dcterms:created xsi:type="dcterms:W3CDTF">2007-02-23T12:27:27Z</dcterms:created>
  <dcterms:modified xsi:type="dcterms:W3CDTF">2013-11-17T15:12:08Z</dcterms:modified>
</cp:coreProperties>
</file>