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58" r:id="rId3"/>
    <p:sldId id="270" r:id="rId4"/>
    <p:sldId id="271" r:id="rId5"/>
    <p:sldId id="272" r:id="rId6"/>
    <p:sldId id="273" r:id="rId7"/>
    <p:sldId id="274" r:id="rId8"/>
    <p:sldId id="268" r:id="rId9"/>
    <p:sldId id="275" r:id="rId10"/>
    <p:sldId id="276" r:id="rId11"/>
    <p:sldId id="277" r:id="rId12"/>
    <p:sldId id="279" r:id="rId13"/>
    <p:sldId id="278" r:id="rId14"/>
    <p:sldId id="280" r:id="rId15"/>
    <p:sldId id="267" r:id="rId16"/>
    <p:sldId id="281" r:id="rId17"/>
    <p:sldId id="282" r:id="rId18"/>
    <p:sldId id="285" r:id="rId19"/>
    <p:sldId id="299" r:id="rId20"/>
    <p:sldId id="297" r:id="rId21"/>
    <p:sldId id="296" r:id="rId22"/>
    <p:sldId id="286" r:id="rId23"/>
    <p:sldId id="287" r:id="rId24"/>
    <p:sldId id="288" r:id="rId25"/>
    <p:sldId id="289" r:id="rId26"/>
    <p:sldId id="29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8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Анкетирование </a:t>
            </a:r>
            <a:endParaRPr lang="ru-RU" dirty="0"/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Телевидение</c:v>
                </c:pt>
                <c:pt idx="1">
                  <c:v>СМИ</c:v>
                </c:pt>
                <c:pt idx="2">
                  <c:v>Реклама</c:v>
                </c:pt>
                <c:pt idx="3">
                  <c:v>Радио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  <c:pt idx="1">
                  <c:v>5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Анкетирование</a:t>
            </a:r>
            <a:r>
              <a:rPr lang="ru-RU" baseline="0" dirty="0" smtClean="0"/>
              <a:t> </a:t>
            </a:r>
            <a:endParaRPr lang="ru-RU" dirty="0"/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Телевидение</c:v>
                </c:pt>
                <c:pt idx="1">
                  <c:v>СМИ</c:v>
                </c:pt>
                <c:pt idx="2">
                  <c:v>Реклама</c:v>
                </c:pt>
                <c:pt idx="3">
                  <c:v>Радио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</c:v>
                </c:pt>
                <c:pt idx="1">
                  <c:v>11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Анкетирование</a:t>
            </a:r>
            <a:r>
              <a:rPr lang="ru-RU" baseline="0" dirty="0" smtClean="0"/>
              <a:t> </a:t>
            </a:r>
            <a:endParaRPr lang="ru-RU" dirty="0"/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Телевидение</c:v>
                </c:pt>
                <c:pt idx="1">
                  <c:v>СМИ</c:v>
                </c:pt>
                <c:pt idx="2">
                  <c:v>Реклама</c:v>
                </c:pt>
                <c:pt idx="3">
                  <c:v>Радио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Анкетирование</a:t>
            </a:r>
            <a:endParaRPr lang="ru-RU" dirty="0"/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Телевидение</c:v>
                </c:pt>
                <c:pt idx="1">
                  <c:v>СМИ</c:v>
                </c:pt>
                <c:pt idx="2">
                  <c:v>Реклама</c:v>
                </c:pt>
                <c:pt idx="3">
                  <c:v>Радио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66</c:v>
                </c:pt>
                <c:pt idx="1">
                  <c:v>22</c:v>
                </c:pt>
                <c:pt idx="2">
                  <c:v>6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D55D0-1F53-4580-B269-4FC433607E46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62A40-D942-42F3-9161-0CCC4A7AF6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355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03.08.2013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484784"/>
            <a:ext cx="7772400" cy="4104455"/>
          </a:xfrm>
        </p:spPr>
        <p:txBody>
          <a:bodyPr>
            <a:noAutofit/>
          </a:bodyPr>
          <a:lstStyle/>
          <a:p>
            <a:r>
              <a:rPr lang="ru-RU" sz="4800" dirty="0" smtClean="0"/>
              <a:t>Тема: Влияние языка СМИ на нормы речевого </a:t>
            </a:r>
            <a:r>
              <a:rPr lang="ru-RU" sz="4800" dirty="0" smtClean="0"/>
              <a:t>общения</a:t>
            </a:r>
            <a:endParaRPr lang="ru-RU" sz="4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</p:spPr>
        <p:txBody>
          <a:bodyPr>
            <a:normAutofit fontScale="90000"/>
          </a:bodyPr>
          <a:lstStyle/>
          <a:p>
            <a:r>
              <a:rPr lang="ru-RU" sz="6700" dirty="0" smtClean="0"/>
              <a:t>Лексические ошибки СМИ.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948690"/>
            <a:ext cx="9144000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	</a:t>
            </a:r>
            <a:r>
              <a:rPr lang="ru-RU" sz="2000" b="1" dirty="0" smtClean="0"/>
              <a:t>Мебель «Горка», разработанная конструкторами завода, изготавливается из целевого дерева. </a:t>
            </a:r>
            <a:r>
              <a:rPr lang="ru-RU" sz="2000" dirty="0" smtClean="0"/>
              <a:t>Еще саженцы сажали исключительно ради мебели!</a:t>
            </a:r>
          </a:p>
          <a:p>
            <a:r>
              <a:rPr lang="ru-RU" sz="2000" b="1" dirty="0" smtClean="0"/>
              <a:t>	Работниками дворца культуры для лесовиков был подготовлен праздничный концерт. </a:t>
            </a:r>
            <a:r>
              <a:rPr lang="ru-RU" sz="2000" dirty="0" smtClean="0"/>
              <a:t>На концерт </a:t>
            </a:r>
            <a:r>
              <a:rPr lang="ru-RU" sz="2000" dirty="0" err="1" smtClean="0"/>
              <a:t>приперлись</a:t>
            </a:r>
            <a:r>
              <a:rPr lang="ru-RU" sz="2000" dirty="0" smtClean="0"/>
              <a:t> также лешаки, лешачихи и кикиморы. Вообще-то, у слова лесник два значения: 1) Человек, обычно живучий в лесу, сроднившейся с ним. 2) То же, что леший. В речи нынешних горожан  явно преобладает второе значение. </a:t>
            </a:r>
          </a:p>
          <a:p>
            <a:r>
              <a:rPr lang="ru-RU" sz="2000" dirty="0" smtClean="0"/>
              <a:t>	</a:t>
            </a:r>
            <a:r>
              <a:rPr lang="ru-RU" sz="2000" b="1" dirty="0" smtClean="0"/>
              <a:t>Театр окропляется отцом Виктором.  </a:t>
            </a:r>
            <a:r>
              <a:rPr lang="ru-RU" sz="2000" dirty="0" smtClean="0"/>
              <a:t>… горячо  любится труппой, посещается зрителями, моется уборщицей и обладает гардеробом. </a:t>
            </a:r>
          </a:p>
          <a:p>
            <a:r>
              <a:rPr lang="ru-RU" sz="2000" dirty="0" smtClean="0"/>
              <a:t>	</a:t>
            </a:r>
            <a:r>
              <a:rPr lang="ru-RU" sz="2000" b="1" dirty="0" smtClean="0"/>
              <a:t>Приходят  местному церковному батюшке отцу Вадиму. </a:t>
            </a:r>
            <a:r>
              <a:rPr lang="ru-RU" sz="2000" dirty="0" smtClean="0"/>
              <a:t>Вот именно местный батюшка – из церковных. Такая разновидность батюшек. </a:t>
            </a:r>
          </a:p>
          <a:p>
            <a:r>
              <a:rPr lang="ru-RU" sz="2000" dirty="0" smtClean="0"/>
              <a:t>	</a:t>
            </a:r>
            <a:r>
              <a:rPr lang="ru-RU" sz="2000" b="1" dirty="0" smtClean="0"/>
              <a:t>Самые высокие зарплаты на предприятиях черной металлургии, а меньше всего получают в лесном хозяйстве. </a:t>
            </a:r>
            <a:r>
              <a:rPr lang="ru-RU" sz="2000" dirty="0" smtClean="0"/>
              <a:t>Нелегко живется льстецам. </a:t>
            </a:r>
          </a:p>
          <a:p>
            <a:r>
              <a:rPr lang="ru-RU" sz="2000" dirty="0" smtClean="0"/>
              <a:t>	</a:t>
            </a:r>
            <a:r>
              <a:rPr lang="ru-RU" sz="2000" b="1" dirty="0" smtClean="0"/>
              <a:t>Прожиточная жизнь калужанина одна из самых дорогих в ЦФО.  </a:t>
            </a:r>
            <a:r>
              <a:rPr lang="ru-RU" sz="2000" dirty="0" smtClean="0"/>
              <a:t>Рано или поздно она приводит к мертвецкой смерти. </a:t>
            </a:r>
          </a:p>
          <a:p>
            <a:r>
              <a:rPr lang="ru-RU" sz="2000" dirty="0" smtClean="0"/>
              <a:t>	</a:t>
            </a:r>
            <a:r>
              <a:rPr lang="ru-RU" sz="2000" b="1" dirty="0" smtClean="0"/>
              <a:t>Сибиряки покажут жителям Новороссийска «Он, она, окна и покойник». 2 июля в Новороссийске начнутся гастроли Нижнетагильского драматического театра имени …..</a:t>
            </a:r>
            <a:endParaRPr lang="ru-RU" sz="2000" dirty="0" smtClean="0"/>
          </a:p>
          <a:p>
            <a:r>
              <a:rPr lang="ru-RU" b="1" dirty="0" smtClean="0"/>
              <a:t>	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	</a:t>
            </a:r>
            <a:r>
              <a:rPr lang="ru-RU" sz="2000" b="1" dirty="0" err="1" smtClean="0"/>
              <a:t>Мамина-Сибиряка</a:t>
            </a:r>
            <a:r>
              <a:rPr lang="ru-RU" sz="2000" b="1" dirty="0" smtClean="0"/>
              <a:t>. </a:t>
            </a:r>
            <a:r>
              <a:rPr lang="ru-RU" sz="2000" dirty="0" smtClean="0"/>
              <a:t>Ясно, раз </a:t>
            </a:r>
            <a:r>
              <a:rPr lang="ru-RU" sz="2000" dirty="0" err="1" smtClean="0"/>
              <a:t>Мамин-Сибиряк</a:t>
            </a:r>
            <a:r>
              <a:rPr lang="ru-RU" sz="2000" dirty="0" smtClean="0"/>
              <a:t>, значит, все – сибиряк. Хотя Нижний Тагил и на Урале…</a:t>
            </a:r>
          </a:p>
          <a:p>
            <a:r>
              <a:rPr lang="ru-RU" sz="2000" b="1" dirty="0" smtClean="0"/>
              <a:t>	Я попытался узнать в </a:t>
            </a:r>
            <a:r>
              <a:rPr lang="ru-RU" sz="2000" b="1" dirty="0" err="1" smtClean="0"/>
              <a:t>минсельхозе</a:t>
            </a:r>
            <a:r>
              <a:rPr lang="ru-RU" sz="2000" b="1" dirty="0" smtClean="0"/>
              <a:t>  КЧР, создается ли в республике зерновой фонд. Но помощник министра Расул </a:t>
            </a:r>
            <a:r>
              <a:rPr lang="ru-RU" sz="2000" b="1" dirty="0" err="1" smtClean="0"/>
              <a:t>Бахадов</a:t>
            </a:r>
            <a:r>
              <a:rPr lang="ru-RU" sz="2000" b="1" dirty="0" smtClean="0"/>
              <a:t> в телефонном разговоре сказал, что это – прерогатива. </a:t>
            </a:r>
            <a:r>
              <a:rPr lang="ru-RU" sz="2000" dirty="0" smtClean="0"/>
              <a:t>Чья прерогатива, на что… Неважно. Чиновнику достаточно произнести это страшное слово – и аграрии трепещут. Напомним, прерогатива – это преимущественное право. </a:t>
            </a:r>
          </a:p>
          <a:p>
            <a:r>
              <a:rPr lang="ru-RU" sz="2000" dirty="0" smtClean="0"/>
              <a:t>	</a:t>
            </a:r>
            <a:r>
              <a:rPr lang="ru-RU" sz="2000" b="1" dirty="0" smtClean="0"/>
              <a:t>Журналисты блестяще отразили родную природу. </a:t>
            </a:r>
            <a:r>
              <a:rPr lang="ru-RU" sz="2000" dirty="0" smtClean="0"/>
              <a:t>Блестяще отразили -  всего два слова, а сколько вариантов смысла. </a:t>
            </a:r>
          </a:p>
          <a:p>
            <a:r>
              <a:rPr lang="ru-RU" sz="2000" dirty="0" smtClean="0"/>
              <a:t>	</a:t>
            </a:r>
            <a:r>
              <a:rPr lang="ru-RU" sz="2000" b="1" dirty="0" smtClean="0"/>
              <a:t>Лексико-графическое отражение жизни. </a:t>
            </a:r>
            <a:r>
              <a:rPr lang="ru-RU" sz="2000" dirty="0" smtClean="0"/>
              <a:t> То ли – через слова и картины, то ли через словари? Лексикография – наука о словарях. </a:t>
            </a:r>
          </a:p>
          <a:p>
            <a:r>
              <a:rPr lang="ru-RU" sz="2000" dirty="0" smtClean="0"/>
              <a:t>	</a:t>
            </a:r>
            <a:r>
              <a:rPr lang="ru-RU" sz="2000" b="1" dirty="0" smtClean="0"/>
              <a:t>Особо первый замминистра культуры Ростовской области. </a:t>
            </a:r>
            <a:r>
              <a:rPr lang="ru-RU" sz="2000" dirty="0" smtClean="0"/>
              <a:t>Потрясающий титул.</a:t>
            </a:r>
          </a:p>
          <a:p>
            <a:r>
              <a:rPr lang="ru-RU" sz="2000" b="1" dirty="0" smtClean="0"/>
              <a:t>	Туризм – это не походы с рюкзаком за спиной. Туризм – это высокодоходный бизнес. </a:t>
            </a:r>
            <a:r>
              <a:rPr lang="ru-RU" sz="2000" dirty="0" smtClean="0"/>
              <a:t>А походы тогда – что?</a:t>
            </a:r>
          </a:p>
          <a:p>
            <a:r>
              <a:rPr lang="ru-RU" sz="2000" b="1" dirty="0" smtClean="0"/>
              <a:t>	За уклонение без уважительной причины от явки по вызову или к месту совершения исполнительных действий можно подвергнуться </a:t>
            </a:r>
            <a:r>
              <a:rPr lang="ru-RU" sz="2000" b="1" dirty="0" err="1" smtClean="0"/>
              <a:t>насильному</a:t>
            </a:r>
            <a:r>
              <a:rPr lang="ru-RU" sz="2000" b="1" dirty="0" smtClean="0"/>
              <a:t> приводу.</a:t>
            </a:r>
          </a:p>
          <a:p>
            <a:r>
              <a:rPr lang="ru-RU" sz="2000" b="1" dirty="0" smtClean="0"/>
              <a:t>	Мягкие климатические условия приглянулись </a:t>
            </a:r>
            <a:r>
              <a:rPr lang="ru-RU" sz="2000" b="1" dirty="0" err="1" smtClean="0"/>
              <a:t>пастушечьим</a:t>
            </a:r>
            <a:r>
              <a:rPr lang="ru-RU" sz="2000" b="1" dirty="0" smtClean="0"/>
              <a:t> племенам, </a:t>
            </a:r>
            <a:r>
              <a:rPr lang="ru-RU" sz="2000" b="1" dirty="0" err="1" smtClean="0"/>
              <a:t>мигривовшими</a:t>
            </a:r>
            <a:r>
              <a:rPr lang="ru-RU" sz="2000" b="1" dirty="0" smtClean="0"/>
              <a:t> с Северного Кавказа. </a:t>
            </a:r>
            <a:r>
              <a:rPr lang="ru-RU" sz="2000" dirty="0" err="1" smtClean="0"/>
              <a:t>Пастушечьи</a:t>
            </a:r>
            <a:r>
              <a:rPr lang="ru-RU" sz="2000" dirty="0" smtClean="0"/>
              <a:t> – племена пастушек, видимо,  совсем  без пастуха. А у пастухов были свои племен, пастушьи.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488832" cy="6858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Актуальность данной работы заключается как раз в том, чтобы донести до формирующейся личности то, что необходимо в порядке самовоспитания, </a:t>
            </a:r>
            <a:r>
              <a:rPr lang="ru-RU" sz="3200" dirty="0" err="1" smtClean="0"/>
              <a:t>самовоздействия</a:t>
            </a:r>
            <a:r>
              <a:rPr lang="ru-RU" sz="3200" dirty="0" smtClean="0"/>
              <a:t>: оберегать себя от ненормативных речевых поступков, вырабатывать в себе внутренние запреты, не употреблять слов и выражений, которые могут соотноситься с ненормативными  действиями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116632"/>
            <a:ext cx="3491880" cy="5661248"/>
          </a:xfrm>
        </p:spPr>
        <p:txBody>
          <a:bodyPr/>
          <a:lstStyle/>
          <a:p>
            <a:r>
              <a:rPr lang="ru-RU" dirty="0" smtClean="0"/>
              <a:t>Лев Толстой в своем эссе «О жизни» писал: «Единственное средство умственного общения людей есть слово, и для того, чтобы общение это было возможно, нужно употреблять слова так, что бы при каждом слове, несомненно, вызывались у всех соответствующие и точные понятия. Если же можно употреблять слова так как попало и под словами разуметь, что нам вздумается, то лучше уж не говорить, а показывать все знаками…»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Лев Толстой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566124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Забота  о правильности и чистоте родной речи, о высоком уровне национальной речевой культуры – гражданский долг каждого человека. </a:t>
            </a:r>
            <a:endParaRPr lang="ru-RU" dirty="0"/>
          </a:p>
        </p:txBody>
      </p:sp>
      <p:pic>
        <p:nvPicPr>
          <p:cNvPr id="8" name="Рисунок 7" descr="to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3359" r="2335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548680"/>
            <a:ext cx="81369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Забота  о правильности и чистоте родной речи, о высоком уровне национальной речевой культуры – гражданский долг каждого человека. 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01000" cy="2286000"/>
          </a:xfrm>
        </p:spPr>
        <p:txBody>
          <a:bodyPr>
            <a:normAutofit/>
          </a:bodyPr>
          <a:lstStyle/>
          <a:p>
            <a:r>
              <a:rPr lang="ru-RU" dirty="0" smtClean="0"/>
              <a:t>Реализация нашей работы: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836712"/>
            <a:ext cx="8345016" cy="3888432"/>
          </a:xfrm>
        </p:spPr>
        <p:txBody>
          <a:bodyPr>
            <a:normAutofit/>
          </a:bodyPr>
          <a:lstStyle/>
          <a:p>
            <a:pPr marL="475488" indent="-457200">
              <a:buFont typeface="Wingdings" pitchFamily="2" charset="2"/>
              <a:buChar char="§"/>
            </a:pPr>
            <a:r>
              <a:rPr lang="ru-RU" sz="2800" dirty="0" smtClean="0"/>
              <a:t>Средства массовой коммуникации </a:t>
            </a:r>
          </a:p>
          <a:p>
            <a:pPr marL="475488" indent="-457200">
              <a:buFont typeface="Wingdings" pitchFamily="2" charset="2"/>
              <a:buChar char="§"/>
            </a:pPr>
            <a:endParaRPr lang="ru-RU" sz="2800" dirty="0" smtClean="0"/>
          </a:p>
          <a:p>
            <a:pPr marL="475488" indent="-457200">
              <a:buFont typeface="Wingdings" pitchFamily="2" charset="2"/>
              <a:buChar char="§"/>
            </a:pPr>
            <a:r>
              <a:rPr lang="ru-RU" sz="2800" dirty="0" smtClean="0"/>
              <a:t>Язык периодических  изданий, влияние СМИ на нормы речевой деятельности </a:t>
            </a:r>
          </a:p>
          <a:p>
            <a:pPr marL="475488" indent="-457200">
              <a:buFont typeface="Wingdings" pitchFamily="2" charset="2"/>
              <a:buChar char="§"/>
            </a:pPr>
            <a:endParaRPr lang="ru-RU" sz="2800" dirty="0" smtClean="0"/>
          </a:p>
          <a:p>
            <a:pPr marL="475488" indent="-457200">
              <a:buFont typeface="Wingdings" pitchFamily="2" charset="2"/>
              <a:buChar char="§"/>
            </a:pPr>
            <a:r>
              <a:rPr lang="ru-RU" sz="2800" dirty="0" smtClean="0"/>
              <a:t>Языковое манипулирование</a:t>
            </a:r>
            <a:r>
              <a:rPr lang="ru-RU" sz="3200" dirty="0" smtClean="0"/>
              <a:t>:</a:t>
            </a:r>
            <a:r>
              <a:rPr lang="ru-RU" sz="2800" dirty="0" smtClean="0"/>
              <a:t>   </a:t>
            </a:r>
          </a:p>
          <a:p>
            <a:pPr marL="475488" indent="-457200"/>
            <a:endParaRPr lang="ru-RU" sz="2800" dirty="0" smtClean="0"/>
          </a:p>
          <a:p>
            <a:pPr marL="475488" indent="-457200"/>
            <a:r>
              <a:rPr lang="ru-RU" sz="2800" dirty="0" smtClean="0"/>
              <a:t>-  Реклама</a:t>
            </a:r>
          </a:p>
          <a:p>
            <a:pPr marL="475488" indent="-457200"/>
            <a:endParaRPr lang="ru-RU" sz="2800" dirty="0" smtClean="0"/>
          </a:p>
          <a:p>
            <a:pPr marL="475488" indent="-457200"/>
            <a:r>
              <a:rPr lang="ru-RU" sz="2800" dirty="0" smtClean="0"/>
              <a:t>- Телевидение</a:t>
            </a:r>
          </a:p>
          <a:p>
            <a:pPr marL="532638" indent="-514350">
              <a:buFont typeface="+mj-lt"/>
              <a:buAutoNum type="arabicPeriod"/>
            </a:pPr>
            <a:endParaRPr lang="ru-RU" sz="2800" dirty="0" smtClean="0"/>
          </a:p>
          <a:p>
            <a:pPr marL="475488" indent="-45720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64846"/>
          </a:xfrm>
        </p:spPr>
        <p:txBody>
          <a:bodyPr>
            <a:noAutofit/>
          </a:bodyPr>
          <a:lstStyle/>
          <a:p>
            <a:pPr marL="475488" indent="-457200"/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800" b="1" dirty="0" smtClean="0"/>
              <a:t>Языковое манипулирование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908720"/>
            <a:ext cx="7867600" cy="5544616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Манипулированием называется такой вид взаимодействия между людьми, при котором один из них (манипулирующий) пытается осуществлять контроль за поведением другого (</a:t>
            </a:r>
            <a:r>
              <a:rPr lang="ru-RU" sz="3200" dirty="0" err="1" smtClean="0"/>
              <a:t>манипулируемого</a:t>
            </a:r>
            <a:r>
              <a:rPr lang="ru-RU" sz="3200" dirty="0" smtClean="0"/>
              <a:t>), побуждая его вести себя угодным манипулирующему способом: голосовать за кандидата, платить налоги, покупать товары и т.д.</a:t>
            </a:r>
          </a:p>
          <a:p>
            <a:r>
              <a:rPr lang="ru-RU" sz="2400" dirty="0" smtClean="0"/>
              <a:t>	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	</a:t>
            </a:r>
            <a:r>
              <a:rPr lang="ru-RU" sz="3600" dirty="0" smtClean="0"/>
              <a:t>- Реклама: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Каждый раз после еды во рту нарушается кислотно-щелочной баланс и возникает опасность </a:t>
            </a:r>
            <a:r>
              <a:rPr lang="ru-RU" sz="2400" dirty="0"/>
              <a:t>кариеса(уже сам этот наукообразный термин пугает) 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«</a:t>
            </a:r>
            <a:r>
              <a:rPr lang="en-US" sz="2400" dirty="0" err="1" smtClean="0"/>
              <a:t>Filodoro</a:t>
            </a:r>
            <a:r>
              <a:rPr lang="ru-RU" sz="2400" dirty="0" smtClean="0"/>
              <a:t>» - колготки для маленьких принцесс; </a:t>
            </a:r>
            <a:br>
              <a:rPr lang="ru-RU" sz="2400" dirty="0" smtClean="0"/>
            </a:br>
            <a:r>
              <a:rPr lang="ru-RU" sz="2400" dirty="0" smtClean="0"/>
              <a:t>к миру знаменитых: «</a:t>
            </a:r>
            <a:r>
              <a:rPr lang="en-US" sz="2400" dirty="0" err="1" smtClean="0"/>
              <a:t>Maxfactor</a:t>
            </a:r>
            <a:r>
              <a:rPr lang="ru-RU" sz="2400" dirty="0" smtClean="0"/>
              <a:t>»</a:t>
            </a:r>
            <a:r>
              <a:rPr lang="en-US" sz="2400" dirty="0" smtClean="0"/>
              <a:t> </a:t>
            </a:r>
            <a:r>
              <a:rPr lang="ru-RU" sz="2400" dirty="0" smtClean="0"/>
              <a:t>- косметика для профессионалов и т.д. </a:t>
            </a:r>
            <a:br>
              <a:rPr lang="ru-RU" sz="2400" dirty="0" smtClean="0"/>
            </a:br>
            <a:r>
              <a:rPr lang="ru-RU" sz="2400" dirty="0" smtClean="0"/>
              <a:t>     </a:t>
            </a:r>
            <a:br>
              <a:rPr lang="ru-RU" sz="2400" dirty="0" smtClean="0"/>
            </a:br>
            <a:r>
              <a:rPr lang="ru-RU" sz="2400" dirty="0" smtClean="0"/>
              <a:t>	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Суть языкового манипулирования в рекламе заключается в следующем: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Рекламная информация подается таким образом, чтобы потребитель на ее основе самостоятельно  сделал определенные выводы. Так как потребитель приходит к этим выводам сам, он автоматически принимает такое знание за свое собственное, а следовательно, относится к информации менее критично и с большим доверием.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4400" dirty="0" smtClean="0"/>
              <a:t>- Телевидение</a:t>
            </a:r>
            <a:br>
              <a:rPr lang="ru-RU" sz="44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Телевидение – наиболее популярный источник информации для аудитории. Именно телевидение является основным инструментом влияния на аудиторию в силу объективных технических качеств.</a:t>
            </a:r>
            <a:br>
              <a:rPr lang="ru-RU" sz="3200" dirty="0" smtClean="0"/>
            </a:br>
            <a:r>
              <a:rPr lang="ru-RU" sz="3200" dirty="0" smtClean="0"/>
              <a:t>     Свой манипулированный потенциал телевидение развивает за счет того, что оно искусно скрывает различие между фикцией и реальностью . Именно поэтому информация,  преподнесенная из телевизора оказывается куда более убедительной для публики , чем аргументы теоретического или идеологического свойства. </a:t>
            </a:r>
            <a:br>
              <a:rPr lang="ru-RU" sz="3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1066800"/>
            <a:ext cx="3744416" cy="1981200"/>
          </a:xfrm>
        </p:spPr>
        <p:txBody>
          <a:bodyPr/>
          <a:lstStyle/>
          <a:p>
            <a:r>
              <a:rPr lang="ru-RU" sz="3200" dirty="0" err="1" smtClean="0"/>
              <a:t>Гамбypг</a:t>
            </a:r>
            <a:r>
              <a:rPr lang="ru-RU" sz="3200" dirty="0" smtClean="0"/>
              <a:t> А. - Тайна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25-</a:t>
            </a:r>
            <a:r>
              <a:rPr lang="ru-RU" sz="3200" dirty="0" smtClean="0"/>
              <a:t>го </a:t>
            </a:r>
            <a:r>
              <a:rPr lang="ru-RU" sz="3200" dirty="0" err="1" smtClean="0"/>
              <a:t>кадpа</a:t>
            </a:r>
            <a:endParaRPr lang="ru-RU" sz="3200" dirty="0"/>
          </a:p>
        </p:txBody>
      </p:sp>
      <p:pic>
        <p:nvPicPr>
          <p:cNvPr id="5" name="Рисунок 4" descr="cove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713" b="11713"/>
          <a:stretch>
            <a:fillRect/>
          </a:stretch>
        </p:blipFill>
        <p:spPr>
          <a:xfrm>
            <a:off x="838200" y="1143003"/>
            <a:ext cx="4419600" cy="430222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01000" cy="2286000"/>
          </a:xfrm>
        </p:spPr>
        <p:txBody>
          <a:bodyPr>
            <a:normAutofit/>
          </a:bodyPr>
          <a:lstStyle/>
          <a:p>
            <a:r>
              <a:rPr lang="ru-RU" dirty="0" smtClean="0"/>
              <a:t>Реализация нашей работы: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836712"/>
            <a:ext cx="8345016" cy="1008112"/>
          </a:xfrm>
        </p:spPr>
        <p:txBody>
          <a:bodyPr>
            <a:normAutofit/>
          </a:bodyPr>
          <a:lstStyle/>
          <a:p>
            <a:pPr marL="475488" indent="-457200">
              <a:buFont typeface="Wingdings" pitchFamily="2" charset="2"/>
              <a:buChar char="§"/>
            </a:pPr>
            <a:r>
              <a:rPr lang="ru-RU" sz="2800" dirty="0" smtClean="0"/>
              <a:t>Средства массовой коммуникации</a:t>
            </a:r>
          </a:p>
          <a:p>
            <a:pPr marL="475488" indent="-457200">
              <a:buFont typeface="Wingdings" pitchFamily="2" charset="2"/>
              <a:buChar char="§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32983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Можно говорить о многих результатах воздействия на индивидуальное и массовое сознания. Мы решали провести опрос определенных социальных групп, чтобы узнать какие средства массовой информации оказывают наибольшее влияние на молодых людей  возраста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13-17 </a:t>
            </a:r>
            <a:r>
              <a:rPr lang="ru-RU" sz="2400" dirty="0" smtClean="0"/>
              <a:t>лет.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453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проведена Анкета среди учащихся  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13-17</a:t>
            </a:r>
            <a:r>
              <a:rPr lang="ru-RU" sz="4400" dirty="0" smtClean="0"/>
              <a:t> лет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412776"/>
            <a:ext cx="9144000" cy="3816424"/>
          </a:xfrm>
        </p:spPr>
        <p:txBody>
          <a:bodyPr>
            <a:normAutofit/>
          </a:bodyPr>
          <a:lstStyle/>
          <a:p>
            <a:r>
              <a:rPr lang="ru-RU" sz="3200" dirty="0" smtClean="0">
                <a:cs typeface="Andalus" pitchFamily="18" charset="-78"/>
              </a:rPr>
              <a:t>Как вы считаете, какие средства массовой коммуникации в повседневной жизни оказывают наибольшее влияние на развитие языка в целом?</a:t>
            </a:r>
          </a:p>
          <a:p>
            <a:endParaRPr lang="ru-RU" sz="2800" dirty="0" smtClean="0">
              <a:cs typeface="Andalus" pitchFamily="18" charset="-78"/>
            </a:endParaRPr>
          </a:p>
          <a:p>
            <a:endParaRPr lang="ru-RU" sz="2800" dirty="0" smtClean="0">
              <a:cs typeface="Andalus" pitchFamily="18" charset="-78"/>
            </a:endParaRPr>
          </a:p>
          <a:p>
            <a:pPr>
              <a:buFont typeface="Courier New" pitchFamily="49" charset="0"/>
              <a:buChar char="o"/>
            </a:pPr>
            <a:r>
              <a:rPr lang="ru-RU" sz="2800" dirty="0" smtClean="0">
                <a:cs typeface="Andalus" pitchFamily="18" charset="-78"/>
              </a:rPr>
              <a:t>Периодические издания (СМИ)</a:t>
            </a:r>
          </a:p>
          <a:p>
            <a:pPr>
              <a:buFont typeface="Courier New" pitchFamily="49" charset="0"/>
              <a:buChar char="o"/>
            </a:pPr>
            <a:endParaRPr lang="ru-RU" sz="2800" dirty="0" smtClean="0">
              <a:cs typeface="Andalus" pitchFamily="18" charset="-78"/>
            </a:endParaRPr>
          </a:p>
          <a:p>
            <a:pPr>
              <a:buFont typeface="Courier New" pitchFamily="49" charset="0"/>
              <a:buChar char="o"/>
            </a:pPr>
            <a:r>
              <a:rPr lang="ru-RU" sz="2800" dirty="0" smtClean="0">
                <a:cs typeface="Andalus" pitchFamily="18" charset="-78"/>
              </a:rPr>
              <a:t>Телевидение</a:t>
            </a:r>
          </a:p>
          <a:p>
            <a:pPr>
              <a:buFont typeface="Courier New" pitchFamily="49" charset="0"/>
              <a:buChar char="o"/>
            </a:pPr>
            <a:endParaRPr lang="ru-RU" sz="2800" dirty="0" smtClean="0">
              <a:cs typeface="Andalus" pitchFamily="18" charset="-78"/>
            </a:endParaRPr>
          </a:p>
          <a:p>
            <a:pPr>
              <a:buFont typeface="Courier New" pitchFamily="49" charset="0"/>
              <a:buChar char="o"/>
            </a:pPr>
            <a:r>
              <a:rPr lang="ru-RU" sz="2800" dirty="0" smtClean="0">
                <a:cs typeface="Andalus" pitchFamily="18" charset="-78"/>
              </a:rPr>
              <a:t>Радио</a:t>
            </a:r>
          </a:p>
          <a:p>
            <a:pPr>
              <a:buFont typeface="Courier New" pitchFamily="49" charset="0"/>
              <a:buChar char="o"/>
            </a:pPr>
            <a:endParaRPr lang="ru-RU" sz="2800" dirty="0" smtClean="0">
              <a:cs typeface="Andalus" pitchFamily="18" charset="-78"/>
            </a:endParaRPr>
          </a:p>
          <a:p>
            <a:pPr>
              <a:buFont typeface="Courier New" pitchFamily="49" charset="0"/>
              <a:buChar char="o"/>
            </a:pPr>
            <a:r>
              <a:rPr lang="ru-RU" sz="2800" dirty="0" smtClean="0">
                <a:cs typeface="Andalus" pitchFamily="18" charset="-78"/>
              </a:rPr>
              <a:t>Реклама</a:t>
            </a:r>
            <a:endParaRPr lang="ru-RU" sz="2800" dirty="0"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13-14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02945085"/>
              </p:ext>
            </p:extLst>
          </p:nvPr>
        </p:nvGraphicFramePr>
        <p:xfrm>
          <a:off x="457200" y="2133600"/>
          <a:ext cx="8153400" cy="3992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14-15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33148892"/>
              </p:ext>
            </p:extLst>
          </p:nvPr>
        </p:nvGraphicFramePr>
        <p:xfrm>
          <a:off x="457200" y="2133600"/>
          <a:ext cx="8153400" cy="3992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16-17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33246092"/>
              </p:ext>
            </p:extLst>
          </p:nvPr>
        </p:nvGraphicFramePr>
        <p:xfrm>
          <a:off x="457200" y="2133600"/>
          <a:ext cx="8153400" cy="3992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Arial" pitchFamily="34" charset="0"/>
                <a:cs typeface="Arial" pitchFamily="34" charset="0"/>
              </a:rPr>
              <a:t>13-17</a:t>
            </a:r>
            <a:endParaRPr lang="ru-RU" sz="7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93358120"/>
              </p:ext>
            </p:extLst>
          </p:nvPr>
        </p:nvGraphicFramePr>
        <p:xfrm>
          <a:off x="457200" y="2133600"/>
          <a:ext cx="8153400" cy="3992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76672"/>
            <a:ext cx="8100392" cy="6381328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</a:p>
          <a:p>
            <a:r>
              <a:rPr lang="ru-RU" sz="2400" dirty="0" smtClean="0"/>
              <a:t>В результате анализа собранного материала по практическому использованию языковых средств мы можем сделать вывод, что уровень языка в стране в последние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10-15</a:t>
            </a:r>
            <a:r>
              <a:rPr lang="ru-RU" sz="2400" dirty="0" smtClean="0"/>
              <a:t> лет резко ухудшился. И первостепенную роль в разрушении и пренебрежении языком являются, как ни странно, СМИ и телевидение, чье изначально назначение было обращать и информировать аудиторию. </a:t>
            </a:r>
          </a:p>
          <a:p>
            <a:r>
              <a:rPr lang="ru-RU" sz="2400" dirty="0" smtClean="0"/>
              <a:t>Это должно вызывать искреннюю тревогу каждого культурного россиянина, так как идет посягательство на самое ценное, что есть у народа – это язык.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587680" cy="1124744"/>
          </a:xfrm>
        </p:spPr>
        <p:txBody>
          <a:bodyPr>
            <a:noAutofit/>
          </a:bodyPr>
          <a:lstStyle/>
          <a:p>
            <a:r>
              <a:rPr lang="ru-RU" sz="6000" dirty="0" smtClean="0"/>
              <a:t>Массовые коммуникации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052736"/>
            <a:ext cx="7795592" cy="554461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 smtClean="0"/>
              <a:t>Введение :</a:t>
            </a:r>
          </a:p>
          <a:p>
            <a:pPr marL="484632" indent="-457200">
              <a:buFont typeface="Wingdings" pitchFamily="2" charset="2"/>
              <a:buChar char="§"/>
            </a:pPr>
            <a:r>
              <a:rPr lang="ru-RU" sz="2800" dirty="0" smtClean="0"/>
              <a:t>Коммуникации – процесс обмена информацией между системами.</a:t>
            </a:r>
          </a:p>
          <a:p>
            <a:pPr marL="484632" indent="-457200">
              <a:buFont typeface="Wingdings" pitchFamily="2" charset="2"/>
              <a:buChar char="§"/>
            </a:pPr>
            <a:r>
              <a:rPr lang="ru-RU" sz="2800" dirty="0" smtClean="0"/>
              <a:t>Средства массовой коммуникации (СМК) – технические средства (печать, радио, кинематограф, телевидение, компьютерные сети), с помощью которых осуществляется распространение информации. </a:t>
            </a:r>
          </a:p>
          <a:p>
            <a:pPr marL="484632" indent="-457200">
              <a:buFont typeface="Wingdings" pitchFamily="2" charset="2"/>
              <a:buChar char="§"/>
            </a:pPr>
            <a:r>
              <a:rPr lang="ru-RU" sz="2800" dirty="0" smtClean="0"/>
              <a:t>Актуальность темы заключается в том, что массовая коммуникация – это одно из тех важных явлений общества, которое  заметно сказывается, на развитии общественных отношений.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02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836712"/>
            <a:ext cx="7406640" cy="5904656"/>
          </a:xfrm>
        </p:spPr>
        <p:txBody>
          <a:bodyPr>
            <a:normAutofit/>
          </a:bodyPr>
          <a:lstStyle/>
          <a:p>
            <a:pPr marL="484632" indent="-457200">
              <a:buFont typeface="Wingdings" pitchFamily="2" charset="2"/>
              <a:buChar char="§"/>
            </a:pPr>
            <a:r>
              <a:rPr lang="ru-RU" dirty="0" smtClean="0"/>
              <a:t>Проблема, цель и предмет исследования предопределили следующие его  задачи</a:t>
            </a:r>
            <a:r>
              <a:rPr lang="ru-RU" sz="3200" dirty="0" smtClean="0"/>
              <a:t>:</a:t>
            </a:r>
          </a:p>
          <a:p>
            <a:r>
              <a:rPr lang="ru-RU" dirty="0" smtClean="0"/>
              <a:t>а) Выявление и описание различных видов массовой коммуникаций.</a:t>
            </a:r>
          </a:p>
          <a:p>
            <a:r>
              <a:rPr lang="ru-RU" dirty="0" smtClean="0"/>
              <a:t>б) Проанализировать развития массовых коммуникаций в различных типах общества. </a:t>
            </a:r>
          </a:p>
          <a:p>
            <a:r>
              <a:rPr lang="ru-RU" dirty="0" smtClean="0"/>
              <a:t>в) Определение влияние массовых коммуникаций на общество.</a:t>
            </a:r>
          </a:p>
          <a:p>
            <a:r>
              <a:rPr lang="ru-RU" dirty="0"/>
              <a:t> </a:t>
            </a:r>
            <a:r>
              <a:rPr lang="ru-RU" dirty="0" smtClean="0"/>
              <a:t>Влияние развития общества на массовые  коммуникации и как иные средства формируют настроение общества, его ценности и ценностные ориентации, основные идеи.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28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8800" y="116632"/>
            <a:ext cx="3361184" cy="6120680"/>
          </a:xfrm>
        </p:spPr>
        <p:txBody>
          <a:bodyPr/>
          <a:lstStyle/>
          <a:p>
            <a:r>
              <a:rPr lang="ru-RU" sz="2400" dirty="0" smtClean="0"/>
              <a:t>Платон связывал оскудение творческих способностей человека с появлением  письменности, позволяющей усваивать знания «по посторонним знакам », в результате люди будут «казаться </a:t>
            </a:r>
            <a:r>
              <a:rPr lang="ru-RU" sz="2400" dirty="0" err="1" smtClean="0"/>
              <a:t>многознающими</a:t>
            </a:r>
            <a:r>
              <a:rPr lang="ru-RU" sz="2400" dirty="0" smtClean="0"/>
              <a:t>, оставаясь в большинстве невеждами» и «станут </a:t>
            </a:r>
            <a:r>
              <a:rPr lang="ru-RU" sz="2400" dirty="0" err="1" smtClean="0"/>
              <a:t>мнимомудрыми</a:t>
            </a:r>
            <a:r>
              <a:rPr lang="ru-RU" sz="2400" dirty="0" smtClean="0"/>
              <a:t> вместо мудрых»</a:t>
            </a:r>
            <a:endParaRPr lang="ru-RU" sz="2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94" b="21394"/>
          <a:stretch>
            <a:fillRect/>
          </a:stretch>
        </p:blipFill>
        <p:spPr>
          <a:xfrm>
            <a:off x="899592" y="1340768"/>
            <a:ext cx="4323518" cy="4176464"/>
          </a:xfrm>
          <a:prstGeom prst="roundRect">
            <a:avLst>
              <a:gd name="adj" fmla="val 389"/>
            </a:avLst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68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5102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Работа с компьютером, с одной стороны, приводит к расширению контактов, возможностей обмена социокультурными ценностями, порождению и реализации новых форм символического опыта, развитию процессов воображения, интенсификации изучения иностранных языков и ряду других позитивных эффектов.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5578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2303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	Во-первых, СМК существенно влияют на усвоение людьми широкого спектра социальных норм и на формирование у них ценностных ориентации в сфере политики, экономики, идеологии, права. </a:t>
            </a:r>
            <a:br>
              <a:rPr lang="ru-RU" sz="3600" dirty="0" smtClean="0"/>
            </a:br>
            <a:r>
              <a:rPr lang="ru-RU" sz="3600" dirty="0"/>
              <a:t>	</a:t>
            </a:r>
            <a:r>
              <a:rPr lang="ru-RU" sz="3600" dirty="0" smtClean="0"/>
              <a:t>Во-вторых, средства массовой  коммуникации фактически представляют собой систему неформального образования, просвещения различных слоев населения.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8140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01000" cy="2286000"/>
          </a:xfrm>
        </p:spPr>
        <p:txBody>
          <a:bodyPr>
            <a:normAutofit/>
          </a:bodyPr>
          <a:lstStyle/>
          <a:p>
            <a:r>
              <a:rPr lang="ru-RU" dirty="0" smtClean="0"/>
              <a:t>Реализация нашей работы: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836712"/>
            <a:ext cx="8345016" cy="2160240"/>
          </a:xfrm>
        </p:spPr>
        <p:txBody>
          <a:bodyPr>
            <a:normAutofit/>
          </a:bodyPr>
          <a:lstStyle/>
          <a:p>
            <a:pPr marL="475488" indent="-457200">
              <a:buFont typeface="Wingdings" pitchFamily="2" charset="2"/>
              <a:buChar char="§"/>
            </a:pPr>
            <a:r>
              <a:rPr lang="ru-RU" sz="2800" dirty="0" smtClean="0"/>
              <a:t>Средства массовой коммуникации </a:t>
            </a:r>
          </a:p>
          <a:p>
            <a:pPr marL="475488" indent="-457200">
              <a:buFont typeface="Wingdings" pitchFamily="2" charset="2"/>
              <a:buChar char="§"/>
            </a:pPr>
            <a:endParaRPr lang="ru-RU" sz="2800" dirty="0" smtClean="0"/>
          </a:p>
          <a:p>
            <a:pPr marL="475488" indent="-457200">
              <a:buFont typeface="Wingdings" pitchFamily="2" charset="2"/>
              <a:buChar char="§"/>
            </a:pPr>
            <a:r>
              <a:rPr lang="ru-RU" sz="2800" dirty="0" smtClean="0"/>
              <a:t>Язык периодических  изданий, влияние СМИ на нормы речевой деятельности </a:t>
            </a:r>
          </a:p>
          <a:p>
            <a:pPr marL="475488" indent="-457200">
              <a:buFont typeface="Wingdings" pitchFamily="2" charset="2"/>
              <a:buChar char="§"/>
            </a:pPr>
            <a:endParaRPr lang="ru-RU" sz="2800" dirty="0" smtClean="0"/>
          </a:p>
          <a:p>
            <a:pPr marL="475488" indent="-45720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54176" cy="213285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Язык периодических  изданий, влияние СМИ на нормы речевой деятельности 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828092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	</a:t>
            </a:r>
            <a:r>
              <a:rPr lang="ru-RU" sz="2800" dirty="0" smtClean="0"/>
              <a:t>Средства массовой информации (СМИ) – средство донесения информации (словесной, звуковой, визуальной) по принципу широковещательного канала,  охватывающее большую (массовую) аудиторию и действующее на постоянной основе. </a:t>
            </a:r>
          </a:p>
          <a:p>
            <a:r>
              <a:rPr lang="ru-RU" sz="2800" dirty="0" smtClean="0"/>
              <a:t>	СМИ неразрывно связаны с процессами, происходящими в обществе. Эти процессы есть пища, основа развития СМИ. Отсюда можно сделать вывод, что СМИ полностью зависимы от общества.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548</TotalTime>
  <Words>664</Words>
  <Application>Microsoft Office PowerPoint</Application>
  <PresentationFormat>Экран (4:3)</PresentationFormat>
  <Paragraphs>85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Солнцестояние</vt:lpstr>
      <vt:lpstr>Тема: Влияние языка СМИ на нормы речевого общения</vt:lpstr>
      <vt:lpstr>Реализация нашей работы:</vt:lpstr>
      <vt:lpstr>Массовые коммуникации </vt:lpstr>
      <vt:lpstr>Презентация PowerPoint</vt:lpstr>
      <vt:lpstr>Платон связывал оскудение творческих способностей человека с появлением  письменности, позволяющей усваивать знания «по посторонним знакам », в результате люди будут «казаться многознающими, оставаясь в большинстве невеждами» и «станут мнимомудрыми вместо мудрых»</vt:lpstr>
      <vt:lpstr>    Работа с компьютером, с одной стороны, приводит к расширению контактов, возможностей обмена социокультурными ценностями, порождению и реализации новых форм символического опыта, развитию процессов воображения, интенсификации изучения иностранных языков и ряду других позитивных эффектов. </vt:lpstr>
      <vt:lpstr> Во-первых, СМК существенно влияют на усвоение людьми широкого спектра социальных норм и на формирование у них ценностных ориентации в сфере политики, экономики, идеологии, права.   Во-вторых, средства массовой  коммуникации фактически представляют собой систему неформального образования, просвещения различных слоев населения.</vt:lpstr>
      <vt:lpstr>Реализация нашей работы:</vt:lpstr>
      <vt:lpstr>Язык периодических  изданий, влияние СМИ на нормы речевой деятельности . </vt:lpstr>
      <vt:lpstr>Лексические ошибки СМИ. </vt:lpstr>
      <vt:lpstr>Презентация PowerPoint</vt:lpstr>
      <vt:lpstr>Актуальность данной работы заключается как раз в том, чтобы донести до формирующейся личности то, что необходимо в порядке самовоспитания, самовоздействия: оберегать себя от ненормативных речевых поступков, вырабатывать в себе внутренние запреты, не употреблять слов и выражений, которые могут соотноситься с ненормативными  действиями </vt:lpstr>
      <vt:lpstr>Лев Толстой в своем эссе «О жизни» писал: «Единственное средство умственного общения людей есть слово, и для того, чтобы общение это было возможно, нужно употреблять слова так, что бы при каждом слове, несомненно, вызывались у всех соответствующие и точные понятия. Если же можно употреблять слова так как попало и под словами разуметь, что нам вздумается, то лучше уж не говорить, а показывать все знаками…»</vt:lpstr>
      <vt:lpstr>Презентация PowerPoint</vt:lpstr>
      <vt:lpstr>Реализация нашей работы:</vt:lpstr>
      <vt:lpstr> Языковое манипулирование</vt:lpstr>
      <vt:lpstr>   - Реклама:      Каждый раз после еды во рту нарушается кислотно-щелочной баланс и возникает опасность кариеса(уже сам этот наукообразный термин пугает) .       «Filodoro» - колготки для маленьких принцесс;  к миру знаменитых: «Maxfactor» - косметика для профессионалов и т.д.         Суть языкового манипулирования в рекламе заключается в следующем: Рекламная информация подается таким образом, чтобы потребитель на ее основе самостоятельно  сделал определенные выводы. Так как потребитель приходит к этим выводам сам, он автоматически принимает такое знание за свое собственное, а следовательно, относится к информации менее критично и с большим доверием.</vt:lpstr>
      <vt:lpstr> - Телевидение       Телевидение – наиболее популярный источник информации для аудитории. Именно телевидение является основным инструментом влияния на аудиторию в силу объективных технических качеств.      Свой манипулированный потенциал телевидение развивает за счет того, что оно искусно скрывает различие между фикцией и реальностью . Именно поэтому информация,  преподнесенная из телевизора оказывается куда более убедительной для публики , чем аргументы теоретического или идеологического свойства.   </vt:lpstr>
      <vt:lpstr>Гамбypг А. - Тайна 25-го кадpа</vt:lpstr>
      <vt:lpstr>Презентация PowerPoint</vt:lpstr>
      <vt:lpstr>проведена Анкета среди учащихся  13-17 лет </vt:lpstr>
      <vt:lpstr>13-14</vt:lpstr>
      <vt:lpstr>14-15</vt:lpstr>
      <vt:lpstr>16-17</vt:lpstr>
      <vt:lpstr>13-17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языка СМИ на нормы речевого общения, языковое манипулирование, реклама на радио, телевидении, в прессе, в городском пространстве.</dc:title>
  <dc:creator>Настёна</dc:creator>
  <cp:lastModifiedBy>Пользователь</cp:lastModifiedBy>
  <cp:revision>64</cp:revision>
  <dcterms:created xsi:type="dcterms:W3CDTF">2012-10-30T18:01:33Z</dcterms:created>
  <dcterms:modified xsi:type="dcterms:W3CDTF">2013-08-03T12:55:53Z</dcterms:modified>
</cp:coreProperties>
</file>