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2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83" d="100"/>
          <a:sy n="83" d="100"/>
        </p:scale>
        <p:origin x="-9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1A5B25-9F99-4909-AD4A-F61C3E1EB536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FFEB8A-0366-4248-80C4-E67173AA0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ACC8F-AA76-4F42-8FC7-C02CE402457A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66DF5-E0E1-43AC-B93E-D753DEA75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51923-398D-4DF3-85BD-262AF6184874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EB861-B0F0-4841-971F-502074E67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AB4DD-7C6C-4418-8798-A2AB3D08EE5B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2BB3C-CA22-4B9C-A0AB-301B50F47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B257AC-2B06-4D07-B524-E6F5B7CCD852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734480-483D-4453-BC03-3ADD4D998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AD2B-2417-492A-8D82-767B8E963BC9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04B3-7A75-4AFA-958F-5F13B0738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F82A70-A134-4825-8837-7F8BBF04D70F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4857B9-DFF3-4B98-AEB2-BCDAB2CF3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479F9-0510-443F-BD7F-668A3A06C1E3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6BEF8-F920-4CA5-9420-726D05E43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15026E-4BB3-49AE-950C-7EEDB01DEEF0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FD34F5-1ED8-41BB-BC10-A84059DF3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6B209D-7A5E-410C-8624-E234545502FC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DC7DBD-841B-4468-A833-AB421C053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A005F1-AF83-4B90-804D-CF1E4215BE72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2A224A-7B4D-4ECD-9963-5678B78A0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3DADF6D-6737-4F81-A689-1B5F5AD03E46}" type="datetimeFigureOut">
              <a:rPr lang="ru-RU"/>
              <a:pPr>
                <a:defRPr/>
              </a:pPr>
              <a:t>26.05.2013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9288B9E5-5966-4553-ADDA-C9F763689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66" r:id="rId4"/>
    <p:sldLayoutId id="2147483770" r:id="rId5"/>
    <p:sldLayoutId id="2147483765" r:id="rId6"/>
    <p:sldLayoutId id="2147483771" r:id="rId7"/>
    <p:sldLayoutId id="2147483772" r:id="rId8"/>
    <p:sldLayoutId id="2147483773" r:id="rId9"/>
    <p:sldLayoutId id="2147483764" r:id="rId10"/>
    <p:sldLayoutId id="214748376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chportal.ru/load/46-1-0-20777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620688"/>
            <a:ext cx="7772400" cy="1470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u="sng" dirty="0">
                <a:effectLst/>
                <a:hlinkClick r:id="rId2"/>
              </a:rPr>
              <a:t>Глагол как часть речи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25" y="2214563"/>
            <a:ext cx="7429500" cy="34242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Презентация </a:t>
            </a:r>
            <a:r>
              <a:rPr lang="ru-RU" b="1" i="1" dirty="0"/>
              <a:t>урока русского языка, проведенного в 4 классе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/>
              <a:t>«Глагол как часть речи»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/>
              <a:t>(урок – закрепление).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/>
              <a:t>Традиционная система обучения.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/>
              <a:t>Учитель: </a:t>
            </a:r>
            <a:r>
              <a:rPr lang="ru-RU" b="1" i="1" dirty="0" err="1"/>
              <a:t>Есаян</a:t>
            </a:r>
            <a:r>
              <a:rPr lang="ru-RU" b="1" i="1" dirty="0"/>
              <a:t> Н.М.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>Цели урока: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643188"/>
            <a:ext cx="7499350" cy="360521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Повторить и усовершенствовать знания о существенных признаках глагола.                  Развивать навыки точного употребления глаголов в речи.                                 Создать на уроке ситуацию, при которой учащиеся убедятся в «оживляющей» текст динамической функции глагола.                      Воспитывать умение определять лексическое значение глаголов, их роль  в речи . Развивать интерес к родному языку.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4339" name="Рисунок 3" descr="mq17ne3hvz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57188"/>
            <a:ext cx="3000375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>Оборудование: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1500188"/>
            <a:ext cx="7497762" cy="296227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Плакат с изображением солнца, облачка, весеннего дерева.                             Картина С.Куприянова «Дед </a:t>
            </a:r>
            <a:r>
              <a:rPr lang="ru-RU" dirty="0" err="1" smtClean="0"/>
              <a:t>Мазай</a:t>
            </a:r>
            <a:r>
              <a:rPr lang="ru-RU" dirty="0" smtClean="0"/>
              <a:t> и зайцы».                                                Сенсорный круг (описание см. ниже).                                                                     Карточки с глаголами: </a:t>
            </a:r>
            <a:r>
              <a:rPr lang="ru-RU" i="1" dirty="0" smtClean="0"/>
              <a:t>смеяться, сказать, плакать.                                                                                                                  </a:t>
            </a:r>
            <a:r>
              <a:rPr lang="ru-RU" dirty="0" smtClean="0"/>
              <a:t>У каждого учащегося красно-синяя сигнальная карточка. </a:t>
            </a:r>
            <a:endParaRPr lang="ru-RU" dirty="0"/>
          </a:p>
        </p:txBody>
      </p:sp>
      <p:pic>
        <p:nvPicPr>
          <p:cNvPr id="15363" name="Рисунок 3" descr="школ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4857750"/>
            <a:ext cx="3357562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571875"/>
            <a:ext cx="7499350" cy="26765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«Глагол – самая огнедышащая, самая живая часть речи. В глаголе струится самая алая, самая свежая…. кровь языка» А. Югов. </a:t>
            </a:r>
            <a:endParaRPr lang="ru-RU" dirty="0"/>
          </a:p>
        </p:txBody>
      </p:sp>
      <p:pic>
        <p:nvPicPr>
          <p:cNvPr id="5" name="Рисунок 4" descr="C41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6950" y="268288"/>
            <a:ext cx="5322888" cy="301783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1127125" y="133350"/>
            <a:ext cx="7888288" cy="2755900"/>
            <a:chOff x="710" y="84"/>
            <a:chExt cx="4969" cy="1736"/>
          </a:xfrm>
        </p:grpSpPr>
        <p:pic>
          <p:nvPicPr>
            <p:cNvPr id="17409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0" y="84"/>
              <a:ext cx="4969" cy="1736"/>
            </a:xfrm>
            <a:prstGeom prst="rect">
              <a:avLst/>
            </a:prstGeom>
            <a:noFill/>
          </p:spPr>
        </p:pic>
        <p:sp>
          <p:nvSpPr>
            <p:cNvPr id="17410" name="Text Box 2"/>
            <p:cNvSpPr txBox="1">
              <a:spLocks noChangeArrowheads="1"/>
            </p:cNvSpPr>
            <p:nvPr/>
          </p:nvSpPr>
          <p:spPr bwMode="auto">
            <a:xfrm>
              <a:off x="904" y="173"/>
              <a:ext cx="4724" cy="1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ru-RU" sz="39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  <a:t>Глагол отвечает на вопросы:</a:t>
              </a:r>
              <a:br>
                <a:rPr lang="ru-RU" sz="39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</a:br>
              <a:r>
                <a:rPr lang="ru-RU" sz="39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  <a:t>Что делает?</a:t>
              </a:r>
              <a:br>
                <a:rPr lang="ru-RU" sz="39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</a:br>
              <a:r>
                <a:rPr lang="ru-RU" sz="39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  <a:t>Что делал?</a:t>
              </a:r>
              <a:br>
                <a:rPr lang="ru-RU" sz="39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</a:br>
              <a:r>
                <a:rPr lang="ru-RU" sz="390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  <a:t>Что будет делать?</a:t>
              </a:r>
            </a:p>
          </p:txBody>
        </p:sp>
      </p:grpSp>
      <p:pic>
        <p:nvPicPr>
          <p:cNvPr id="17412" name="Содержимое 3" descr="nouvel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00188" y="3857625"/>
            <a:ext cx="7437437" cy="2908300"/>
          </a:xfrm>
          <a:noFill/>
        </p:spPr>
      </p:pic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Загадка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3" name="Содержимое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5088" y="1322388"/>
            <a:ext cx="11857037" cy="5029200"/>
          </a:xfrm>
        </p:spPr>
      </p:pic>
      <p:pic>
        <p:nvPicPr>
          <p:cNvPr id="18435" name="Рисунок 4" descr="Обои от ДлиNNый (94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3643313"/>
            <a:ext cx="4357687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1420813" y="255588"/>
            <a:ext cx="7534275" cy="1182687"/>
            <a:chOff x="895" y="161"/>
            <a:chExt cx="4746" cy="745"/>
          </a:xfrm>
        </p:grpSpPr>
        <p:pic>
          <p:nvPicPr>
            <p:cNvPr id="19457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95" y="161"/>
              <a:ext cx="4746" cy="745"/>
            </a:xfrm>
            <a:prstGeom prst="rect">
              <a:avLst/>
            </a:prstGeom>
            <a:noFill/>
          </p:spPr>
        </p:pic>
        <p:sp>
          <p:nvSpPr>
            <p:cNvPr id="19458" name="Text Box 2"/>
            <p:cNvSpPr txBox="1">
              <a:spLocks noChangeArrowheads="1"/>
            </p:cNvSpPr>
            <p:nvPr/>
          </p:nvSpPr>
          <p:spPr bwMode="auto">
            <a:xfrm>
              <a:off x="904" y="173"/>
              <a:ext cx="472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ru-RU" sz="4300">
                  <a:solidFill>
                    <a:srgbClr val="F8863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rbel" pitchFamily="34" charset="0"/>
                </a:rPr>
                <a:t>           Глаголы- синонимы</a:t>
              </a:r>
            </a:p>
          </p:txBody>
        </p:sp>
      </p:grpSp>
      <p:grpSp>
        <p:nvGrpSpPr>
          <p:cNvPr id="3" name="Содержимое 2"/>
          <p:cNvGrpSpPr>
            <a:grpSpLocks noGrp="1"/>
          </p:cNvGrpSpPr>
          <p:nvPr/>
        </p:nvGrpSpPr>
        <p:grpSpPr bwMode="auto">
          <a:xfrm>
            <a:off x="1420813" y="1431925"/>
            <a:ext cx="7534275" cy="4835525"/>
            <a:chOff x="895" y="902"/>
            <a:chExt cx="4746" cy="3046"/>
          </a:xfrm>
        </p:grpSpPr>
        <p:pic>
          <p:nvPicPr>
            <p:cNvPr id="19460" name="Содержимое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95" y="902"/>
              <a:ext cx="4746" cy="3046"/>
            </a:xfrm>
            <a:prstGeom prst="rect">
              <a:avLst/>
            </a:prstGeom>
            <a:noFill/>
          </p:spPr>
        </p:pic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904" y="912"/>
              <a:ext cx="4724" cy="3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65125" indent="-282575">
                <a:lnSpc>
                  <a:spcPct val="8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Char char=""/>
              </a:pPr>
              <a:r>
                <a:rPr lang="ru-RU" sz="3600">
                  <a:solidFill>
                    <a:srgbClr val="0070C0"/>
                  </a:solidFill>
                  <a:latin typeface="Corbel" pitchFamily="34" charset="0"/>
                </a:rPr>
                <a:t>Смеяться                            хихикать</a:t>
              </a:r>
            </a:p>
            <a:p>
              <a:pPr marL="365125" indent="-282575">
                <a:lnSpc>
                  <a:spcPct val="8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Char char=""/>
              </a:pPr>
              <a:r>
                <a:rPr lang="ru-RU" sz="3300">
                  <a:solidFill>
                    <a:srgbClr val="0070C0"/>
                  </a:solidFill>
                  <a:latin typeface="Corbel" pitchFamily="34" charset="0"/>
                </a:rPr>
                <a:t>Сказать</a:t>
              </a:r>
              <a:r>
                <a:rPr lang="ru-RU" sz="2500">
                  <a:solidFill>
                    <a:srgbClr val="0070C0"/>
                  </a:solidFill>
                  <a:latin typeface="Corbel" pitchFamily="34" charset="0"/>
                </a:rPr>
                <a:t>          </a:t>
              </a:r>
              <a:r>
                <a:rPr lang="ru-RU" sz="22200">
                  <a:solidFill>
                    <a:srgbClr val="0070C0"/>
                  </a:solidFill>
                  <a:latin typeface="Corbel" pitchFamily="34" charset="0"/>
                </a:rPr>
                <a:t>?</a:t>
              </a:r>
              <a:r>
                <a:rPr lang="ru-RU" sz="15500">
                  <a:solidFill>
                    <a:srgbClr val="0070C0"/>
                  </a:solidFill>
                  <a:latin typeface="Corbel" pitchFamily="34" charset="0"/>
                </a:rPr>
                <a:t>   </a:t>
              </a:r>
              <a:r>
                <a:rPr lang="ru-RU" sz="3600">
                  <a:solidFill>
                    <a:srgbClr val="0070C0"/>
                  </a:solidFill>
                  <a:latin typeface="Corbel" pitchFamily="34" charset="0"/>
                </a:rPr>
                <a:t>произнести</a:t>
              </a:r>
              <a:r>
                <a:rPr lang="ru-RU" sz="15500">
                  <a:solidFill>
                    <a:srgbClr val="0070C0"/>
                  </a:solidFill>
                  <a:latin typeface="Corbel" pitchFamily="34" charset="0"/>
                </a:rPr>
                <a:t>  </a:t>
              </a:r>
            </a:p>
            <a:p>
              <a:pPr marL="365125" indent="-282575">
                <a:lnSpc>
                  <a:spcPct val="8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Char char=""/>
              </a:pPr>
              <a:endParaRPr lang="ru-RU" sz="3300">
                <a:solidFill>
                  <a:srgbClr val="0070C0"/>
                </a:solidFill>
                <a:latin typeface="Corbel" pitchFamily="34" charset="0"/>
              </a:endParaRPr>
            </a:p>
            <a:p>
              <a:pPr marL="365125" indent="-282575">
                <a:lnSpc>
                  <a:spcPct val="8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Char char=""/>
              </a:pPr>
              <a:r>
                <a:rPr lang="ru-RU" sz="3300">
                  <a:solidFill>
                    <a:srgbClr val="0070C0"/>
                  </a:solidFill>
                  <a:latin typeface="Corbel" pitchFamily="34" charset="0"/>
                </a:rPr>
                <a:t>Плакать                                    рыдать</a:t>
              </a:r>
            </a:p>
          </p:txBody>
        </p:sp>
      </p:grpSp>
      <p:pic>
        <p:nvPicPr>
          <p:cNvPr id="19463" name="Рисунок 4" descr="1271621565_r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8" y="4500563"/>
            <a:ext cx="1685925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0813" y="3303588"/>
            <a:ext cx="10814050" cy="2659062"/>
          </a:xfrm>
        </p:spPr>
      </p:pic>
      <p:grpSp>
        <p:nvGrpSpPr>
          <p:cNvPr id="5" name="Солнце 4"/>
          <p:cNvGrpSpPr>
            <a:grpSpLocks/>
          </p:cNvGrpSpPr>
          <p:nvPr/>
        </p:nvGrpSpPr>
        <p:grpSpPr bwMode="auto">
          <a:xfrm>
            <a:off x="2193925" y="481013"/>
            <a:ext cx="5681663" cy="2322512"/>
            <a:chOff x="1382" y="303"/>
            <a:chExt cx="3579" cy="1463"/>
          </a:xfrm>
        </p:grpSpPr>
        <p:pic>
          <p:nvPicPr>
            <p:cNvPr id="20484" name="Солнце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82" y="303"/>
              <a:ext cx="3579" cy="1463"/>
            </a:xfrm>
            <a:prstGeom prst="rect">
              <a:avLst/>
            </a:prstGeom>
            <a:noFill/>
          </p:spPr>
        </p:pic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2570" y="791"/>
              <a:ext cx="1205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E17B7C"/>
                </a:solidFill>
                <a:latin typeface="Corbel" pitchFamily="34" charset="0"/>
              </a:endParaRPr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</TotalTime>
  <Words>178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Глагол как часть речи</vt:lpstr>
      <vt:lpstr>Цели урока:  </vt:lpstr>
      <vt:lpstr>Оборудование: </vt:lpstr>
      <vt:lpstr> </vt:lpstr>
      <vt:lpstr>Презентация PowerPoint</vt:lpstr>
      <vt:lpstr>Загадка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МБОУ-СОШ №10 г. Армавира Краснодарского края </dc:title>
  <dc:creator>Петрос</dc:creator>
  <cp:lastModifiedBy>PC</cp:lastModifiedBy>
  <cp:revision>8</cp:revision>
  <dcterms:created xsi:type="dcterms:W3CDTF">2011-10-28T19:49:44Z</dcterms:created>
  <dcterms:modified xsi:type="dcterms:W3CDTF">2013-05-26T11:02:24Z</dcterms:modified>
</cp:coreProperties>
</file>