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60" r:id="rId3"/>
    <p:sldId id="261" r:id="rId4"/>
    <p:sldId id="262" r:id="rId5"/>
    <p:sldId id="258" r:id="rId6"/>
    <p:sldId id="259" r:id="rId7"/>
    <p:sldId id="263" r:id="rId8"/>
    <p:sldId id="268" r:id="rId9"/>
    <p:sldId id="264" r:id="rId10"/>
    <p:sldId id="265" r:id="rId11"/>
    <p:sldId id="266" r:id="rId12"/>
    <p:sldId id="267" r:id="rId13"/>
    <p:sldId id="271" r:id="rId14"/>
    <p:sldId id="269" r:id="rId15"/>
    <p:sldId id="272" r:id="rId16"/>
    <p:sldId id="270" r:id="rId17"/>
    <p:sldId id="277" r:id="rId18"/>
    <p:sldId id="278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9E626-E791-40D2-A3D5-9E20FEB5E77B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6A813-B25A-403B-90B0-680763006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02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7214E-C4EE-471A-9E0E-D5AF326B6DC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8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6A813-B25A-403B-90B0-6807630065D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315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04800" y="0"/>
            <a:ext cx="8837613" cy="6856413"/>
            <a:chOff x="192" y="0"/>
            <a:chExt cx="5567" cy="4319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84" y="1056"/>
              <a:ext cx="4992" cy="3263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92" y="2256"/>
              <a:ext cx="5567" cy="9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480" y="0"/>
              <a:ext cx="124" cy="124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>
                <a:solidFill>
                  <a:srgbClr val="6633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AA08DBD-C34A-48CD-9D03-1EB23437C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0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3DB06-2969-425A-9CA8-6261AB1720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33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5150" y="609600"/>
            <a:ext cx="207645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607695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0F28B-9DAA-4FEE-85D5-0B53D7D6E4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18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F859C-F8D9-48BE-8DA2-CFDD07331E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07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ECFA9-5DFA-4FB2-9312-AC7E08F293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9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2A296-2718-485D-B649-6F6B44DA92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92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9CD4C-7A43-41FA-9ABB-13A83EF661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38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226CA-CA3B-4695-B83E-A1E46FCF54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6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1BE60-04F7-47BD-A299-545DBCBE30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8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D4BEF-D244-433B-A2D4-EB683DFCB7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9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8EFE7-A072-40C2-9BA0-C6DD68573F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7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04800" y="0"/>
            <a:ext cx="8837613" cy="6856413"/>
            <a:chOff x="192" y="0"/>
            <a:chExt cx="5567" cy="4319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384" y="0"/>
              <a:ext cx="4992" cy="4319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192" y="192"/>
              <a:ext cx="5567" cy="9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480" y="0"/>
              <a:ext cx="124" cy="124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250A7E-9542-4609-A3E3-B11980A93F6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0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Первые Романовы. Начало.</a:t>
            </a:r>
          </a:p>
        </p:txBody>
      </p:sp>
      <p:pic>
        <p:nvPicPr>
          <p:cNvPr id="5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11760" y="1412776"/>
            <a:ext cx="4145098" cy="3168352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50000">
                <a:srgbClr val="001800"/>
              </a:gs>
              <a:gs pos="100000">
                <a:srgbClr val="003300"/>
              </a:gs>
            </a:gsLst>
            <a:lin ang="5400000" scaled="1"/>
          </a:gradFill>
          <a:ln w="76200" algn="ctr">
            <a:solidFill>
              <a:srgbClr val="8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550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776864" cy="44716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32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5283"/>
            <a:ext cx="7920880" cy="5796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63367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59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25544" cy="1143000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800" b="1" dirty="0" smtClean="0"/>
              <a:t>Сразу </a:t>
            </a:r>
            <a:r>
              <a:rPr lang="ru-RU" sz="2800" b="1" dirty="0"/>
              <a:t>же после освобождения Москвы временное правительство Дмитрия Трубецкого и </a:t>
            </a:r>
            <a:r>
              <a:rPr lang="ru-RU" sz="2800" b="1" dirty="0" smtClean="0"/>
              <a:t>Дмитрия</a:t>
            </a:r>
            <a:r>
              <a:rPr lang="en-US" sz="2800" b="1" dirty="0" smtClean="0"/>
              <a:t> </a:t>
            </a:r>
            <a:r>
              <a:rPr lang="ru-RU" sz="2800" b="1" dirty="0" smtClean="0"/>
              <a:t>Пожарского</a:t>
            </a:r>
            <a:r>
              <a:rPr lang="en-US" sz="2800" b="1" dirty="0" smtClean="0"/>
              <a:t> </a:t>
            </a:r>
            <a:r>
              <a:rPr lang="ru-RU" sz="2800" b="1" dirty="0" smtClean="0"/>
              <a:t>приступило </a:t>
            </a:r>
            <a:r>
              <a:rPr lang="ru-RU" sz="2800" b="1" dirty="0"/>
              <a:t>к </a:t>
            </a:r>
            <a:r>
              <a:rPr lang="ru-RU" sz="2800" b="1" dirty="0" smtClean="0"/>
              <a:t>подготовке</a:t>
            </a:r>
            <a:r>
              <a:rPr lang="en-US" sz="2800" b="1" dirty="0" smtClean="0"/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Избирательного Земского </a:t>
            </a:r>
            <a:r>
              <a:rPr lang="ru-RU" sz="2800" b="1" dirty="0"/>
              <a:t>Собора.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2141166"/>
            <a:ext cx="4041775" cy="495746"/>
          </a:xfrm>
        </p:spPr>
        <p:txBody>
          <a:bodyPr/>
          <a:lstStyle/>
          <a:p>
            <a:r>
              <a:rPr lang="ru-RU" dirty="0" smtClean="0"/>
              <a:t>  Дмитрий Пожарский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84"/>
          <a:stretch/>
        </p:blipFill>
        <p:spPr bwMode="auto">
          <a:xfrm>
            <a:off x="832847" y="2752854"/>
            <a:ext cx="3312368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125907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Текст 6"/>
          <p:cNvSpPr>
            <a:spLocks noGrp="1"/>
          </p:cNvSpPr>
          <p:nvPr>
            <p:ph type="body" sz="quarter" idx="3"/>
          </p:nvPr>
        </p:nvSpPr>
        <p:spPr>
          <a:xfrm>
            <a:off x="1043608" y="2132856"/>
            <a:ext cx="4041775" cy="495746"/>
          </a:xfrm>
        </p:spPr>
        <p:txBody>
          <a:bodyPr/>
          <a:lstStyle/>
          <a:p>
            <a:r>
              <a:rPr lang="ru-RU" dirty="0" smtClean="0"/>
              <a:t>Дмитрий Трубецкой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92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609600"/>
            <a:ext cx="8020000" cy="1143000"/>
          </a:xfrm>
        </p:spPr>
        <p:txBody>
          <a:bodyPr/>
          <a:lstStyle/>
          <a:p>
            <a:r>
              <a:rPr lang="ru-RU" sz="3200" b="1" dirty="0"/>
              <a:t>Выборщики съехались из пятидесяти городов России, откликнувшихся на приглашение участвовать в царских выборах. </a:t>
            </a:r>
          </a:p>
        </p:txBody>
      </p:sp>
      <p:pic>
        <p:nvPicPr>
          <p:cNvPr id="3075" name="Picture 3" descr="L:\Романовы\0001-005-Istorija-parlamentarizma-v-ross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648072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7044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72400" cy="576064"/>
          </a:xfrm>
        </p:spPr>
        <p:txBody>
          <a:bodyPr/>
          <a:lstStyle/>
          <a:p>
            <a:r>
              <a:rPr lang="ru-RU" b="1" dirty="0" smtClean="0"/>
              <a:t>Претенденты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17047"/>
            <a:ext cx="3473713" cy="39654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84"/>
          <a:stretch/>
        </p:blipFill>
        <p:spPr bwMode="auto">
          <a:xfrm>
            <a:off x="2915816" y="894041"/>
            <a:ext cx="3312368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889849"/>
            <a:ext cx="3125907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9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152636"/>
            <a:ext cx="7772400" cy="468052"/>
          </a:xfrm>
        </p:spPr>
        <p:txBody>
          <a:bodyPr/>
          <a:lstStyle/>
          <a:p>
            <a:r>
              <a:rPr lang="ru-RU" b="1" dirty="0" smtClean="0"/>
              <a:t>Претенденты</a:t>
            </a:r>
            <a:endParaRPr lang="ru-RU" b="1" dirty="0"/>
          </a:p>
        </p:txBody>
      </p:sp>
      <p:pic>
        <p:nvPicPr>
          <p:cNvPr id="5122" name="Picture 2" descr="C:\Documents and Settings\User\Рабочий стол\Первые Романовы\Rubens_Władysław_Va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034570" cy="39604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User\Рабочий стол\Первые Романовы\CarlPhilipSweden16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3096344" cy="40914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5898" y="2132856"/>
            <a:ext cx="4786875" cy="33615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4647612"/>
            <a:ext cx="143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Владислав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4832278"/>
            <a:ext cx="1814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Филипп-Карл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29099" y="5677075"/>
            <a:ext cx="80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Иван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0190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827584" y="116632"/>
            <a:ext cx="7920880" cy="1584177"/>
          </a:xfrm>
        </p:spPr>
        <p:txBody>
          <a:bodyPr/>
          <a:lstStyle/>
          <a:p>
            <a:pPr algn="ctr"/>
            <a:r>
              <a:rPr lang="ru-RU" sz="2400" b="1" dirty="0"/>
              <a:t>По настоянию представителей дворянства, горожан и крестьян было решено очень быстро: «Ни польского королевича, ни шведского, ни иных немецких вер и ни из каких </a:t>
            </a:r>
            <a:r>
              <a:rPr lang="ru-RU" sz="2400" b="1" dirty="0" err="1"/>
              <a:t>неправославных</a:t>
            </a:r>
            <a:r>
              <a:rPr lang="ru-RU" sz="2400" b="1" dirty="0"/>
              <a:t> государств на Московское государство не выбирать и Маринкина сына не хотеть».</a:t>
            </a:r>
          </a:p>
        </p:txBody>
      </p:sp>
      <p:pic>
        <p:nvPicPr>
          <p:cNvPr id="6146" name="Picture 2" descr="C:\Documents and Settings\User\Рабочий стол\Первые Романовы\0607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44242"/>
            <a:ext cx="6048672" cy="4086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90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25544" cy="1143000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b="1" dirty="0" smtClean="0"/>
              <a:t>Из 8 </a:t>
            </a:r>
            <a:r>
              <a:rPr lang="ru-RU" sz="2800" b="1" dirty="0"/>
              <a:t>кандидатов в цари, выставленных от </a:t>
            </a:r>
            <a:r>
              <a:rPr lang="ru-RU" sz="2800" b="1" dirty="0" smtClean="0"/>
              <a:t>боярства </a:t>
            </a:r>
            <a:r>
              <a:rPr lang="ru-RU" sz="2800" b="1" dirty="0"/>
              <a:t>лишь двое активные участники борьбы с поляками </a:t>
            </a:r>
            <a:r>
              <a:rPr lang="ru-RU" sz="2800" b="1" dirty="0" smtClean="0"/>
              <a:t>князья </a:t>
            </a:r>
            <a:r>
              <a:rPr lang="ru-RU" sz="2800" b="1" dirty="0"/>
              <a:t>Д. Трубецкой и Д. Пожарский - могли реально претендовать на российский престол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 smtClean="0"/>
              <a:t>Михаил Романов не считался сильным соперником.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84"/>
          <a:stretch/>
        </p:blipFill>
        <p:spPr bwMode="auto">
          <a:xfrm>
            <a:off x="0" y="2276872"/>
            <a:ext cx="3312368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clrChange>
              <a:clrFrom>
                <a:srgbClr val="0000FF"/>
              </a:clrFrom>
              <a:clrTo>
                <a:srgbClr val="000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3125907" cy="38884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L:\Романовы\Tsar_Mikhail_I_-cropped.JPG"/>
          <p:cNvPicPr>
            <a:picLocks noChangeAspect="1" noChangeArrowheads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525220"/>
            <a:ext cx="3259260" cy="41118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98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1215008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/>
              <a:t>Чтобы </a:t>
            </a:r>
            <a:r>
              <a:rPr lang="ru-RU" sz="2800" b="1" dirty="0"/>
              <a:t>не распылять силы, было решено организовать акцию в поддержку главного кандидата от ополчений - князя Дмитрия Трубецкого. Однако </a:t>
            </a:r>
            <a:r>
              <a:rPr lang="ru-RU" sz="2800" b="1" dirty="0" smtClean="0"/>
              <a:t>рядовые члены </a:t>
            </a:r>
            <a:r>
              <a:rPr lang="ru-RU" sz="2800" b="1" dirty="0"/>
              <a:t>Земского </a:t>
            </a:r>
            <a:r>
              <a:rPr lang="ru-RU" sz="2800" b="1" dirty="0" smtClean="0"/>
              <a:t>собора наотрез </a:t>
            </a:r>
            <a:r>
              <a:rPr lang="ru-RU" sz="2800" b="1" dirty="0"/>
              <a:t>отказались ставить свои подписи под соборной грамотой. </a:t>
            </a:r>
            <a:br>
              <a:rPr lang="ru-RU" sz="2800" b="1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84"/>
          <a:stretch/>
        </p:blipFill>
        <p:spPr bwMode="auto">
          <a:xfrm>
            <a:off x="2805542" y="2276872"/>
            <a:ext cx="3696941" cy="43398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93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xit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203" accel="50000">
                                          <p:stCondLst>
                                            <p:cond delay="204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50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>
                                          <p:stCondLst>
                                            <p:cond delay="20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47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73" tmFilter="0, 0; 0.125,0.2665; 0.25,0.4; 0.375,0.465; 0.5,0.5;  0.625,0.535; 0.75,0.6; 0.875,0.7335; 1,1">
                                          <p:stCondLst>
                                            <p:cond delay="148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4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3" accel="50000">
                                          <p:stCondLst>
                                            <p:cond delay="204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9">
                                          <p:stCondLst>
                                            <p:cond delay="69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87" decel="50000">
                                          <p:stCondLst>
                                            <p:cond delay="72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0"/>
            <a:ext cx="7632848" cy="3068960"/>
          </a:xfrm>
        </p:spPr>
        <p:txBody>
          <a:bodyPr/>
          <a:lstStyle/>
          <a:p>
            <a:r>
              <a:rPr lang="ru-RU" sz="2800" b="1" dirty="0"/>
              <a:t>В результате ни одна из </a:t>
            </a:r>
            <a:r>
              <a:rPr lang="ru-RU" sz="2800" b="1" dirty="0" smtClean="0"/>
              <a:t>кандидатур </a:t>
            </a:r>
            <a:r>
              <a:rPr lang="ru-RU" sz="2800" b="1" dirty="0"/>
              <a:t>не набрала необходимого большинства </a:t>
            </a:r>
            <a:r>
              <a:rPr lang="ru-RU" sz="2800" b="1" dirty="0" smtClean="0"/>
              <a:t>голосов.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Решение </a:t>
            </a:r>
            <a:r>
              <a:rPr lang="ru-RU" sz="2800" b="1" dirty="0"/>
              <a:t>вопроса о царском избрании </a:t>
            </a:r>
            <a:r>
              <a:rPr lang="ru-RU" sz="2800" b="1" dirty="0" smtClean="0"/>
              <a:t>неизбежно переносилось на </a:t>
            </a:r>
            <a:r>
              <a:rPr lang="ru-RU" sz="2800" b="1" dirty="0"/>
              <a:t>улицы Москвы, где сильно было </a:t>
            </a:r>
            <a:r>
              <a:rPr lang="ru-RU" sz="2800" b="1" dirty="0" smtClean="0"/>
              <a:t>влияние казаков. </a:t>
            </a:r>
            <a:r>
              <a:rPr lang="ru-RU" sz="1400" b="1" dirty="0"/>
              <a:t/>
            </a:r>
            <a:br>
              <a:rPr lang="ru-RU" sz="1400" b="1" dirty="0"/>
            </a:br>
            <a:endParaRPr lang="ru-RU" sz="1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706" y="2924944"/>
            <a:ext cx="640071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06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5111750" cy="5853113"/>
          </a:xfrm>
        </p:spPr>
        <p:txBody>
          <a:bodyPr/>
          <a:lstStyle/>
          <a:p>
            <a:pPr algn="just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932040" y="620688"/>
            <a:ext cx="3584377" cy="5123111"/>
          </a:xfrm>
        </p:spPr>
        <p:txBody>
          <a:bodyPr/>
          <a:lstStyle/>
          <a:p>
            <a:pPr algn="ctr"/>
            <a:r>
              <a:rPr lang="ru-RU" sz="2400" b="1" dirty="0">
                <a:latin typeface="Book Antiqua" pitchFamily="18" charset="0"/>
              </a:rPr>
              <a:t>В России в этом году широко отмечают 400-летие дома Романовых. </a:t>
            </a:r>
          </a:p>
          <a:p>
            <a:pPr algn="ctr"/>
            <a:r>
              <a:rPr lang="ru-RU" sz="2400" b="1" dirty="0">
                <a:latin typeface="Book Antiqua" pitchFamily="18" charset="0"/>
              </a:rPr>
              <a:t>21 февраля (по новому стилю — 6 марта) 1613 года 16-летний боярин Михаил Федорович Романов был избран на царство.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1"/>
            <a:ext cx="4778645" cy="59173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24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835696" y="260648"/>
            <a:ext cx="7128792" cy="6264696"/>
          </a:xfrm>
        </p:spPr>
        <p:txBody>
          <a:bodyPr/>
          <a:lstStyle/>
          <a:p>
            <a:pPr algn="just"/>
            <a:r>
              <a:rPr lang="ru-RU" sz="2400" dirty="0"/>
              <a:t>И здесь неожиданно на первый план начала выдвигаться кандидатура Михаила Романова. </a:t>
            </a:r>
            <a:endParaRPr lang="ru-RU" sz="2400" dirty="0" smtClean="0"/>
          </a:p>
          <a:p>
            <a:pPr algn="just"/>
            <a:r>
              <a:rPr lang="ru-RU" sz="2400" dirty="0" smtClean="0"/>
              <a:t>Его </a:t>
            </a:r>
            <a:r>
              <a:rPr lang="ru-RU" sz="2400" dirty="0"/>
              <a:t>поддерживала </a:t>
            </a:r>
            <a:r>
              <a:rPr lang="ru-RU" sz="2400" dirty="0" smtClean="0"/>
              <a:t>боярская </a:t>
            </a:r>
            <a:r>
              <a:rPr lang="ru-RU" sz="2400" dirty="0"/>
              <a:t>группировка родственников будущего царя. </a:t>
            </a:r>
          </a:p>
          <a:p>
            <a:pPr algn="just"/>
            <a:r>
              <a:rPr lang="ru-RU" sz="2400" dirty="0" smtClean="0"/>
              <a:t>Его кандидатуру поддержали и второстепенные лица </a:t>
            </a:r>
            <a:r>
              <a:rPr lang="ru-RU" sz="2400" dirty="0"/>
              <a:t>разгромленных ранее боярских группировок. </a:t>
            </a:r>
          </a:p>
          <a:p>
            <a:pPr algn="just"/>
            <a:r>
              <a:rPr lang="ru-RU" sz="2400" dirty="0" smtClean="0"/>
              <a:t>Для казаков и простого народа Михаил </a:t>
            </a:r>
            <a:r>
              <a:rPr lang="ru-RU" sz="2400" dirty="0"/>
              <a:t>Романов был единственным вельможей такого ранга тогда в России, кто ни в чем себя не скомпрометировал. Ни службой полякам, ни постоянными присягами разным правителям той эпохи.</a:t>
            </a:r>
            <a:r>
              <a:rPr lang="ru-RU" sz="2000" dirty="0"/>
              <a:t> </a:t>
            </a:r>
            <a:endParaRPr lang="ru-RU" sz="2000" dirty="0" smtClean="0"/>
          </a:p>
          <a:p>
            <a:pPr algn="just"/>
            <a:r>
              <a:rPr lang="ru-RU" sz="2400" dirty="0" smtClean="0"/>
              <a:t>На </a:t>
            </a:r>
            <a:r>
              <a:rPr lang="ru-RU" sz="2400" dirty="0"/>
              <a:t>этой кандидатуре не возражали и бояре, надеявшиеся сохранить власть и влияние при молодом царе. </a:t>
            </a:r>
            <a:r>
              <a:rPr lang="ru-RU" sz="2400" dirty="0" smtClean="0"/>
              <a:t>«</a:t>
            </a:r>
            <a:r>
              <a:rPr lang="ru-RU" sz="2400" dirty="0"/>
              <a:t>Миша Романов молод, разумом еще не дошел и нам будет </a:t>
            </a:r>
            <a:r>
              <a:rPr lang="ru-RU" sz="2400" dirty="0" err="1"/>
              <a:t>поваден</a:t>
            </a:r>
            <a:r>
              <a:rPr lang="ru-RU" sz="2400" dirty="0"/>
              <a:t>».</a:t>
            </a:r>
          </a:p>
          <a:p>
            <a:endParaRPr lang="ru-RU" sz="2400" dirty="0"/>
          </a:p>
        </p:txBody>
      </p:sp>
      <p:pic>
        <p:nvPicPr>
          <p:cNvPr id="8" name="Picture 2" descr="L:\Романовы\Tsar_Mikhail_I_-croppe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5" y="1988840"/>
            <a:ext cx="2046483" cy="28855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314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149080"/>
            <a:ext cx="8435280" cy="2808312"/>
          </a:xfrm>
        </p:spPr>
        <p:txBody>
          <a:bodyPr/>
          <a:lstStyle/>
          <a:p>
            <a:pPr algn="ctr"/>
            <a:r>
              <a:rPr lang="ru-RU" sz="2000" b="1" dirty="0"/>
              <a:t>В. О. Ключевский так объяснил это избрание: «Сам по себе Михаил, 16-летний мальчик, ничем не выдававшийся, мог иметь мало видов на престол, и, однако, на нем сошлись такие враждебные друг другу силы, как дворянство и казачество».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Действительно</a:t>
            </a:r>
            <a:r>
              <a:rPr lang="ru-RU" sz="2000" b="1" dirty="0"/>
              <a:t>, для консолидации страны, восстановления общественного порядка, были нужны не яркие личности, а люди, способные спокойно и настойчиво вести консервативную политику. </a:t>
            </a:r>
          </a:p>
        </p:txBody>
      </p:sp>
      <p:pic>
        <p:nvPicPr>
          <p:cNvPr id="9218" name="Picture 2" descr="L:\Романовы\zem-sob-580x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0" y="188640"/>
            <a:ext cx="5524500" cy="38290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96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8173"/>
            <a:ext cx="8420472" cy="1143000"/>
          </a:xfrm>
        </p:spPr>
        <p:txBody>
          <a:bodyPr/>
          <a:lstStyle/>
          <a:p>
            <a:r>
              <a:rPr lang="ru-RU" b="1" dirty="0" smtClean="0"/>
              <a:t>Итоги выбора Земского Собора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115272"/>
          </a:xfrm>
        </p:spPr>
        <p:txBody>
          <a:bodyPr/>
          <a:lstStyle/>
          <a:p>
            <a:pPr algn="just"/>
            <a:r>
              <a:rPr lang="ru-RU" b="1" dirty="0" smtClean="0"/>
              <a:t>- </a:t>
            </a:r>
            <a:r>
              <a:rPr lang="ru-RU" sz="2400" b="1" dirty="0" smtClean="0"/>
              <a:t>За </a:t>
            </a:r>
            <a:r>
              <a:rPr lang="ru-RU" sz="2400" b="1" dirty="0"/>
              <a:t>сравнительно небольшой срок его правительство решило труднейшие задачи: примирило враждующие группировки, отразило атаки интервентов, вернуло некоторые исконно русские земли, заключило с соседями мирные договоры, наладило в стране хозяйственную жизнь</a:t>
            </a:r>
            <a:r>
              <a:rPr lang="ru-RU" sz="2400" b="1" dirty="0" smtClean="0"/>
              <a:t>.</a:t>
            </a:r>
          </a:p>
          <a:p>
            <a:pPr algn="just"/>
            <a:r>
              <a:rPr lang="ru-RU" sz="2400" b="1" dirty="0" smtClean="0"/>
              <a:t>- Началось 300-летнее правление династии, с которой Россия достигла огромных высот. Стала мировой державой. Одержала множество военных побед, превратилась в  Империю…</a:t>
            </a:r>
          </a:p>
          <a:p>
            <a:pPr algn="just"/>
            <a:r>
              <a:rPr lang="ru-RU" sz="2400" b="1" dirty="0" smtClean="0"/>
              <a:t>- Но все достижения перечеркнул 1917 год…</a:t>
            </a:r>
          </a:p>
          <a:p>
            <a:pPr algn="just"/>
            <a:r>
              <a:rPr lang="ru-RU" sz="2400" b="1" dirty="0" smtClean="0"/>
              <a:t>Если мы оказались в машине времени, то чтобы мы отправились менять: наш выбор в 1613-м  или 1917-м???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2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4752528" cy="5256584"/>
          </a:xfrm>
        </p:spPr>
        <p:txBody>
          <a:bodyPr/>
          <a:lstStyle/>
          <a:p>
            <a:pPr algn="ctr"/>
            <a:r>
              <a:rPr lang="ru-RU" sz="2400" b="1" dirty="0"/>
              <a:t>Согласно родовому преданию, предки Романовых выехали на Русь «из Пруссии» в начале XIV века. </a:t>
            </a:r>
          </a:p>
          <a:p>
            <a:pPr algn="ctr"/>
            <a:r>
              <a:rPr lang="ru-RU" sz="2400" b="1" dirty="0"/>
              <a:t>Первым достоверным предком Романовых и ряда других дворянских родов считается Андрей Кобыла — боярин московского князя </a:t>
            </a:r>
            <a:r>
              <a:rPr lang="ru-RU" sz="2400" b="1" dirty="0" err="1"/>
              <a:t>Симеона</a:t>
            </a:r>
            <a:r>
              <a:rPr lang="ru-RU" sz="2400" b="1" dirty="0"/>
              <a:t> Гордого. Его отец  Гланда-</a:t>
            </a:r>
            <a:r>
              <a:rPr lang="ru-RU" sz="2400" b="1" dirty="0" err="1"/>
              <a:t>Камбила</a:t>
            </a:r>
            <a:r>
              <a:rPr lang="ru-RU" sz="2400" b="1" dirty="0"/>
              <a:t> </a:t>
            </a:r>
            <a:r>
              <a:rPr lang="ru-RU" sz="2400" b="1" dirty="0" err="1"/>
              <a:t>Дивонович</a:t>
            </a:r>
            <a:r>
              <a:rPr lang="ru-RU" sz="2400" b="1" dirty="0"/>
              <a:t>, в крещении </a:t>
            </a:r>
            <a:r>
              <a:rPr lang="ru-RU" sz="2400" b="1" dirty="0" smtClean="0"/>
              <a:t>Иван и прибыл в Россию. </a:t>
            </a:r>
            <a:r>
              <a:rPr lang="ru-RU" sz="2400" b="1" dirty="0"/>
              <a:t>Некоторые историки полагают, что Романовы происходили из </a:t>
            </a:r>
            <a:r>
              <a:rPr lang="ru-RU" sz="2400" b="1" dirty="0" smtClean="0"/>
              <a:t>Новгорода.</a:t>
            </a:r>
            <a:endParaRPr lang="ru-RU" sz="1800" dirty="0"/>
          </a:p>
        </p:txBody>
      </p:sp>
      <p:pic>
        <p:nvPicPr>
          <p:cNvPr id="2050" name="Picture 2" descr="L:\Романовы\88582676_4723908_59631066_RomanovsCoatR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734" y="1340768"/>
            <a:ext cx="3059370" cy="379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50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Прямоугольник 6"/>
          <p:cNvGrpSpPr>
            <a:grpSpLocks/>
          </p:cNvGrpSpPr>
          <p:nvPr/>
        </p:nvGrpSpPr>
        <p:grpSpPr bwMode="auto">
          <a:xfrm>
            <a:off x="2582728" y="214312"/>
            <a:ext cx="2195513" cy="500063"/>
            <a:chOff x="1624" y="138"/>
            <a:chExt cx="1383" cy="315"/>
          </a:xfrm>
        </p:grpSpPr>
        <p:pic>
          <p:nvPicPr>
            <p:cNvPr id="14337" name="Прямоугольник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24" y="138"/>
              <a:ext cx="1383" cy="315"/>
            </a:xfrm>
            <a:prstGeom prst="rect">
              <a:avLst/>
            </a:prstGeom>
            <a:noFill/>
          </p:spPr>
        </p:pic>
        <p:sp>
          <p:nvSpPr>
            <p:cNvPr id="14338" name="Text Box 2"/>
            <p:cNvSpPr txBox="1">
              <a:spLocks noChangeArrowheads="1"/>
            </p:cNvSpPr>
            <p:nvPr/>
          </p:nvSpPr>
          <p:spPr bwMode="auto">
            <a:xfrm>
              <a:off x="1665" y="180"/>
              <a:ext cx="130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>
                  <a:latin typeface="Times New Roman" pitchFamily="18" charset="0"/>
                  <a:cs typeface="Times New Roman" pitchFamily="18" charset="0"/>
                </a:rPr>
                <a:t>Андрей Кобыла</a:t>
              </a:r>
            </a:p>
          </p:txBody>
        </p:sp>
      </p:grpSp>
      <p:sp>
        <p:nvSpPr>
          <p:cNvPr id="8" name="Выноска 1 (граница и черта) 7"/>
          <p:cNvSpPr/>
          <p:nvPr/>
        </p:nvSpPr>
        <p:spPr>
          <a:xfrm rot="5400000">
            <a:off x="821505" y="1035827"/>
            <a:ext cx="428628" cy="1071570"/>
          </a:xfrm>
          <a:prstGeom prst="accentBorderCallout1">
            <a:avLst>
              <a:gd name="adj1" fmla="val 49004"/>
              <a:gd name="adj2" fmla="val -21262"/>
              <a:gd name="adj3" fmla="val -196313"/>
              <a:gd name="adj4" fmla="val -17013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Семен Жеребец</a:t>
            </a:r>
          </a:p>
        </p:txBody>
      </p:sp>
      <p:sp>
        <p:nvSpPr>
          <p:cNvPr id="9" name="Выноска 1 (граница и черта) 8"/>
          <p:cNvSpPr/>
          <p:nvPr/>
        </p:nvSpPr>
        <p:spPr>
          <a:xfrm rot="5400000">
            <a:off x="2071670" y="1071546"/>
            <a:ext cx="428628" cy="1000132"/>
          </a:xfrm>
          <a:prstGeom prst="accentBorderCallout1">
            <a:avLst>
              <a:gd name="adj1" fmla="val 49004"/>
              <a:gd name="adj2" fmla="val -21262"/>
              <a:gd name="adj3" fmla="val -88539"/>
              <a:gd name="adj4" fmla="val -176604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Елка</a:t>
            </a:r>
          </a:p>
        </p:txBody>
      </p:sp>
      <p:pic>
        <p:nvPicPr>
          <p:cNvPr id="10" name="Выноска 1 (граница и черта)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8300" y="639763"/>
            <a:ext cx="1176338" cy="1225550"/>
          </a:xfrm>
          <a:prstGeom prst="rect">
            <a:avLst/>
          </a:prstGeom>
          <a:noFill/>
        </p:spPr>
      </p:pic>
      <p:sp>
        <p:nvSpPr>
          <p:cNvPr id="11" name="Выноска 1 (граница и черта) 10"/>
          <p:cNvSpPr/>
          <p:nvPr/>
        </p:nvSpPr>
        <p:spPr>
          <a:xfrm rot="5400000">
            <a:off x="4500562" y="1071546"/>
            <a:ext cx="428628" cy="1000132"/>
          </a:xfrm>
          <a:prstGeom prst="accentBorderCallout1">
            <a:avLst>
              <a:gd name="adj1" fmla="val 49004"/>
              <a:gd name="adj2" fmla="val -21262"/>
              <a:gd name="adj3" fmla="val 160810"/>
              <a:gd name="adj4" fmla="val -16690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Василий Ивантей</a:t>
            </a:r>
          </a:p>
        </p:txBody>
      </p:sp>
      <p:sp>
        <p:nvSpPr>
          <p:cNvPr id="12" name="Выноска 1 (граница и черта) 11"/>
          <p:cNvSpPr/>
          <p:nvPr/>
        </p:nvSpPr>
        <p:spPr>
          <a:xfrm rot="5400000">
            <a:off x="5786446" y="1071546"/>
            <a:ext cx="428628" cy="1000132"/>
          </a:xfrm>
          <a:prstGeom prst="accentBorderCallout1">
            <a:avLst>
              <a:gd name="adj1" fmla="val 49004"/>
              <a:gd name="adj2" fmla="val -21262"/>
              <a:gd name="adj3" fmla="val 288255"/>
              <a:gd name="adj4" fmla="val -17013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Гаврила Гавша</a:t>
            </a:r>
          </a:p>
        </p:txBody>
      </p:sp>
      <p:pic>
        <p:nvPicPr>
          <p:cNvPr id="13" name="Выноска 1 (граница и черта) 1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8100" y="1773238"/>
            <a:ext cx="1341438" cy="1519237"/>
          </a:xfrm>
          <a:prstGeom prst="rect">
            <a:avLst/>
          </a:prstGeom>
          <a:noFill/>
        </p:spPr>
      </p:pic>
      <p:pic>
        <p:nvPicPr>
          <p:cNvPr id="14" name="Выноска 1 (граница и черта) 13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1538" y="1762125"/>
            <a:ext cx="2767012" cy="1524000"/>
          </a:xfrm>
          <a:prstGeom prst="rect">
            <a:avLst/>
          </a:prstGeom>
          <a:noFill/>
        </p:spPr>
      </p:pic>
      <p:pic>
        <p:nvPicPr>
          <p:cNvPr id="15" name="Выноска 1 (граница и черта) 1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41713" y="1762125"/>
            <a:ext cx="1944687" cy="1524000"/>
          </a:xfrm>
          <a:prstGeom prst="rect">
            <a:avLst/>
          </a:prstGeom>
          <a:noFill/>
        </p:spPr>
      </p:pic>
      <p:pic>
        <p:nvPicPr>
          <p:cNvPr id="16" name="Выноска 1 (граница и черта) 15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75" y="1773238"/>
            <a:ext cx="3554413" cy="1512887"/>
          </a:xfrm>
          <a:prstGeom prst="rect">
            <a:avLst/>
          </a:prstGeom>
          <a:noFill/>
        </p:spPr>
      </p:pic>
      <p:pic>
        <p:nvPicPr>
          <p:cNvPr id="17" name="Выноска 1 (граница и черта) 16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81350" y="3236913"/>
            <a:ext cx="3238500" cy="1127125"/>
          </a:xfrm>
          <a:prstGeom prst="rect">
            <a:avLst/>
          </a:prstGeom>
          <a:noFill/>
        </p:spPr>
      </p:pic>
      <p:pic>
        <p:nvPicPr>
          <p:cNvPr id="18" name="Выноска 1 (граница и черта) 17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6750" y="3243263"/>
            <a:ext cx="4851400" cy="1042987"/>
          </a:xfrm>
          <a:prstGeom prst="rect">
            <a:avLst/>
          </a:prstGeom>
          <a:noFill/>
        </p:spPr>
      </p:pic>
      <p:pic>
        <p:nvPicPr>
          <p:cNvPr id="19" name="Выноска 1 (граница и черта) 18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78413" y="4175125"/>
            <a:ext cx="2449512" cy="1262063"/>
          </a:xfrm>
          <a:prstGeom prst="rect">
            <a:avLst/>
          </a:prstGeom>
          <a:noFill/>
        </p:spPr>
      </p:pic>
      <p:pic>
        <p:nvPicPr>
          <p:cNvPr id="20" name="Выноска 1 (граница и черта) 19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5088" y="5278438"/>
            <a:ext cx="1133475" cy="1019175"/>
          </a:xfrm>
          <a:prstGeom prst="rect">
            <a:avLst/>
          </a:prstGeom>
          <a:noFill/>
        </p:spPr>
      </p:pic>
      <p:grpSp>
        <p:nvGrpSpPr>
          <p:cNvPr id="25" name="Выноска 1 (граница и черта) 24"/>
          <p:cNvGrpSpPr>
            <a:grpSpLocks/>
          </p:cNvGrpSpPr>
          <p:nvPr/>
        </p:nvGrpSpPr>
        <p:grpSpPr bwMode="auto">
          <a:xfrm>
            <a:off x="3144838" y="3816350"/>
            <a:ext cx="2049462" cy="547688"/>
            <a:chOff x="1981" y="2404"/>
            <a:chExt cx="1291" cy="345"/>
          </a:xfrm>
        </p:grpSpPr>
        <p:pic>
          <p:nvPicPr>
            <p:cNvPr id="14353" name="Выноска 1 (граница и черта) 24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981" y="2404"/>
              <a:ext cx="1291" cy="345"/>
            </a:xfrm>
            <a:prstGeom prst="rect">
              <a:avLst/>
            </a:prstGeom>
            <a:noFill/>
          </p:spPr>
        </p:pic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2025" y="2430"/>
              <a:ext cx="855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200">
                  <a:latin typeface="Times New Roman" pitchFamily="18" charset="0"/>
                  <a:cs typeface="Times New Roman" pitchFamily="18" charset="0"/>
                </a:rPr>
                <a:t>Иван Грозный</a:t>
              </a:r>
            </a:p>
          </p:txBody>
        </p:sp>
      </p:grpSp>
      <p:cxnSp>
        <p:nvCxnSpPr>
          <p:cNvPr id="32" name="Прямая соединительная линия 31"/>
          <p:cNvCxnSpPr/>
          <p:nvPr/>
        </p:nvCxnSpPr>
        <p:spPr>
          <a:xfrm flipV="1">
            <a:off x="5203825" y="4286250"/>
            <a:ext cx="4286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2214563" y="4286250"/>
            <a:ext cx="1714500" cy="357188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714375" y="4643438"/>
            <a:ext cx="1785938" cy="0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Выноска 1 (граница и черта) 33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58875" y="4572000"/>
            <a:ext cx="895350" cy="1285875"/>
          </a:xfrm>
          <a:prstGeom prst="rect">
            <a:avLst/>
          </a:prstGeom>
          <a:noFill/>
        </p:spPr>
      </p:pic>
      <p:pic>
        <p:nvPicPr>
          <p:cNvPr id="35" name="Выноска 1 (граница и черта) 34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090738" y="4645025"/>
            <a:ext cx="823912" cy="1285875"/>
          </a:xfrm>
          <a:prstGeom prst="rect">
            <a:avLst/>
          </a:prstGeom>
          <a:noFill/>
        </p:spPr>
      </p:pic>
      <p:pic>
        <p:nvPicPr>
          <p:cNvPr id="37" name="Выноска 1 (граница и черта) 36"/>
          <p:cNvPicPr>
            <a:picLocks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04800" y="4572000"/>
            <a:ext cx="890588" cy="1285875"/>
          </a:xfrm>
          <a:prstGeom prst="rect">
            <a:avLst/>
          </a:prstGeom>
          <a:noFill/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2090738" y="5287963"/>
            <a:ext cx="214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071813" y="5429250"/>
            <a:ext cx="785812" cy="4286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Ирина</a:t>
            </a:r>
          </a:p>
        </p:txBody>
      </p:sp>
      <p:cxnSp>
        <p:nvCxnSpPr>
          <p:cNvPr id="44" name="Прямая соединительная линия 43"/>
          <p:cNvCxnSpPr>
            <a:stCxn id="42" idx="3"/>
          </p:cNvCxnSpPr>
          <p:nvPr/>
        </p:nvCxnSpPr>
        <p:spPr>
          <a:xfrm>
            <a:off x="3857625" y="5643563"/>
            <a:ext cx="2143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071938" y="5429250"/>
            <a:ext cx="785812" cy="4286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Годунов</a:t>
            </a:r>
          </a:p>
        </p:txBody>
      </p:sp>
    </p:spTree>
    <p:extLst>
      <p:ext uri="{BB962C8B-B14F-4D97-AF65-F5344CB8AC3E}">
        <p14:creationId xmlns:p14="http://schemas.microsoft.com/office/powerpoint/2010/main" val="124098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Романовы\Tsar_Mikhail_I_-cropp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58619"/>
            <a:ext cx="2376264" cy="33505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L:\Романовы\2244574_6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2782941" cy="4153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:\Романовы\2243869_6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2324" y="2430662"/>
            <a:ext cx="2943335" cy="40997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76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357" y="606026"/>
            <a:ext cx="33337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3328" y="549275"/>
            <a:ext cx="4497344" cy="5546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560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32656"/>
            <a:ext cx="4207067" cy="41044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10" y="500718"/>
            <a:ext cx="4724400" cy="571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8491" y="334031"/>
            <a:ext cx="4572000" cy="60483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48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10" y="500718"/>
            <a:ext cx="4724400" cy="571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8491" y="334031"/>
            <a:ext cx="4572000" cy="60483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95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552728" cy="43684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933" y="260350"/>
            <a:ext cx="4032126" cy="6414964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50000">
                <a:srgbClr val="001800"/>
              </a:gs>
              <a:gs pos="100000">
                <a:srgbClr val="003300"/>
              </a:gs>
            </a:gsLst>
            <a:lin ang="5400000" scaled="1"/>
          </a:gradFill>
          <a:ln w="76200" algn="ctr">
            <a:solidFill>
              <a:srgbClr val="8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719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01069083">
  <a:themeElements>
    <a:clrScheme name="Тема Office 1">
      <a:dk1>
        <a:srgbClr val="000000"/>
      </a:dk1>
      <a:lt1>
        <a:srgbClr val="CC9900"/>
      </a:lt1>
      <a:dk2>
        <a:srgbClr val="663300"/>
      </a:dk2>
      <a:lt2>
        <a:srgbClr val="996600"/>
      </a:lt2>
      <a:accent1>
        <a:srgbClr val="FF6633"/>
      </a:accent1>
      <a:accent2>
        <a:srgbClr val="999933"/>
      </a:accent2>
      <a:accent3>
        <a:srgbClr val="E2CAAA"/>
      </a:accent3>
      <a:accent4>
        <a:srgbClr val="000000"/>
      </a:accent4>
      <a:accent5>
        <a:srgbClr val="FFB8AD"/>
      </a:accent5>
      <a:accent6>
        <a:srgbClr val="8A8A2D"/>
      </a:accent6>
      <a:hlink>
        <a:srgbClr val="CC3300"/>
      </a:hlink>
      <a:folHlink>
        <a:srgbClr val="FFCC99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CC9900"/>
        </a:lt1>
        <a:dk2>
          <a:srgbClr val="663300"/>
        </a:dk2>
        <a:lt2>
          <a:srgbClr val="996600"/>
        </a:lt2>
        <a:accent1>
          <a:srgbClr val="FF6633"/>
        </a:accent1>
        <a:accent2>
          <a:srgbClr val="999933"/>
        </a:accent2>
        <a:accent3>
          <a:srgbClr val="E2CAAA"/>
        </a:accent3>
        <a:accent4>
          <a:srgbClr val="000000"/>
        </a:accent4>
        <a:accent5>
          <a:srgbClr val="FFB8AD"/>
        </a:accent5>
        <a:accent6>
          <a:srgbClr val="8A8A2D"/>
        </a:accent6>
        <a:hlink>
          <a:srgbClr val="CC33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663300"/>
        </a:dk2>
        <a:lt2>
          <a:srgbClr val="996600"/>
        </a:lt2>
        <a:accent1>
          <a:srgbClr val="FF6633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FFB8AD"/>
        </a:accent5>
        <a:accent6>
          <a:srgbClr val="8A8A2D"/>
        </a:accent6>
        <a:hlink>
          <a:srgbClr val="CC33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A1A1A1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457</Words>
  <Application>Microsoft Office PowerPoint</Application>
  <PresentationFormat>Экран (4:3)</PresentationFormat>
  <Paragraphs>41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01069083</vt:lpstr>
      <vt:lpstr> Первые Романовы. Начало.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Сразу же после освобождения Москвы временное правительство Дмитрия Трубецкого и Дмитрия Пожарского приступило к подготовке  Избирательного Земского Собора. </vt:lpstr>
      <vt:lpstr>Выборщики съехались из пятидесяти городов России, откликнувшихся на приглашение участвовать в царских выборах. </vt:lpstr>
      <vt:lpstr>Претенденты</vt:lpstr>
      <vt:lpstr>Претенденты</vt:lpstr>
      <vt:lpstr>Презентация PowerPoint</vt:lpstr>
      <vt:lpstr>   Из 8 кандидатов в цари, выставленных от боярства лишь двое активные участники борьбы с поляками князья Д. Трубецкой и Д. Пожарский - могли реально претендовать на российский престол. Михаил Романов не считался сильным соперником. </vt:lpstr>
      <vt:lpstr>    Чтобы не распылять силы, было решено организовать акцию в поддержку главного кандидата от ополчений - князя Дмитрия Трубецкого. Однако рядовые члены Земского собора наотрез отказались ставить свои подписи под соборной грамотой.   </vt:lpstr>
      <vt:lpstr>В результате ни одна из кандидатур не набрала необходимого большинства голосов.  Решение вопроса о царском избрании неизбежно переносилось на улицы Москвы, где сильно было влияние казаков.  </vt:lpstr>
      <vt:lpstr>Презентация PowerPoint</vt:lpstr>
      <vt:lpstr>Презентация PowerPoint</vt:lpstr>
      <vt:lpstr>Итоги выбора Земского Собора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Проблематика заявленного и реального в программах и учебниках по отечественной истории </dc:title>
  <cp:lastModifiedBy>Admin</cp:lastModifiedBy>
  <cp:revision>40</cp:revision>
  <dcterms:modified xsi:type="dcterms:W3CDTF">2013-12-06T21:01:51Z</dcterms:modified>
</cp:coreProperties>
</file>