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62" r:id="rId5"/>
    <p:sldId id="287" r:id="rId6"/>
    <p:sldId id="274" r:id="rId7"/>
    <p:sldId id="264" r:id="rId8"/>
    <p:sldId id="288" r:id="rId9"/>
    <p:sldId id="276" r:id="rId10"/>
    <p:sldId id="266" r:id="rId11"/>
    <p:sldId id="289" r:id="rId12"/>
    <p:sldId id="277" r:id="rId13"/>
    <p:sldId id="268" r:id="rId14"/>
    <p:sldId id="292" r:id="rId15"/>
    <p:sldId id="291" r:id="rId16"/>
    <p:sldId id="295" r:id="rId17"/>
    <p:sldId id="278" r:id="rId18"/>
    <p:sldId id="270" r:id="rId19"/>
    <p:sldId id="293" r:id="rId20"/>
    <p:sldId id="279" r:id="rId21"/>
    <p:sldId id="272" r:id="rId22"/>
    <p:sldId id="294" r:id="rId23"/>
    <p:sldId id="281" r:id="rId24"/>
    <p:sldId id="273" r:id="rId25"/>
    <p:sldId id="296" r:id="rId26"/>
    <p:sldId id="297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83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23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96944" cy="26642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казенное учреждение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социального обслуживания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Московской области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«Зарайский социально-реабилитационный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центр для несовершеннолетних»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3573016"/>
            <a:ext cx="5040560" cy="2880320"/>
          </a:xfrm>
        </p:spPr>
        <p:txBody>
          <a:bodyPr>
            <a:normAutofit fontScale="92500"/>
          </a:bodyPr>
          <a:lstStyle/>
          <a:p>
            <a:r>
              <a:rPr lang="ru-RU" sz="6000" dirty="0" smtClean="0"/>
              <a:t>  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Доступно</a:t>
            </a:r>
          </a:p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effectLst/>
              </a:rPr>
              <a:t> для инвалидов всех категорий </a:t>
            </a:r>
            <a:endParaRPr lang="ru-RU" sz="6000" b="1" dirty="0"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3168351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409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88640"/>
            <a:ext cx="8607330" cy="95434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движения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 здания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эвакуации)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428736"/>
            <a:ext cx="3929058" cy="523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385765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8976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ПОДЪЕМ на 2-ой ЭТАЖ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929090" cy="478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3929090" cy="488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712968" cy="446449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600" dirty="0">
                <a:solidFill>
                  <a:schemeClr val="tx1"/>
                </a:solidFill>
              </a:rPr>
              <a:t>Пути движения внутри здания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доступны </a:t>
            </a:r>
            <a:r>
              <a:rPr lang="ru-RU" sz="3600" dirty="0">
                <a:solidFill>
                  <a:schemeClr val="tx1"/>
                </a:solidFill>
              </a:rPr>
              <a:t>полностью инвалидам передвигающимся на коляске, с нарушениями умственного развития, слуха.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частично </a:t>
            </a:r>
            <a:r>
              <a:rPr lang="ru-RU" sz="3600" dirty="0">
                <a:solidFill>
                  <a:schemeClr val="tx1"/>
                </a:solidFill>
              </a:rPr>
              <a:t>доступны инвалидам с нарушениями опорно-двигательного аппарата, зрения.</a:t>
            </a:r>
          </a:p>
          <a:p>
            <a:pPr algn="just"/>
            <a:endParaRPr lang="ru-RU" sz="36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sz="7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46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12968" cy="129175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Зоны целевого назначения здания 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3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– зона обслуживания инвалидо</a:t>
            </a:r>
            <a:r>
              <a:rPr lang="ru-RU" sz="3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370332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48" y="1500174"/>
            <a:ext cx="38040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5276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ОБСЛУЖИВАНИЕ  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МЕДИЦИНСКОМ КАБИНЕТЕ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2869" y="1714488"/>
            <a:ext cx="316113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285992"/>
            <a:ext cx="3286116" cy="43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714488"/>
            <a:ext cx="316113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3438" y="338328"/>
            <a:ext cx="4043362" cy="216197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 С ПЕДАГОГОМ-ПСИХОЛОГОИ, ЛОГОПЕДОМ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9" descr="C:\Users\1\Desktop\Новая папка\презентация по доступной среде - фото\DSC024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214686"/>
            <a:ext cx="4601633" cy="3451225"/>
          </a:xfrm>
          <a:prstGeom prst="rect">
            <a:avLst/>
          </a:prstGeom>
          <a:noFill/>
        </p:spPr>
      </p:pic>
      <p:pic>
        <p:nvPicPr>
          <p:cNvPr id="5" name="Picture 10" descr="C:\Users\1\Desktop\Новая папка\презентация по доступной среде - фото\DSC024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214842" cy="3161132"/>
          </a:xfrm>
          <a:prstGeom prst="rect">
            <a:avLst/>
          </a:prstGeom>
          <a:noFill/>
        </p:spPr>
      </p:pic>
      <p:pic>
        <p:nvPicPr>
          <p:cNvPr id="6" name="Picture 8" descr="C:\Users\1\Desktop\Новая папка\презентация по доступной среде - фото\DSC024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3931936" cy="2948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338328"/>
            <a:ext cx="4572032" cy="125272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 С ИНСТРУКТОРОМ ПО ЛЕЧЕБНОЙ ФИЗКУЛЬТУРЕ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C:\Users\1\Desktop\Новая папка\презентация по доступной среде - фото\DSC024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4601633" cy="3451225"/>
          </a:xfrm>
          <a:prstGeom prst="rect">
            <a:avLst/>
          </a:prstGeom>
          <a:noFill/>
        </p:spPr>
      </p:pic>
      <p:pic>
        <p:nvPicPr>
          <p:cNvPr id="8195" name="Picture 3" descr="C:\Users\1\Desktop\Новая папка\презентация по доступной среде - фото\DSC024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89"/>
            <a:ext cx="4003374" cy="3002531"/>
          </a:xfrm>
          <a:prstGeom prst="rect">
            <a:avLst/>
          </a:prstGeom>
          <a:noFill/>
        </p:spPr>
      </p:pic>
      <p:pic>
        <p:nvPicPr>
          <p:cNvPr id="8196" name="Picture 4" descr="C:\Users\1\Desktop\Новая папка\презентация по доступной среде - фото\DSC024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469268" y="3388988"/>
            <a:ext cx="3063248" cy="3000396"/>
          </a:xfrm>
          <a:prstGeom prst="rect">
            <a:avLst/>
          </a:prstGeom>
          <a:noFill/>
          <a:scene3d>
            <a:camera prst="orthographicFront">
              <a:rot lat="300000" lon="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204864"/>
            <a:ext cx="8640959" cy="44644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Зоны </a:t>
            </a:r>
            <a:r>
              <a:rPr lang="ru-RU" sz="3200" dirty="0">
                <a:solidFill>
                  <a:schemeClr val="tx1"/>
                </a:solidFill>
              </a:rPr>
              <a:t>целевого назначения 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 доступны </a:t>
            </a:r>
            <a:r>
              <a:rPr lang="ru-RU" sz="3200" dirty="0">
                <a:solidFill>
                  <a:schemeClr val="tx1"/>
                </a:solidFill>
              </a:rPr>
              <a:t>полностью инвалидам,  передвигающимся на коляске,  с нарушением слуха, умственного развития; 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 частично </a:t>
            </a:r>
            <a:r>
              <a:rPr lang="ru-RU" sz="3200" dirty="0">
                <a:solidFill>
                  <a:schemeClr val="tx1"/>
                </a:solidFill>
              </a:rPr>
              <a:t>доступны инвалидам с нарушениями зрения, с нарушениями опорно-двигательного аппарата.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ЗАКЛЮЧЕНИЕ</a:t>
            </a:r>
            <a:endParaRPr lang="ru-RU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42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31153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Зоны целевого назначения здания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целевого посещения объекта)</a:t>
            </a:r>
            <a:b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III – жилые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помещения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9" name="Picture 5" descr="C:\Users\1\Desktop\Новая папка\презентация по доступной среде - фото\DSC02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89711"/>
            <a:ext cx="4357718" cy="3268289"/>
          </a:xfrm>
          <a:prstGeom prst="rect">
            <a:avLst/>
          </a:prstGeom>
          <a:noFill/>
        </p:spPr>
      </p:pic>
      <p:pic>
        <p:nvPicPr>
          <p:cNvPr id="6150" name="Picture 6" descr="C:\Users\1\Desktop\Новая папка\презентация по доступной среде - фото\DSC02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4146250" cy="3109688"/>
          </a:xfrm>
          <a:prstGeom prst="rect">
            <a:avLst/>
          </a:prstGeom>
          <a:noFill/>
        </p:spPr>
      </p:pic>
      <p:pic>
        <p:nvPicPr>
          <p:cNvPr id="6151" name="Picture 7" descr="C:\Users\1\Desktop\Новая папка\презентация по доступной среде - фото\DSC024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571612"/>
            <a:ext cx="3550933" cy="2663200"/>
          </a:xfrm>
          <a:prstGeom prst="rect">
            <a:avLst/>
          </a:prstGeom>
          <a:noFill/>
        </p:spPr>
      </p:pic>
      <p:pic>
        <p:nvPicPr>
          <p:cNvPr id="6152" name="Picture 8" descr="C:\Users\1\Desktop\Новая папка\презентация по доступной среде - фото\DSC024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428736"/>
            <a:ext cx="3929090" cy="2946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549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329246" cy="125272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ЗОНЫ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0"/>
            <a:ext cx="3357554" cy="44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488"/>
            <a:ext cx="4000496" cy="40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643050"/>
            <a:ext cx="3000378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276872"/>
            <a:ext cx="8640960" cy="4320479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solidFill>
                  <a:schemeClr val="tx1"/>
                </a:solidFill>
              </a:rPr>
              <a:t>Сфера </a:t>
            </a:r>
            <a:r>
              <a:rPr lang="ru-RU" sz="2800" dirty="0" smtClean="0">
                <a:solidFill>
                  <a:schemeClr val="tx1"/>
                </a:solidFill>
              </a:rPr>
              <a:t>деятельности: </a:t>
            </a:r>
            <a:r>
              <a:rPr lang="ru-RU" sz="2800" u="sng" dirty="0">
                <a:solidFill>
                  <a:schemeClr val="tx1"/>
                </a:solidFill>
              </a:rPr>
              <a:t>социальное  </a:t>
            </a:r>
            <a:r>
              <a:rPr lang="ru-RU" sz="2800" u="sng" dirty="0" smtClean="0">
                <a:solidFill>
                  <a:schemeClr val="tx1"/>
                </a:solidFill>
              </a:rPr>
              <a:t>обслуживание,</a:t>
            </a:r>
            <a:endParaRPr lang="ru-RU" sz="2800" u="sng" dirty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Виды </a:t>
            </a:r>
            <a:r>
              <a:rPr lang="ru-RU" sz="2800" dirty="0">
                <a:solidFill>
                  <a:schemeClr val="tx1"/>
                </a:solidFill>
              </a:rPr>
              <a:t>оказываемых </a:t>
            </a:r>
            <a:r>
              <a:rPr lang="ru-RU" sz="2800" dirty="0" smtClean="0">
                <a:solidFill>
                  <a:schemeClr val="tx1"/>
                </a:solidFill>
              </a:rPr>
              <a:t>услуг: </a:t>
            </a:r>
            <a:r>
              <a:rPr lang="ru-RU" sz="2800" u="sng" dirty="0" smtClean="0">
                <a:solidFill>
                  <a:schemeClr val="tx1"/>
                </a:solidFill>
              </a:rPr>
              <a:t>стационарные, полустационарные, нестационарные,    </a:t>
            </a:r>
            <a:endParaRPr lang="ru-RU" sz="2800" u="sng" dirty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Категории обслуживаемых </a:t>
            </a:r>
            <a:r>
              <a:rPr lang="ru-RU" sz="2800" dirty="0">
                <a:solidFill>
                  <a:schemeClr val="tx1"/>
                </a:solidFill>
              </a:rPr>
              <a:t>по возрасту: </a:t>
            </a:r>
            <a:r>
              <a:rPr lang="ru-RU" sz="2800" u="sng" dirty="0">
                <a:solidFill>
                  <a:schemeClr val="tx1"/>
                </a:solidFill>
              </a:rPr>
              <a:t>несовершеннолетние с </a:t>
            </a:r>
            <a:r>
              <a:rPr lang="ru-RU" sz="2800" u="sng" dirty="0" smtClean="0">
                <a:solidFill>
                  <a:schemeClr val="tx1"/>
                </a:solidFill>
              </a:rPr>
              <a:t>3-ех  </a:t>
            </a:r>
            <a:r>
              <a:rPr lang="ru-RU" sz="2800" u="sng" dirty="0">
                <a:solidFill>
                  <a:schemeClr val="tx1"/>
                </a:solidFill>
              </a:rPr>
              <a:t>лет до 18 </a:t>
            </a:r>
            <a:r>
              <a:rPr lang="ru-RU" sz="2800" u="sng" dirty="0" smtClean="0">
                <a:solidFill>
                  <a:schemeClr val="tx1"/>
                </a:solidFill>
              </a:rPr>
              <a:t>лет,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Категории </a:t>
            </a:r>
            <a:r>
              <a:rPr lang="ru-RU" sz="2800" dirty="0">
                <a:solidFill>
                  <a:schemeClr val="tx1"/>
                </a:solidFill>
              </a:rPr>
              <a:t>обслуживаемых инвалидов: </a:t>
            </a:r>
            <a:r>
              <a:rPr lang="ru-RU" sz="2800" u="sng" dirty="0" smtClean="0">
                <a:solidFill>
                  <a:schemeClr val="tx1"/>
                </a:solidFill>
              </a:rPr>
              <a:t>передвигающиеся </a:t>
            </a:r>
            <a:r>
              <a:rPr lang="ru-RU" sz="2800" u="sng" dirty="0">
                <a:solidFill>
                  <a:schemeClr val="tx1"/>
                </a:solidFill>
              </a:rPr>
              <a:t>на коляске, </a:t>
            </a:r>
            <a:r>
              <a:rPr lang="ru-RU" sz="2800" u="sng" dirty="0" smtClean="0">
                <a:solidFill>
                  <a:schemeClr val="tx1"/>
                </a:solidFill>
              </a:rPr>
              <a:t>с </a:t>
            </a:r>
            <a:r>
              <a:rPr lang="ru-RU" sz="2800" u="sng" dirty="0">
                <a:solidFill>
                  <a:schemeClr val="tx1"/>
                </a:solidFill>
              </a:rPr>
              <a:t>нарушениями опорно-двигательного </a:t>
            </a:r>
            <a:r>
              <a:rPr lang="ru-RU" sz="2800" u="sng" dirty="0" smtClean="0">
                <a:solidFill>
                  <a:schemeClr val="tx1"/>
                </a:solidFill>
              </a:rPr>
              <a:t>аппарата, зрения</a:t>
            </a:r>
            <a:r>
              <a:rPr lang="ru-RU" sz="2800" u="sng" dirty="0">
                <a:solidFill>
                  <a:schemeClr val="tx1"/>
                </a:solidFill>
              </a:rPr>
              <a:t>, </a:t>
            </a:r>
            <a:r>
              <a:rPr lang="ru-RU" sz="2800" u="sng" dirty="0" smtClean="0">
                <a:solidFill>
                  <a:schemeClr val="tx1"/>
                </a:solidFill>
              </a:rPr>
              <a:t>слуха</a:t>
            </a:r>
            <a:r>
              <a:rPr lang="ru-RU" sz="2800" u="sng" dirty="0">
                <a:solidFill>
                  <a:schemeClr val="tx1"/>
                </a:solidFill>
              </a:rPr>
              <a:t>, </a:t>
            </a:r>
            <a:r>
              <a:rPr lang="ru-RU" sz="2800" u="sng" dirty="0" smtClean="0">
                <a:solidFill>
                  <a:schemeClr val="tx1"/>
                </a:solidFill>
              </a:rPr>
              <a:t>умственного развития.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36375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Характеристика деятельности </a:t>
            </a:r>
            <a:r>
              <a:rPr lang="ru-RU" sz="4000" b="1" dirty="0" smtClean="0">
                <a:solidFill>
                  <a:srgbClr val="FFFF00"/>
                </a:solidFill>
              </a:rPr>
              <a:t>учреждения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16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75466"/>
            <a:ext cx="8496943" cy="39938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Зоны </a:t>
            </a:r>
            <a:r>
              <a:rPr lang="ru-RU" sz="4000" dirty="0">
                <a:solidFill>
                  <a:schemeClr val="tx1"/>
                </a:solidFill>
              </a:rPr>
              <a:t>целевого назначения, жилые помещения доступны полностью всем инвалидам.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ЗАКЛЮЧЕНИЕ</a:t>
            </a:r>
            <a:endParaRPr lang="ru-RU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85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868" y="116632"/>
            <a:ext cx="5392620" cy="1812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Санитарно-гигиенические помещения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3060378" cy="408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8033" y="2143116"/>
            <a:ext cx="3355967" cy="447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143248"/>
            <a:ext cx="2000264" cy="2667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 descr="C:\Users\1\Desktop\Новая папка\презентация по доступной среде - фото\DSC024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0"/>
            <a:ext cx="3286116" cy="24645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372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ДУШЕВАЯ КОМНАТА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571744"/>
            <a:ext cx="3070215" cy="409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357298"/>
            <a:ext cx="3008008" cy="4010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321471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2204864"/>
            <a:ext cx="8856984" cy="44644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Зоны </a:t>
            </a:r>
            <a:r>
              <a:rPr lang="ru-RU" sz="3200" dirty="0">
                <a:solidFill>
                  <a:schemeClr val="tx1"/>
                </a:solidFill>
              </a:rPr>
              <a:t>санитарно-гигиенических </a:t>
            </a:r>
            <a:r>
              <a:rPr lang="ru-RU" sz="3200" dirty="0" smtClean="0">
                <a:solidFill>
                  <a:schemeClr val="tx1"/>
                </a:solidFill>
              </a:rPr>
              <a:t>помещений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доступны полностью инвалидам с нарушениями зрения, слуха,  умственного развития</a:t>
            </a:r>
            <a:r>
              <a:rPr lang="ru-RU" sz="3200" dirty="0" smtClean="0">
                <a:solidFill>
                  <a:schemeClr val="tx1"/>
                </a:solidFill>
              </a:rPr>
              <a:t>,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частично доступны инвалидам, передвигающимся на коляске, инвалидам с нарушениями опорно-двигательного аппарата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sz="7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40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4714877" cy="21693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информации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учреждении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4601633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2211" y="142852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381630" y="3833816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5726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338328"/>
            <a:ext cx="4500594" cy="123328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СТЕНДЫ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1\Desktop\Новая папка\презентация по доступной среде - фото\DSC02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36157"/>
            <a:ext cx="4429124" cy="3321843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36157"/>
            <a:ext cx="4429124" cy="332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42852"/>
            <a:ext cx="4143404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8328"/>
            <a:ext cx="4214810" cy="13047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СТЕНДЫ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286124"/>
            <a:ext cx="4411132" cy="330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14290"/>
            <a:ext cx="4432002" cy="332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643314"/>
            <a:ext cx="3881465" cy="2911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2132856"/>
            <a:ext cx="8784976" cy="4536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/>
              <a:t>                  </a:t>
            </a:r>
            <a:r>
              <a:rPr lang="ru-RU" sz="3600" dirty="0" smtClean="0">
                <a:solidFill>
                  <a:schemeClr val="tx1"/>
                </a:solidFill>
              </a:rPr>
              <a:t>Системы </a:t>
            </a:r>
            <a:r>
              <a:rPr lang="ru-RU" sz="3600" dirty="0">
                <a:solidFill>
                  <a:schemeClr val="tx1"/>
                </a:solidFill>
              </a:rPr>
              <a:t>информации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доступны </a:t>
            </a:r>
            <a:r>
              <a:rPr lang="ru-RU" sz="3600" dirty="0">
                <a:solidFill>
                  <a:schemeClr val="tx1"/>
                </a:solidFill>
              </a:rPr>
              <a:t>полностью инвалидам, передвигающимся на колясках, с нарушениями опорно-двигательного аппарата, умственного развития;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частично </a:t>
            </a:r>
            <a:r>
              <a:rPr lang="ru-RU" sz="3600" dirty="0">
                <a:solidFill>
                  <a:schemeClr val="tx1"/>
                </a:solidFill>
              </a:rPr>
              <a:t>доступны инвалидам с нарушениями зрения и слуха.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4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2420888"/>
            <a:ext cx="8640960" cy="4176464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>
                <a:solidFill>
                  <a:schemeClr val="tx1"/>
                </a:solidFill>
              </a:rPr>
              <a:t>Путь следования к объекту пассажирским </a:t>
            </a:r>
            <a:r>
              <a:rPr lang="ru-RU" sz="3200" b="1" dirty="0" smtClean="0">
                <a:solidFill>
                  <a:schemeClr val="tx1"/>
                </a:solidFill>
              </a:rPr>
              <a:t>транспортом</a:t>
            </a:r>
            <a:r>
              <a:rPr lang="ru-RU" sz="3200" dirty="0" smtClean="0">
                <a:solidFill>
                  <a:schemeClr val="tx1"/>
                </a:solidFill>
              </a:rPr>
              <a:t>: с </a:t>
            </a:r>
            <a:r>
              <a:rPr lang="ru-RU" sz="3200" dirty="0">
                <a:solidFill>
                  <a:schemeClr val="tx1"/>
                </a:solidFill>
              </a:rPr>
              <a:t>автовокзала на городском автобусе до остановки «Детская поликлиника»,  дальше пешком до Управления социальной защиты населения г.Зарайска 3-6 мин., подойдя к зданию управления повернуть направо и пройти ещё 2 мин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  <a:endParaRPr lang="ru-RU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43576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СОСТОЯНИЕ ДОСТУПНОСТИ УЧРЕЖДЕНИЯ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3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88640"/>
            <a:ext cx="8678768" cy="145441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Территория, </a:t>
            </a:r>
            <a:b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прилегающая </a:t>
            </a:r>
            <a:r>
              <a:rPr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зданию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071678"/>
            <a:ext cx="3929058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1\Desktop\Новая папка\презентация по доступной среде - фото\DSC02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571744"/>
            <a:ext cx="4572032" cy="3429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170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338328"/>
            <a:ext cx="8401080" cy="125272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Территория, </a:t>
            </a:r>
            <a:b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прилегающая к зданию </a:t>
            </a:r>
            <a:endParaRPr lang="ru-RU" sz="5400" dirty="0"/>
          </a:p>
        </p:txBody>
      </p:sp>
      <p:pic>
        <p:nvPicPr>
          <p:cNvPr id="4" name="Picture 5" descr="C:\Users\1\Desktop\Новая папка\презентация по доступной среде - фото\DSC02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4953035" cy="3714776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992816"/>
            <a:ext cx="3500462" cy="4667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204864"/>
            <a:ext cx="8712967" cy="44644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 smtClean="0"/>
              <a:t>       </a:t>
            </a:r>
            <a:r>
              <a:rPr lang="ru-RU" sz="3600" dirty="0" smtClean="0">
                <a:solidFill>
                  <a:schemeClr val="tx1"/>
                </a:solidFill>
              </a:rPr>
              <a:t>Территория</a:t>
            </a:r>
            <a:r>
              <a:rPr lang="ru-RU" sz="3600" dirty="0">
                <a:solidFill>
                  <a:schemeClr val="tx1"/>
                </a:solidFill>
              </a:rPr>
              <a:t>, прилегающая к </a:t>
            </a:r>
            <a:r>
              <a:rPr lang="ru-RU" sz="3600" dirty="0" smtClean="0">
                <a:solidFill>
                  <a:schemeClr val="tx1"/>
                </a:solidFill>
              </a:rPr>
              <a:t>зданию</a:t>
            </a: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</a:rPr>
              <a:t>доступна полностью для инвалидов передвигающихся на коляске,  с нарушениями опорно-двигательного аппарата, умственного развития, слуха;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доступна </a:t>
            </a:r>
            <a:r>
              <a:rPr lang="ru-RU" sz="3600" dirty="0">
                <a:solidFill>
                  <a:schemeClr val="tx1"/>
                </a:solidFill>
              </a:rPr>
              <a:t>частично для инвалидов с нарушениями зрения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FF00"/>
                </a:solidFill>
              </a:rPr>
              <a:t>ЗАКЛЮЧЕНИЕ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97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80120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Входы в </a:t>
            </a:r>
            <a:r>
              <a:rPr lang="ru-RU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здание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285860"/>
            <a:ext cx="3963601" cy="528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 descr="C:\Users\1\Desktop\Новая папка\презентация по доступной среде - фото\DSC024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85992"/>
            <a:ext cx="4667283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458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ЦЕНТРАЛЬНЫЙ ВХОД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833552"/>
            <a:ext cx="3517113" cy="468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85992"/>
            <a:ext cx="504828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988840"/>
            <a:ext cx="8856983" cy="46805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       </a:t>
            </a:r>
            <a:r>
              <a:rPr lang="ru-RU" sz="3600" dirty="0">
                <a:solidFill>
                  <a:schemeClr val="tx1"/>
                </a:solidFill>
              </a:rPr>
              <a:t>Входы в </a:t>
            </a:r>
            <a:r>
              <a:rPr lang="ru-RU" sz="3600" dirty="0" smtClean="0">
                <a:solidFill>
                  <a:schemeClr val="tx1"/>
                </a:solidFill>
              </a:rPr>
              <a:t>здание</a:t>
            </a: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доступны </a:t>
            </a:r>
            <a:r>
              <a:rPr lang="ru-RU" sz="3600" dirty="0">
                <a:solidFill>
                  <a:schemeClr val="tx1"/>
                </a:solidFill>
              </a:rPr>
              <a:t>полностью для инвалидов передвигающихся на коляске,  с нарушениями опорно-двигательного аппарата, умственного развития, слуха;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доступны </a:t>
            </a:r>
            <a:r>
              <a:rPr lang="ru-RU" sz="3600" dirty="0">
                <a:solidFill>
                  <a:schemeClr val="tx1"/>
                </a:solidFill>
              </a:rPr>
              <a:t>частично для инвалидов с нарушениями зрения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FF00"/>
                </a:solidFill>
              </a:rPr>
              <a:t>ЗАКЛЮЧЕНИЕ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07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176</TotalTime>
  <Words>362</Words>
  <Application>Microsoft Office PowerPoint</Application>
  <PresentationFormat>Экран (4:3)</PresentationFormat>
  <Paragraphs>53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Волна</vt:lpstr>
      <vt:lpstr>Государственное казенное учреждение  социального обслуживания  Московской области  «Зарайский социально-реабилитационный  центр для несовершеннолетних»</vt:lpstr>
      <vt:lpstr>Характеристика деятельности учреждения</vt:lpstr>
      <vt:lpstr>СОСТОЯНИЕ ДОСТУПНОСТИ УЧРЕЖДЕНИЯ</vt:lpstr>
      <vt:lpstr>Территория,  прилегающая к зданию </vt:lpstr>
      <vt:lpstr>Территория,  прилегающая к зданию </vt:lpstr>
      <vt:lpstr>ЗАКЛЮЧЕНИЕ</vt:lpstr>
      <vt:lpstr>Входы в здание</vt:lpstr>
      <vt:lpstr>ЦЕНТРАЛЬНЫЙ ВХОД</vt:lpstr>
      <vt:lpstr>ЗАКЛЮЧЕНИЕ</vt:lpstr>
      <vt:lpstr>Пути движения внутри здания  (в т. ч. пути эвакуации)</vt:lpstr>
      <vt:lpstr>ПОДЪЕМ на 2-ой ЭТАЖ</vt:lpstr>
      <vt:lpstr>ЗАКЛЮЧЕНИЕ</vt:lpstr>
      <vt:lpstr>Зоны целевого назначения здания  Вариант I – зона обслуживания инвалидов </vt:lpstr>
      <vt:lpstr>ОБСЛУЖИВАНИЕ   В МЕДИЦИНСКОМ КАБИНЕТЕ</vt:lpstr>
      <vt:lpstr>ЗАНЯТИЯ С ПЕДАГОГОМ-ПСИХОЛОГОИ, ЛОГОПЕДОМ</vt:lpstr>
      <vt:lpstr>ЗАНЯТИЯ С ИНСТРУКТОРОМ ПО ЛЕЧЕБНОЙ ФИЗКУЛЬТУРЕ</vt:lpstr>
      <vt:lpstr>ЗАКЛЮЧЕНИЕ</vt:lpstr>
      <vt:lpstr>Зоны целевого назначения здания  (целевого посещения объекта) Вариант III – жилые помещения</vt:lpstr>
      <vt:lpstr>ИГРОВЫЕ ЗОНЫ</vt:lpstr>
      <vt:lpstr>ЗАКЛЮЧЕНИЕ</vt:lpstr>
      <vt:lpstr>Санитарно-гигиенические помещения</vt:lpstr>
      <vt:lpstr>ДУШЕВАЯ КОМНАТА</vt:lpstr>
      <vt:lpstr>ЗАКЛЮЧЕНИЕ</vt:lpstr>
      <vt:lpstr>Системы информации  в учреждении</vt:lpstr>
      <vt:lpstr>ИНФОРМАЦИОННЫЕ СТЕНДЫ</vt:lpstr>
      <vt:lpstr>ИНФОРМАЦИОННЫЕ СТЕНДЫ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Государственное казенное учреждение  социального обслуживания  Московской области  «Зарайский социально-реабилитационный  центр для несовершеннолетних»</dc:title>
  <dc:creator>Лариса</dc:creator>
  <cp:lastModifiedBy>1</cp:lastModifiedBy>
  <cp:revision>20</cp:revision>
  <dcterms:created xsi:type="dcterms:W3CDTF">2014-02-18T16:08:40Z</dcterms:created>
  <dcterms:modified xsi:type="dcterms:W3CDTF">2014-03-25T12:32:16Z</dcterms:modified>
</cp:coreProperties>
</file>