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21"/>
  </p:notesMasterIdLst>
  <p:sldIdLst>
    <p:sldId id="256" r:id="rId2"/>
    <p:sldId id="257" r:id="rId3"/>
    <p:sldId id="258" r:id="rId4"/>
    <p:sldId id="272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3" r:id="rId13"/>
    <p:sldId id="266" r:id="rId14"/>
    <p:sldId id="268" r:id="rId15"/>
    <p:sldId id="274" r:id="rId16"/>
    <p:sldId id="275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98FB38-2051-4D14-8CEC-26A937BA670E}" type="datetimeFigureOut">
              <a:rPr lang="ru-RU" smtClean="0"/>
              <a:t>13.09.2010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7AD73C-344A-4909-A7BE-96F08CE8182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7715E4-D938-4DF2-A6DB-7F0C13637C36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378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72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072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72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072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073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3073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3073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6AFF178-6CA0-432C-935E-982B4D1367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E6275E-A30B-4F69-BFE4-D3E8124475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F3A7B-7F45-4A09-A0AF-640A13BCE0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7A69ED8-E9FB-4092-AEC0-06FFAFF2A3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89E895-2842-4878-9618-957FE08DDC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0E0BC6-4770-4AC5-8313-7F72CB4F8D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C651CF-203E-46BF-A135-B34AC8BC60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16CB28-259C-463F-BC17-81349B876F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1D47A-FCFE-4C0B-A121-82506AFFC9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C859EB-3D1D-448A-8C96-3FDF22BB50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8E9C83-13BA-4DC8-8AE7-FABDD7CD57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6A5D8-66AC-4D4F-91CA-626EB0DF39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97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5017E3A-BEEF-4685-A576-CF6C3F0583B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google.ru/imgres?imgurl=http://www.hermann-uwe.de/files/images/bios.preview.jpg&amp;imgrefurl=http://www.hermann-uwe.de/taxonomy/term/1602&amp;usg=__xv7R4aYTfABfiNfDVnkIidhI_EQ=&amp;h=480&amp;w=640&amp;sz=30&amp;hl=ru&amp;start=11&amp;tbnid=OTiYCm44Man_oM:&amp;tbnh=103&amp;tbnw=137&amp;prev=/images?q=BIOS&amp;gbv=2&amp;hl=ru&amp;sa=G&amp;newwindow=1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4" Type="http://schemas.openxmlformats.org/officeDocument/2006/relationships/image" Target="http://www.brandmemory.ru/catalog/memory/sdram/sdram.gi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http://www.brandmemory.ru/catalog/memory/sdram/sdram.gif" TargetMode="Externa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/>
              <a:t>Устройства внутренней памяти.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3" name="Picture 5" descr="d815eea2_phot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029"/>
          <a:stretch>
            <a:fillRect/>
          </a:stretch>
        </p:blipFill>
        <p:spPr bwMode="auto">
          <a:xfrm>
            <a:off x="1979613" y="3573463"/>
            <a:ext cx="5545137" cy="3095625"/>
          </a:xfrm>
          <a:prstGeom prst="rect">
            <a:avLst/>
          </a:prstGeom>
          <a:noFill/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5724525" y="5805488"/>
            <a:ext cx="32400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МОУ СОШ № 5 г. Ржева</a:t>
            </a:r>
            <a:r>
              <a:rPr lang="ru-RU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Постоянная память.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sz="2800" dirty="0"/>
              <a:t>Может ли процессор брать свои первые команды из оперативной памяти? Почему?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2800" dirty="0"/>
              <a:t>Может ли процессор брать свои первые команды из внешней памяти? Почему?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2800" dirty="0"/>
              <a:t>Какой должна быть память, чтобы процессор мог к ней обратиться в момент старта?</a:t>
            </a:r>
          </a:p>
          <a:p>
            <a:pPr marL="609600" indent="-609600">
              <a:buFont typeface="Wingdings" pitchFamily="2" charset="2"/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Постоянная память.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857364"/>
            <a:ext cx="8526492" cy="3697303"/>
          </a:xfrm>
        </p:spPr>
        <p:txBody>
          <a:bodyPr/>
          <a:lstStyle/>
          <a:p>
            <a:pPr algn="just"/>
            <a:r>
              <a:rPr lang="ru-RU" sz="2800" u="sng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Постоянная память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itchFamily="18" charset="0"/>
              </a:rPr>
              <a:t> </a:t>
            </a:r>
            <a:r>
              <a:rPr lang="ru-RU" sz="2800" dirty="0" smtClean="0">
                <a:cs typeface="Times New Roman" pitchFamily="18" charset="0"/>
              </a:rPr>
              <a:t>(ПЗУ, англ. ROM, </a:t>
            </a:r>
            <a:r>
              <a:rPr lang="ru-RU" sz="2800" dirty="0" err="1" smtClean="0">
                <a:cs typeface="Times New Roman" pitchFamily="18" charset="0"/>
              </a:rPr>
              <a:t>Read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Only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 err="1" smtClean="0">
                <a:cs typeface="Times New Roman" pitchFamily="18" charset="0"/>
              </a:rPr>
              <a:t>Memory</a:t>
            </a:r>
            <a:r>
              <a:rPr lang="ru-RU" sz="2800" dirty="0" smtClean="0">
                <a:cs typeface="Times New Roman" pitchFamily="18" charset="0"/>
              </a:rPr>
              <a:t> — память только для чтения) — энергонезависимая память, используется для хранения данных, которые никогда не потребуют изменения. Содержание памяти специальным образом "зашивается" в устройстве при его изготовлении для постоянного хранения. Из ПЗУ можно только читать. 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5429264"/>
            <a:ext cx="2798763" cy="13112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214546" y="4572008"/>
            <a:ext cx="6715172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/>
              <a:t>Микросхема ПЗУ устанавливается так, что её память занимает нужные адреса. Поэтому процессор, когда начинает свою работу, попадает в постоянную память, заготовленную для него заранее.</a:t>
            </a:r>
          </a:p>
          <a:p>
            <a:endParaRPr lang="ru-RU" dirty="0">
              <a:latin typeface="Constantia" pitchFamily="18" charset="0"/>
            </a:endParaRPr>
          </a:p>
        </p:txBody>
      </p:sp>
      <p:pic>
        <p:nvPicPr>
          <p:cNvPr id="3" name="Рисунок 2" descr="Постоянная память (ROM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128685">
            <a:off x="571500" y="500063"/>
            <a:ext cx="371475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643563" y="1357313"/>
            <a:ext cx="30813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Times New Roman" pitchFamily="18" charset="0"/>
                <a:cs typeface="Times New Roman" pitchFamily="18" charset="0"/>
              </a:rPr>
              <a:t>Постоянная память (</a:t>
            </a:r>
            <a:r>
              <a:rPr lang="en-US" b="1" i="1">
                <a:latin typeface="Times New Roman" pitchFamily="18" charset="0"/>
                <a:cs typeface="Times New Roman" pitchFamily="18" charset="0"/>
              </a:rPr>
              <a:t>ROM)</a:t>
            </a:r>
            <a:endParaRPr lang="ru-RU" i="1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Постоянная память.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- Как вы считаете, знали ли изготовители ПЗУ параметры вашего жесткого диска или монитора?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400"/>
              <a:t>Вы сменили монитор. Как сообщить о его параметрах ПЗУ, если вы сами не можете в нём изменить информацию?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400"/>
              <a:t>Можно ли записать эту информацию в ОЗУ?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/>
              <a:t>Вывод: необходима такая память, в которую можно было бы записывать информацию (в отличии от ПЗУ) и которая была бы энергонезависимой (в отличии от ОЗУ).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Flash –</a:t>
            </a:r>
            <a:r>
              <a:rPr lang="ru-RU"/>
              <a:t>память.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dirty="0"/>
              <a:t>Энергонезависимая память.</a:t>
            </a:r>
          </a:p>
          <a:p>
            <a:pPr>
              <a:buFont typeface="Wingdings" pitchFamily="2" charset="2"/>
              <a:buNone/>
            </a:pPr>
            <a:r>
              <a:rPr lang="ru-RU" sz="2000" dirty="0"/>
              <a:t>Допускает многократную перезапись своего содержимого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Прежде всего в постоянную память записывают программу управления работой самого процессора. В ПЗУ находятся программы управления дисплеем, клавиатурой, принтером, внешней памятью, программы запуска и остановки компьютера, тестирования устройств. </a:t>
            </a:r>
          </a:p>
          <a:p>
            <a:pPr>
              <a:buNone/>
            </a:pPr>
            <a:r>
              <a:rPr lang="ru-RU" sz="2000" dirty="0" smtClean="0"/>
              <a:t>Важнейшая микросхема Flash-памяти — модуль BIOS. Роль BIOS двоякая: с одной стороны это неотъемлемый элемент аппаратуры, а с другой стороны — важный модуль любой операционной системы.</a:t>
            </a:r>
            <a:endParaRPr lang="ru-RU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t0.gstatic.com/images?q=tbn:OTiYCm44Man_oM:http://www.hermann-uwe.de/files/images/bios.preview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214554"/>
            <a:ext cx="3357563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4282" y="2000240"/>
            <a:ext cx="5572125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Times New Roman" pitchFamily="18" charset="0"/>
              </a:rPr>
              <a:t>BIOS</a:t>
            </a:r>
            <a:r>
              <a:rPr lang="ru-RU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Times New Roman" pitchFamily="18" charset="0"/>
              </a:rPr>
              <a:t> (</a:t>
            </a:r>
            <a:r>
              <a:rPr lang="ru-RU" sz="2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Times New Roman" pitchFamily="18" charset="0"/>
              </a:rPr>
              <a:t>Basic</a:t>
            </a:r>
            <a:r>
              <a:rPr lang="ru-RU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2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Times New Roman" pitchFamily="18" charset="0"/>
              </a:rPr>
              <a:t>Input</a:t>
            </a:r>
            <a:r>
              <a:rPr lang="ru-RU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Times New Roman" pitchFamily="18" charset="0"/>
              </a:rPr>
              <a:t>/</a:t>
            </a:r>
            <a:r>
              <a:rPr lang="ru-RU" sz="2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Times New Roman" pitchFamily="18" charset="0"/>
              </a:rPr>
              <a:t>Output</a:t>
            </a:r>
            <a:r>
              <a:rPr lang="ru-RU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2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Times New Roman" pitchFamily="18" charset="0"/>
              </a:rPr>
              <a:t>System</a:t>
            </a:r>
            <a:r>
              <a:rPr lang="ru-RU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Times New Roman" pitchFamily="18" charset="0"/>
              </a:rPr>
              <a:t> — </a:t>
            </a:r>
            <a:r>
              <a:rPr lang="ru-RU" sz="2200" dirty="0">
                <a:latin typeface="+mn-lt"/>
                <a:cs typeface="Times New Roman" pitchFamily="18" charset="0"/>
              </a:rPr>
              <a:t>базовая система ввода-вывода) — </a:t>
            </a:r>
          </a:p>
          <a:p>
            <a:r>
              <a:rPr lang="ru-RU" sz="2200" dirty="0">
                <a:latin typeface="+mn-lt"/>
                <a:cs typeface="Times New Roman" pitchFamily="18" charset="0"/>
              </a:rPr>
              <a:t>совокупность программ, </a:t>
            </a:r>
          </a:p>
          <a:p>
            <a:r>
              <a:rPr lang="ru-RU" sz="2200" dirty="0">
                <a:latin typeface="+mn-lt"/>
                <a:cs typeface="Times New Roman" pitchFamily="18" charset="0"/>
              </a:rPr>
              <a:t>предназначенных для автоматического тестирования устройств после включения питания компьютера  и  загрузки операционной системы в </a:t>
            </a:r>
          </a:p>
          <a:p>
            <a:r>
              <a:rPr lang="ru-RU" sz="2200" dirty="0">
                <a:latin typeface="+mn-lt"/>
                <a:cs typeface="Times New Roman" pitchFamily="18" charset="0"/>
              </a:rPr>
              <a:t>оперативную память.</a:t>
            </a:r>
          </a:p>
          <a:p>
            <a:endParaRPr lang="ru-RU" sz="2200" dirty="0">
              <a:latin typeface="+mn-lt"/>
              <a:cs typeface="Times New Roman" pitchFamily="18" charset="0"/>
            </a:endParaRPr>
          </a:p>
          <a:p>
            <a:endParaRPr lang="ru-RU" dirty="0">
              <a:latin typeface="+mn-lt"/>
            </a:endParaRP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00034" y="3000372"/>
            <a:ext cx="792961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Times New Roman" pitchFamily="18" charset="0"/>
              </a:rPr>
              <a:t>CMOS </a:t>
            </a:r>
            <a:r>
              <a:rPr lang="ru-RU" sz="2400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Times New Roman" pitchFamily="18" charset="0"/>
              </a:rPr>
              <a:t>RAM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2400" dirty="0">
                <a:latin typeface="+mn-lt"/>
                <a:cs typeface="Times New Roman" pitchFamily="18" charset="0"/>
              </a:rPr>
              <a:t>— это память с невысоким быстродействием и минимальным энергопотреблением от батарейки. Используется для хранения информации о конфигурации и составе оборудования компьютера, а также о режимах его работы.</a:t>
            </a:r>
          </a:p>
          <a:p>
            <a:r>
              <a:rPr lang="ru-RU" sz="2400" dirty="0">
                <a:latin typeface="+mn-lt"/>
                <a:cs typeface="Times New Roman" pitchFamily="18" charset="0"/>
              </a:rPr>
              <a:t>      Содержимое CMOS изменяется специальной программой </a:t>
            </a:r>
            <a:r>
              <a:rPr lang="ru-RU" sz="2400" dirty="0" err="1">
                <a:latin typeface="+mn-lt"/>
                <a:cs typeface="Times New Roman" pitchFamily="18" charset="0"/>
              </a:rPr>
              <a:t>Setup</a:t>
            </a:r>
            <a:r>
              <a:rPr lang="ru-RU" sz="2400" dirty="0">
                <a:latin typeface="+mn-lt"/>
                <a:cs typeface="Times New Roman" pitchFamily="18" charset="0"/>
              </a:rPr>
              <a:t>, находящейся в BIOS (англ. </a:t>
            </a:r>
            <a:r>
              <a:rPr lang="ru-RU" sz="2400" dirty="0" err="1">
                <a:latin typeface="+mn-lt"/>
                <a:cs typeface="Times New Roman" pitchFamily="18" charset="0"/>
              </a:rPr>
              <a:t>Setup</a:t>
            </a:r>
            <a:r>
              <a:rPr lang="ru-RU" sz="2400" dirty="0">
                <a:latin typeface="+mn-lt"/>
                <a:cs typeface="Times New Roman" pitchFamily="18" charset="0"/>
              </a:rPr>
              <a:t> — устанавливать, читается "</a:t>
            </a:r>
            <a:r>
              <a:rPr lang="ru-RU" sz="2400" dirty="0" err="1">
                <a:latin typeface="+mn-lt"/>
                <a:cs typeface="Times New Roman" pitchFamily="18" charset="0"/>
              </a:rPr>
              <a:t>сетап</a:t>
            </a:r>
            <a:r>
              <a:rPr lang="ru-RU" sz="2400" dirty="0">
                <a:latin typeface="+mn-lt"/>
                <a:cs typeface="Times New Roman" pitchFamily="18" charset="0"/>
              </a:rPr>
              <a:t>"). </a:t>
            </a:r>
          </a:p>
          <a:p>
            <a:endParaRPr lang="ru-RU" sz="2400" dirty="0">
              <a:latin typeface="+mn-lt"/>
            </a:endParaRPr>
          </a:p>
          <a:p>
            <a:endParaRPr lang="ru-RU" sz="2400" dirty="0">
              <a:latin typeface="+mn-lt"/>
            </a:endParaRPr>
          </a:p>
          <a:p>
            <a:endParaRPr lang="ru-RU" sz="2400" dirty="0">
              <a:latin typeface="+mn-lt"/>
            </a:endParaRPr>
          </a:p>
        </p:txBody>
      </p:sp>
      <p:pic>
        <p:nvPicPr>
          <p:cNvPr id="4" name="Рисунок 3" descr="Интегральные схемы BIOS и CM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85728"/>
            <a:ext cx="354806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Закрепление изученного.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205662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800"/>
              <a:t>В таблице поставьте знак «+», если операцию можно производить, и знак «-» - если нельзя.</a:t>
            </a:r>
          </a:p>
        </p:txBody>
      </p:sp>
      <p:graphicFrame>
        <p:nvGraphicFramePr>
          <p:cNvPr id="46119" name="Group 39"/>
          <p:cNvGraphicFramePr>
            <a:graphicFrameLocks noGrp="1"/>
          </p:cNvGraphicFramePr>
          <p:nvPr>
            <p:ph sz="half" idx="2"/>
          </p:nvPr>
        </p:nvGraphicFramePr>
        <p:xfrm>
          <a:off x="827088" y="2852738"/>
          <a:ext cx="7345362" cy="3168652"/>
        </p:xfrm>
        <a:graphic>
          <a:graphicData uri="http://schemas.openxmlformats.org/drawingml/2006/table">
            <a:tbl>
              <a:tblPr/>
              <a:tblGrid>
                <a:gridCol w="1835150"/>
                <a:gridCol w="1838325"/>
                <a:gridCol w="1655762"/>
                <a:gridCol w="2016125"/>
              </a:tblGrid>
              <a:tr h="633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память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чтение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запись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хранение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ОЗУ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ПЗУ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CMOS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Flash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Решите задачи: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sz="2800"/>
              <a:t>Объём оперативной памяти равен 1 Мбайту и она содержит 524 288 машинных слов. Сколько бит содержит каждое машинное слово?</a:t>
            </a:r>
          </a:p>
          <a:p>
            <a:pPr marL="609600" indent="-609600">
              <a:buFont typeface="Wingdings" pitchFamily="2" charset="2"/>
              <a:buNone/>
            </a:pPr>
            <a:endParaRPr lang="ru-RU" sz="2800"/>
          </a:p>
          <a:p>
            <a:pPr marL="609600" indent="-609600">
              <a:buFont typeface="Wingdings" pitchFamily="2" charset="2"/>
              <a:buAutoNum type="arabicPeriod" startAt="2"/>
            </a:pPr>
            <a:r>
              <a:rPr lang="ru-RU" sz="2800"/>
              <a:t>Объём оперативной памяти равен ¼ Мбайта. Сколько машинных слов составляют ОЗУ, если размер машинного слова равен 32 бита?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Домашнее задание.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П. 1.2.1. учебника «Системный блок компьютера.»</a:t>
            </a:r>
          </a:p>
          <a:p>
            <a:r>
              <a:rPr lang="ru-RU"/>
              <a:t>Разобраться в логической схеме системной платы.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Постановка целей урока: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/>
              <a:t>Память компьютера – это физическое устройство, которое можно взять в руки (в отличии от памяти человека).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/>
              <a:t>Что общего между памятью человека и памятью компьютера.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/>
              <a:t>Что компьютер «помнит» всю свою жизнь, а что «забывает» каждый день.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/>
              <a:t>Как компьютер «узнаёт», что у него появилось новое устройство или произошла замена устаревшего. </a:t>
            </a:r>
          </a:p>
        </p:txBody>
      </p:sp>
      <p:pic>
        <p:nvPicPr>
          <p:cNvPr id="31748" name="Picture 4" descr="j02857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5516563"/>
            <a:ext cx="1824037" cy="1120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Оперативная память.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14348" y="2017713"/>
            <a:ext cx="7818465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b="1" u="sng" dirty="0"/>
              <a:t>Оперативная память</a:t>
            </a:r>
            <a:r>
              <a:rPr lang="ru-RU" sz="2800" dirty="0"/>
              <a:t> (</a:t>
            </a:r>
            <a:r>
              <a:rPr lang="en-US" sz="2800" dirty="0"/>
              <a:t>RAM – Random Access </a:t>
            </a:r>
            <a:r>
              <a:rPr lang="en-US" sz="2800" dirty="0" smtClean="0"/>
              <a:t>Memory </a:t>
            </a:r>
            <a:r>
              <a:rPr lang="ru-RU" sz="2800" dirty="0" smtClean="0"/>
              <a:t>- с произвольным доступом</a:t>
            </a:r>
            <a:r>
              <a:rPr lang="en-US" sz="2800" dirty="0" smtClean="0"/>
              <a:t>) </a:t>
            </a:r>
            <a:r>
              <a:rPr lang="en-US" sz="2800" dirty="0"/>
              <a:t>– </a:t>
            </a:r>
            <a:r>
              <a:rPr lang="ru-RU" sz="2800" dirty="0"/>
              <a:t>это массив кристаллических ячеек, способных хранить данные.</a:t>
            </a:r>
          </a:p>
        </p:txBody>
      </p:sp>
      <p:graphicFrame>
        <p:nvGraphicFramePr>
          <p:cNvPr id="32849" name="Group 81"/>
          <p:cNvGraphicFramePr>
            <a:graphicFrameLocks noGrp="1"/>
          </p:cNvGraphicFramePr>
          <p:nvPr>
            <p:ph sz="half" idx="2"/>
          </p:nvPr>
        </p:nvGraphicFramePr>
        <p:xfrm>
          <a:off x="1476375" y="3933825"/>
          <a:ext cx="2451100" cy="1512889"/>
        </p:xfrm>
        <a:graphic>
          <a:graphicData uri="http://schemas.openxmlformats.org/drawingml/2006/table">
            <a:tbl>
              <a:tblPr/>
              <a:tblGrid>
                <a:gridCol w="244475"/>
                <a:gridCol w="246063"/>
                <a:gridCol w="228600"/>
                <a:gridCol w="261937"/>
                <a:gridCol w="244475"/>
                <a:gridCol w="244475"/>
                <a:gridCol w="246063"/>
                <a:gridCol w="244475"/>
                <a:gridCol w="246062"/>
                <a:gridCol w="244475"/>
              </a:tblGrid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850" name="Line 82"/>
          <p:cNvSpPr>
            <a:spLocks noChangeShapeType="1"/>
          </p:cNvSpPr>
          <p:nvPr/>
        </p:nvSpPr>
        <p:spPr bwMode="auto">
          <a:xfrm flipV="1">
            <a:off x="1619250" y="5445125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851" name="Text Box 83"/>
          <p:cNvSpPr txBox="1">
            <a:spLocks noChangeArrowheads="1"/>
          </p:cNvSpPr>
          <p:nvPr/>
        </p:nvSpPr>
        <p:spPr bwMode="auto">
          <a:xfrm>
            <a:off x="1042988" y="5734050"/>
            <a:ext cx="1584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Ячейка (бит)</a:t>
            </a:r>
          </a:p>
        </p:txBody>
      </p:sp>
      <p:pic>
        <p:nvPicPr>
          <p:cNvPr id="32852" name="Picture 84" descr="http://www.brandmemory.ru/catalog/memory/sdram/sdram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 rot="1214943">
            <a:off x="4319588" y="4581525"/>
            <a:ext cx="4824412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28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B7904C-5298-4F25-B951-60BA772E0157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14339" name="Line 2"/>
          <p:cNvSpPr>
            <a:spLocks noChangeShapeType="1"/>
          </p:cNvSpPr>
          <p:nvPr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395288" y="188913"/>
            <a:ext cx="8140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/>
              <a:t>Характеристики памяти</a:t>
            </a:r>
          </a:p>
        </p:txBody>
      </p:sp>
      <p:sp>
        <p:nvSpPr>
          <p:cNvPr id="14341" name="Rectangle 15"/>
          <p:cNvSpPr>
            <a:spLocks noChangeArrowheads="1"/>
          </p:cNvSpPr>
          <p:nvPr/>
        </p:nvSpPr>
        <p:spPr bwMode="auto">
          <a:xfrm>
            <a:off x="857224" y="1000108"/>
            <a:ext cx="8070877" cy="5663089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square">
            <a:spAutoFit/>
          </a:bodyPr>
          <a:lstStyle/>
          <a:p>
            <a:pPr marL="358775" indent="-358775">
              <a:buFont typeface="Arial" charset="0"/>
              <a:buChar char="•"/>
            </a:pPr>
            <a:r>
              <a:rPr lang="ru-RU" sz="2400" dirty="0">
                <a:solidFill>
                  <a:schemeClr val="accent2"/>
                </a:solidFill>
              </a:rPr>
              <a:t>Объем (емкость)</a:t>
            </a:r>
            <a:br>
              <a:rPr lang="ru-RU" sz="2400" dirty="0">
                <a:solidFill>
                  <a:schemeClr val="accent2"/>
                </a:solidFill>
              </a:rPr>
            </a:br>
            <a:r>
              <a:rPr lang="ru-RU" sz="2400" dirty="0">
                <a:solidFill>
                  <a:schemeClr val="accent2"/>
                </a:solidFill>
              </a:rPr>
              <a:t>  </a:t>
            </a:r>
            <a:r>
              <a:rPr lang="ru-RU" sz="2200" b="0" dirty="0"/>
              <a:t>ОЗУ: до 4 Гб (теоретически – больше)</a:t>
            </a:r>
            <a:br>
              <a:rPr lang="ru-RU" sz="2200" b="0" dirty="0"/>
            </a:br>
            <a:r>
              <a:rPr lang="ru-RU" sz="2200" b="0" dirty="0"/>
              <a:t>  винчестеры: до 1 Тб</a:t>
            </a:r>
            <a:endParaRPr lang="ru-RU" sz="2200" dirty="0">
              <a:solidFill>
                <a:schemeClr val="accent2"/>
              </a:solidFill>
            </a:endParaRPr>
          </a:p>
          <a:p>
            <a:pPr marL="358775" indent="-358775">
              <a:buFont typeface="Arial" charset="0"/>
              <a:buChar char="•"/>
            </a:pPr>
            <a:r>
              <a:rPr lang="ru-RU" sz="2400" dirty="0">
                <a:solidFill>
                  <a:schemeClr val="accent2"/>
                </a:solidFill>
              </a:rPr>
              <a:t>Быстродействие (время доступа)</a:t>
            </a:r>
            <a:br>
              <a:rPr lang="ru-RU" sz="2400" dirty="0">
                <a:solidFill>
                  <a:schemeClr val="accent2"/>
                </a:solidFill>
              </a:rPr>
            </a:br>
            <a:r>
              <a:rPr lang="ru-RU" sz="2200" dirty="0">
                <a:solidFill>
                  <a:schemeClr val="accent2"/>
                </a:solidFill>
              </a:rPr>
              <a:t>  </a:t>
            </a:r>
            <a:r>
              <a:rPr lang="ru-RU" sz="2200" b="0" dirty="0"/>
              <a:t>время, необходимое для чтения и записи минимальной   </a:t>
            </a:r>
            <a:br>
              <a:rPr lang="ru-RU" sz="2200" b="0" dirty="0"/>
            </a:br>
            <a:r>
              <a:rPr lang="ru-RU" sz="2200" b="0" dirty="0"/>
              <a:t>  порции данных (ОЗУ: </a:t>
            </a:r>
            <a:r>
              <a:rPr lang="en-US" sz="2200" b="0" dirty="0"/>
              <a:t>&lt; 10</a:t>
            </a:r>
            <a:r>
              <a:rPr lang="ru-RU" sz="2200" b="0" dirty="0"/>
              <a:t> нс, винчестеры: около 4 мс)</a:t>
            </a:r>
          </a:p>
          <a:p>
            <a:pPr marL="358775" indent="-358775">
              <a:buFont typeface="Arial" charset="0"/>
              <a:buChar char="•"/>
            </a:pPr>
            <a:r>
              <a:rPr lang="ru-RU" sz="2400" dirty="0">
                <a:solidFill>
                  <a:schemeClr val="accent2"/>
                </a:solidFill>
              </a:rPr>
              <a:t>Разрядность</a:t>
            </a:r>
            <a:br>
              <a:rPr lang="ru-RU" sz="2400" dirty="0">
                <a:solidFill>
                  <a:schemeClr val="accent2"/>
                </a:solidFill>
              </a:rPr>
            </a:br>
            <a:r>
              <a:rPr lang="ru-RU" sz="2200" dirty="0">
                <a:solidFill>
                  <a:schemeClr val="accent2"/>
                </a:solidFill>
              </a:rPr>
              <a:t>  </a:t>
            </a:r>
            <a:r>
              <a:rPr lang="ru-RU" sz="2200" b="0" dirty="0"/>
              <a:t>число бит, которые читаются или записываются </a:t>
            </a:r>
            <a:br>
              <a:rPr lang="ru-RU" sz="2200" b="0" dirty="0"/>
            </a:br>
            <a:r>
              <a:rPr lang="ru-RU" sz="2200" b="0" dirty="0"/>
              <a:t>  за 1 операцию (8, 16, 32, 64, …)</a:t>
            </a:r>
          </a:p>
          <a:p>
            <a:pPr marL="358775" indent="-358775">
              <a:buFont typeface="Arial" charset="0"/>
              <a:buChar char="•"/>
            </a:pPr>
            <a:r>
              <a:rPr lang="ru-RU" sz="2400" dirty="0">
                <a:solidFill>
                  <a:schemeClr val="accent2"/>
                </a:solidFill>
              </a:rPr>
              <a:t>Доступ</a:t>
            </a:r>
            <a:r>
              <a:rPr lang="ru-RU" sz="2400" b="0" dirty="0">
                <a:solidFill>
                  <a:schemeClr val="accent2"/>
                </a:solidFill>
              </a:rPr>
              <a:t> </a:t>
            </a:r>
          </a:p>
          <a:p>
            <a:pPr marL="720725" lvl="1" indent="-263525"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2200" dirty="0"/>
              <a:t>произвольный </a:t>
            </a:r>
            <a:r>
              <a:rPr lang="ru-RU" sz="2200" b="0" dirty="0"/>
              <a:t>– в любой момент могут быть   переданы любые данные (ОЗУ, винчестер, </a:t>
            </a:r>
            <a:r>
              <a:rPr lang="en-US" sz="2200" b="0" i="1" dirty="0"/>
              <a:t>flash-</a:t>
            </a:r>
            <a:r>
              <a:rPr lang="ru-RU" sz="2200" b="0" i="1" dirty="0"/>
              <a:t>память</a:t>
            </a:r>
            <a:r>
              <a:rPr lang="ru-RU" sz="2200" b="0" dirty="0"/>
              <a:t>)</a:t>
            </a:r>
          </a:p>
          <a:p>
            <a:pPr marL="720725" lvl="1" indent="-263525"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2200" dirty="0"/>
              <a:t>последовательный</a:t>
            </a:r>
            <a:r>
              <a:rPr lang="ru-RU" sz="2200" b="0" dirty="0"/>
              <a:t> – данные могут передаваться только в определенной последовательности </a:t>
            </a:r>
            <a:br>
              <a:rPr lang="ru-RU" sz="2200" b="0" dirty="0"/>
            </a:br>
            <a:r>
              <a:rPr lang="ru-RU" sz="2200" b="0" dirty="0"/>
              <a:t>(магнитная лента)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Оперативная память.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134225" cy="18430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800"/>
              <a:t>Бит – это наименьшая частица памяти компьютера и в связи с этим память имеет битовую структуру, которая определяет первое свойство оперативной памяти – дискретность.</a:t>
            </a:r>
          </a:p>
          <a:p>
            <a:pPr>
              <a:buFont typeface="Wingdings" pitchFamily="2" charset="2"/>
              <a:buNone/>
            </a:pPr>
            <a:r>
              <a:rPr lang="ru-RU" sz="1800"/>
              <a:t>Биты объединили в группы по 8 – байты. В одном байте памяти можно сохранить 1 байт информации.</a:t>
            </a:r>
          </a:p>
          <a:p>
            <a:pPr>
              <a:buFont typeface="Wingdings" pitchFamily="2" charset="2"/>
              <a:buNone/>
            </a:pPr>
            <a:endParaRPr lang="ru-RU" sz="2800"/>
          </a:p>
          <a:p>
            <a:pPr>
              <a:buFont typeface="Wingdings" pitchFamily="2" charset="2"/>
              <a:buNone/>
            </a:pPr>
            <a:endParaRPr lang="ru-RU" sz="2800"/>
          </a:p>
          <a:p>
            <a:pPr>
              <a:buFont typeface="Wingdings" pitchFamily="2" charset="2"/>
              <a:buNone/>
            </a:pPr>
            <a:endParaRPr lang="ru-RU" sz="2800"/>
          </a:p>
        </p:txBody>
      </p:sp>
      <p:graphicFrame>
        <p:nvGraphicFramePr>
          <p:cNvPr id="35271" name="Group 455"/>
          <p:cNvGraphicFramePr>
            <a:graphicFrameLocks noGrp="1"/>
          </p:cNvGraphicFramePr>
          <p:nvPr>
            <p:ph sz="half" idx="2"/>
          </p:nvPr>
        </p:nvGraphicFramePr>
        <p:xfrm>
          <a:off x="1042988" y="3933825"/>
          <a:ext cx="7561262" cy="1655764"/>
        </p:xfrm>
        <a:graphic>
          <a:graphicData uri="http://schemas.openxmlformats.org/drawingml/2006/table">
            <a:tbl>
              <a:tblPr/>
              <a:tblGrid>
                <a:gridCol w="314325"/>
                <a:gridCol w="315912"/>
                <a:gridCol w="314325"/>
                <a:gridCol w="315913"/>
                <a:gridCol w="314325"/>
                <a:gridCol w="315912"/>
                <a:gridCol w="314325"/>
                <a:gridCol w="315913"/>
                <a:gridCol w="314325"/>
                <a:gridCol w="315912"/>
                <a:gridCol w="314325"/>
                <a:gridCol w="315913"/>
                <a:gridCol w="314325"/>
                <a:gridCol w="314325"/>
                <a:gridCol w="315912"/>
                <a:gridCol w="314325"/>
                <a:gridCol w="315913"/>
                <a:gridCol w="314325"/>
                <a:gridCol w="315912"/>
                <a:gridCol w="314325"/>
                <a:gridCol w="315913"/>
                <a:gridCol w="314325"/>
                <a:gridCol w="315912"/>
                <a:gridCol w="314325"/>
              </a:tblGrid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267" name="Line 451"/>
          <p:cNvSpPr>
            <a:spLocks noChangeShapeType="1"/>
          </p:cNvSpPr>
          <p:nvPr/>
        </p:nvSpPr>
        <p:spPr bwMode="auto">
          <a:xfrm>
            <a:off x="3563938" y="3933825"/>
            <a:ext cx="0" cy="1655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268" name="Line 452"/>
          <p:cNvSpPr>
            <a:spLocks noChangeShapeType="1"/>
          </p:cNvSpPr>
          <p:nvPr/>
        </p:nvSpPr>
        <p:spPr bwMode="auto">
          <a:xfrm>
            <a:off x="6084888" y="3933825"/>
            <a:ext cx="0" cy="1655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272" name="Line 456"/>
          <p:cNvSpPr>
            <a:spLocks noChangeShapeType="1"/>
          </p:cNvSpPr>
          <p:nvPr/>
        </p:nvSpPr>
        <p:spPr bwMode="auto">
          <a:xfrm flipV="1">
            <a:off x="2124075" y="5589588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273" name="Text Box 457"/>
          <p:cNvSpPr txBox="1">
            <a:spLocks noChangeArrowheads="1"/>
          </p:cNvSpPr>
          <p:nvPr/>
        </p:nvSpPr>
        <p:spPr bwMode="auto">
          <a:xfrm>
            <a:off x="971550" y="5734050"/>
            <a:ext cx="2233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Байт </a:t>
            </a:r>
          </a:p>
        </p:txBody>
      </p:sp>
      <p:sp>
        <p:nvSpPr>
          <p:cNvPr id="35274" name="Text Box 458"/>
          <p:cNvSpPr txBox="1">
            <a:spLocks noChangeArrowheads="1"/>
          </p:cNvSpPr>
          <p:nvPr/>
        </p:nvSpPr>
        <p:spPr bwMode="auto">
          <a:xfrm>
            <a:off x="1042988" y="3500438"/>
            <a:ext cx="7561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0                                 1                                 …</a:t>
            </a:r>
          </a:p>
        </p:txBody>
      </p:sp>
      <p:sp>
        <p:nvSpPr>
          <p:cNvPr id="35275" name="Text Box 459"/>
          <p:cNvSpPr txBox="1">
            <a:spLocks noChangeArrowheads="1"/>
          </p:cNvSpPr>
          <p:nvPr/>
        </p:nvSpPr>
        <p:spPr bwMode="auto">
          <a:xfrm>
            <a:off x="755650" y="3933825"/>
            <a:ext cx="4318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0</a:t>
            </a:r>
          </a:p>
          <a:p>
            <a:pPr>
              <a:spcBef>
                <a:spcPct val="50000"/>
              </a:spcBef>
            </a:pPr>
            <a:r>
              <a:rPr lang="ru-RU" sz="1400"/>
              <a:t>1</a:t>
            </a:r>
          </a:p>
          <a:p>
            <a:pPr>
              <a:spcBef>
                <a:spcPct val="50000"/>
              </a:spcBef>
            </a:pPr>
            <a:r>
              <a:rPr lang="ru-RU" sz="1400"/>
              <a:t>2</a:t>
            </a:r>
          </a:p>
          <a:p>
            <a:pPr>
              <a:spcBef>
                <a:spcPct val="50000"/>
              </a:spcBef>
            </a:pPr>
            <a:r>
              <a:rPr lang="ru-RU" sz="1400"/>
              <a:t>…</a:t>
            </a:r>
          </a:p>
        </p:txBody>
      </p:sp>
      <p:sp>
        <p:nvSpPr>
          <p:cNvPr id="35276" name="Text Box 460"/>
          <p:cNvSpPr txBox="1">
            <a:spLocks noChangeArrowheads="1"/>
          </p:cNvSpPr>
          <p:nvPr/>
        </p:nvSpPr>
        <p:spPr bwMode="auto">
          <a:xfrm>
            <a:off x="2627313" y="5734050"/>
            <a:ext cx="597693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Каждый байт получает порядковый номер – адрес. Адресуемость – второе свойство оперативной памяти. Нумерация начинается с нуля.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Оперативная память.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/>
              <a:t>Доступ к любой ячейке памяти осуществляется в любой момент времени. Поэтому оперативную память называют памятью с произвольным доступом.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/>
              <a:t>Группа из нескольких байтов, которые процессор может обрабатывать как единое целое, называется машинным словом.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/>
              <a:t>Длина машинного слова бывает разной – 8, 16, 32 бита и т.д.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/>
              <a:t>Адрес машинного слова равен адресу младшего байта, входящего в это слово.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Оперативная память.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С физической точки зрения различают динамическую (</a:t>
            </a:r>
            <a:r>
              <a:rPr lang="en-US" dirty="0"/>
              <a:t>DRAM) </a:t>
            </a:r>
            <a:r>
              <a:rPr lang="ru-RU" dirty="0"/>
              <a:t> и </a:t>
            </a:r>
            <a:r>
              <a:rPr lang="ru-RU" dirty="0" smtClean="0"/>
              <a:t>статическую </a:t>
            </a:r>
            <a:r>
              <a:rPr lang="ru-RU" dirty="0"/>
              <a:t>память (</a:t>
            </a:r>
            <a:r>
              <a:rPr lang="en-US" dirty="0"/>
              <a:t>SRAM)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Оперативная память.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6" name="Picture 4" descr="оперативная память"/>
          <p:cNvPicPr>
            <a:picLocks noChangeAspect="1" noChangeArrowheads="1"/>
          </p:cNvPicPr>
          <p:nvPr/>
        </p:nvPicPr>
        <p:blipFill>
          <a:blip r:embed="rId2"/>
          <a:srcRect l="11736"/>
          <a:stretch>
            <a:fillRect/>
          </a:stretch>
        </p:blipFill>
        <p:spPr bwMode="auto">
          <a:xfrm>
            <a:off x="1714480" y="1844675"/>
            <a:ext cx="6673870" cy="4953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rot="16200000">
            <a:off x="144539" y="3927370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Динамическая </a:t>
            </a:r>
          </a:p>
          <a:p>
            <a:pPr algn="ctr"/>
            <a:r>
              <a:rPr lang="en-US" dirty="0" smtClean="0"/>
              <a:t>DRAM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42844" y="5500702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Статическая</a:t>
            </a:r>
            <a:endParaRPr lang="en-US" dirty="0" smtClean="0"/>
          </a:p>
          <a:p>
            <a:pPr algn="ctr"/>
            <a:r>
              <a:rPr lang="en-US" dirty="0" smtClean="0"/>
              <a:t>SRAM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Оперативная память.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2017713"/>
            <a:ext cx="7489825" cy="4114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Третье свойство оперативной памяти</a:t>
            </a:r>
            <a:r>
              <a:rPr lang="en-US" sz="2400"/>
              <a:t> – </a:t>
            </a:r>
            <a:r>
              <a:rPr lang="ru-RU" sz="2400"/>
              <a:t>энергозависимость.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Оперативную память в компьютере размещают на стандартных панельках, называемых модулями.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Модули вставляются в соответствующие разъёмы на материнской плате.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Чем больше объём оперативной памяти, тем быстрее будет работать компьютер.</a:t>
            </a:r>
          </a:p>
        </p:txBody>
      </p:sp>
      <p:graphicFrame>
        <p:nvGraphicFramePr>
          <p:cNvPr id="3994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5651500" y="4652963"/>
          <a:ext cx="2952750" cy="2079625"/>
        </p:xfrm>
        <a:graphic>
          <a:graphicData uri="http://schemas.openxmlformats.org/presentationml/2006/ole">
            <p:oleObj spid="_x0000_s39940" name="Точечный рисунок" r:id="rId4" imgW="1257476" imgH="885949" progId="Paint.Picture">
              <p:embed/>
            </p:oleObj>
          </a:graphicData>
        </a:graphic>
      </p:graphicFrame>
      <p:pic>
        <p:nvPicPr>
          <p:cNvPr id="39942" name="Picture 6" descr="http://www.brandmemory.ru/catalog/memory/sdram/sdram.gif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684213" y="5300663"/>
            <a:ext cx="41052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алитра">
  <a:themeElements>
    <a:clrScheme name="Палитра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166</TotalTime>
  <Words>789</Words>
  <Application>Microsoft Office PowerPoint</Application>
  <PresentationFormat>Экран (4:3)</PresentationFormat>
  <Paragraphs>89</Paragraphs>
  <Slides>19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Tahoma</vt:lpstr>
      <vt:lpstr>Wingdings</vt:lpstr>
      <vt:lpstr>Палитра</vt:lpstr>
      <vt:lpstr>Точечный рисунок</vt:lpstr>
      <vt:lpstr>Устройства внутренней памяти.</vt:lpstr>
      <vt:lpstr>Постановка целей урока:</vt:lpstr>
      <vt:lpstr>Оперативная память.</vt:lpstr>
      <vt:lpstr>Слайд 4</vt:lpstr>
      <vt:lpstr>Оперативная память.</vt:lpstr>
      <vt:lpstr>Оперативная память.</vt:lpstr>
      <vt:lpstr>Оперативная память.</vt:lpstr>
      <vt:lpstr>Оперативная память.</vt:lpstr>
      <vt:lpstr>Оперативная память.</vt:lpstr>
      <vt:lpstr>Постоянная память.</vt:lpstr>
      <vt:lpstr>Постоянная память.</vt:lpstr>
      <vt:lpstr>Слайд 12</vt:lpstr>
      <vt:lpstr>Постоянная память.</vt:lpstr>
      <vt:lpstr>Flash –память.</vt:lpstr>
      <vt:lpstr>Слайд 15</vt:lpstr>
      <vt:lpstr>Слайд 16</vt:lpstr>
      <vt:lpstr>Закрепление изученного.</vt:lpstr>
      <vt:lpstr>Решите задачи:</vt:lpstr>
      <vt:lpstr>Домашнее задание.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Устройства внутренней памяти.</dc:title>
  <dc:creator>Алла</dc:creator>
  <cp:lastModifiedBy>Алла</cp:lastModifiedBy>
  <cp:revision>12</cp:revision>
  <dcterms:created xsi:type="dcterms:W3CDTF">2007-09-17T08:32:37Z</dcterms:created>
  <dcterms:modified xsi:type="dcterms:W3CDTF">2010-09-13T18:02:31Z</dcterms:modified>
</cp:coreProperties>
</file>