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1" r:id="rId5"/>
    <p:sldId id="272" r:id="rId6"/>
    <p:sldId id="273" r:id="rId7"/>
    <p:sldId id="274" r:id="rId8"/>
    <p:sldId id="259" r:id="rId9"/>
    <p:sldId id="260" r:id="rId10"/>
    <p:sldId id="278" r:id="rId11"/>
    <p:sldId id="283" r:id="rId12"/>
    <p:sldId id="285" r:id="rId13"/>
    <p:sldId id="276" r:id="rId14"/>
    <p:sldId id="262" r:id="rId15"/>
    <p:sldId id="264" r:id="rId16"/>
    <p:sldId id="263" r:id="rId17"/>
    <p:sldId id="266" r:id="rId18"/>
    <p:sldId id="267" r:id="rId19"/>
    <p:sldId id="268" r:id="rId20"/>
    <p:sldId id="269" r:id="rId21"/>
    <p:sldId id="270" r:id="rId22"/>
    <p:sldId id="271" r:id="rId23"/>
    <p:sldId id="277" r:id="rId24"/>
    <p:sldId id="280" r:id="rId25"/>
    <p:sldId id="281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79" autoAdjust="0"/>
    <p:restoredTop sz="94718" autoAdjust="0"/>
  </p:normalViewPr>
  <p:slideViewPr>
    <p:cSldViewPr>
      <p:cViewPr varScale="1">
        <p:scale>
          <a:sx n="71" d="100"/>
          <a:sy n="71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18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3C7EA6-5CE1-404C-8872-A3766034EA94}" type="doc">
      <dgm:prSet loTypeId="urn:microsoft.com/office/officeart/2005/8/layout/arrow6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603F92-E53E-4250-83D4-21029224C16B}">
      <dgm:prSet phldrT="[Текст]"/>
      <dgm:spPr/>
      <dgm:t>
        <a:bodyPr/>
        <a:lstStyle/>
        <a:p>
          <a:r>
            <a:rPr lang="ru-RU" u="sng" dirty="0" smtClean="0">
              <a:solidFill>
                <a:schemeClr val="bg1">
                  <a:lumMod val="85000"/>
                  <a:lumOff val="15000"/>
                </a:schemeClr>
              </a:solidFill>
            </a:rPr>
            <a:t>Европейский эмпиризм</a:t>
          </a:r>
          <a:r>
            <a:rPr lang="ru-RU" dirty="0" smtClean="0">
              <a:solidFill>
                <a:schemeClr val="bg1">
                  <a:lumMod val="85000"/>
                  <a:lumOff val="15000"/>
                </a:schemeClr>
              </a:solidFill>
            </a:rPr>
            <a:t>:</a:t>
          </a:r>
        </a:p>
        <a:p>
          <a:r>
            <a:rPr lang="ru-RU" dirty="0" smtClean="0">
              <a:solidFill>
                <a:schemeClr val="bg1">
                  <a:lumMod val="85000"/>
                  <a:lumOff val="15000"/>
                </a:schemeClr>
              </a:solidFill>
            </a:rPr>
            <a:t>Ф. Бэкон;</a:t>
          </a:r>
        </a:p>
        <a:p>
          <a:r>
            <a:rPr lang="ru-RU" dirty="0" smtClean="0">
              <a:solidFill>
                <a:schemeClr val="bg1">
                  <a:lumMod val="85000"/>
                  <a:lumOff val="15000"/>
                </a:schemeClr>
              </a:solidFill>
            </a:rPr>
            <a:t>Т. Гоббс;</a:t>
          </a:r>
        </a:p>
        <a:p>
          <a:r>
            <a:rPr lang="ru-RU" dirty="0" smtClean="0">
              <a:solidFill>
                <a:schemeClr val="bg1">
                  <a:lumMod val="85000"/>
                  <a:lumOff val="15000"/>
                </a:schemeClr>
              </a:solidFill>
            </a:rPr>
            <a:t>Дж. Локк</a:t>
          </a:r>
          <a:endParaRPr lang="ru-RU" dirty="0">
            <a:solidFill>
              <a:schemeClr val="bg1">
                <a:lumMod val="85000"/>
                <a:lumOff val="15000"/>
              </a:schemeClr>
            </a:solidFill>
          </a:endParaRPr>
        </a:p>
      </dgm:t>
    </dgm:pt>
    <dgm:pt modelId="{7174AA44-CDE4-4C2B-B549-A407E7793DA4}" type="parTrans" cxnId="{2C31EFEF-248A-4D48-B32A-011476496204}">
      <dgm:prSet/>
      <dgm:spPr/>
      <dgm:t>
        <a:bodyPr/>
        <a:lstStyle/>
        <a:p>
          <a:endParaRPr lang="ru-RU"/>
        </a:p>
      </dgm:t>
    </dgm:pt>
    <dgm:pt modelId="{0D199944-3FD2-443A-854A-5441D45B2F41}" type="sibTrans" cxnId="{2C31EFEF-248A-4D48-B32A-011476496204}">
      <dgm:prSet/>
      <dgm:spPr/>
      <dgm:t>
        <a:bodyPr/>
        <a:lstStyle/>
        <a:p>
          <a:endParaRPr lang="ru-RU"/>
        </a:p>
      </dgm:t>
    </dgm:pt>
    <dgm:pt modelId="{880D4E18-D94E-45C4-909D-3239493FFADF}">
      <dgm:prSet phldrT="[Текст]" custT="1"/>
      <dgm:spPr/>
      <dgm:t>
        <a:bodyPr/>
        <a:lstStyle/>
        <a:p>
          <a:r>
            <a:rPr lang="ru-RU" sz="1800" u="sng" dirty="0" smtClean="0">
              <a:solidFill>
                <a:schemeClr val="bg1">
                  <a:lumMod val="85000"/>
                  <a:lumOff val="15000"/>
                </a:schemeClr>
              </a:solidFill>
            </a:rPr>
            <a:t>Европейский рационализм:</a:t>
          </a:r>
        </a:p>
        <a:p>
          <a:r>
            <a:rPr lang="ru-RU" sz="1800" b="1" dirty="0" smtClean="0">
              <a:solidFill>
                <a:schemeClr val="bg1">
                  <a:lumMod val="85000"/>
                  <a:lumOff val="15000"/>
                </a:schemeClr>
              </a:solidFill>
            </a:rPr>
            <a:t>Рене </a:t>
          </a:r>
          <a:r>
            <a:rPr lang="ru-RU" sz="1800" b="1" dirty="0" smtClean="0">
              <a:solidFill>
                <a:schemeClr val="bg1">
                  <a:lumMod val="85000"/>
                  <a:lumOff val="15000"/>
                </a:schemeClr>
              </a:solidFill>
            </a:rPr>
            <a:t>Декарт</a:t>
          </a:r>
          <a:r>
            <a:rPr lang="ru-RU" sz="1800" dirty="0" smtClean="0">
              <a:solidFill>
                <a:schemeClr val="bg1">
                  <a:lumMod val="85000"/>
                  <a:lumOff val="15000"/>
                </a:schemeClr>
              </a:solidFill>
            </a:rPr>
            <a:t>;</a:t>
          </a:r>
        </a:p>
        <a:p>
          <a:r>
            <a:rPr lang="ru-RU" sz="1800" dirty="0" smtClean="0">
              <a:solidFill>
                <a:schemeClr val="bg1">
                  <a:lumMod val="85000"/>
                  <a:lumOff val="15000"/>
                </a:schemeClr>
              </a:solidFill>
            </a:rPr>
            <a:t>Г.В. Лейбниц;</a:t>
          </a:r>
        </a:p>
        <a:p>
          <a:r>
            <a:rPr lang="ru-RU" sz="1800" dirty="0" smtClean="0">
              <a:solidFill>
                <a:schemeClr val="bg1">
                  <a:lumMod val="85000"/>
                  <a:lumOff val="15000"/>
                </a:schemeClr>
              </a:solidFill>
            </a:rPr>
            <a:t>Б. Спиноза</a:t>
          </a:r>
          <a:endParaRPr lang="ru-RU" sz="1800" dirty="0" smtClean="0">
            <a:solidFill>
              <a:schemeClr val="bg1">
                <a:lumMod val="85000"/>
                <a:lumOff val="15000"/>
              </a:schemeClr>
            </a:solidFill>
          </a:endParaRPr>
        </a:p>
        <a:p>
          <a:endParaRPr lang="ru-RU" sz="1800" dirty="0">
            <a:solidFill>
              <a:schemeClr val="bg1">
                <a:lumMod val="85000"/>
                <a:lumOff val="15000"/>
              </a:schemeClr>
            </a:solidFill>
          </a:endParaRPr>
        </a:p>
      </dgm:t>
    </dgm:pt>
    <dgm:pt modelId="{684564DD-208D-4407-AE36-CECDF3319369}" type="parTrans" cxnId="{2AF1B009-A1E7-4301-B5D3-2A64612087D4}">
      <dgm:prSet/>
      <dgm:spPr/>
      <dgm:t>
        <a:bodyPr/>
        <a:lstStyle/>
        <a:p>
          <a:endParaRPr lang="ru-RU"/>
        </a:p>
      </dgm:t>
    </dgm:pt>
    <dgm:pt modelId="{F5FE8E86-8A5C-40F0-BD2C-6924727E2136}" type="sibTrans" cxnId="{2AF1B009-A1E7-4301-B5D3-2A64612087D4}">
      <dgm:prSet/>
      <dgm:spPr/>
      <dgm:t>
        <a:bodyPr/>
        <a:lstStyle/>
        <a:p>
          <a:endParaRPr lang="ru-RU"/>
        </a:p>
      </dgm:t>
    </dgm:pt>
    <dgm:pt modelId="{1E423C6E-E4F0-4DB0-BD10-E9CCD3ACF1CA}" type="pres">
      <dgm:prSet presAssocID="{213C7EA6-5CE1-404C-8872-A3766034EA94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424518-3AFF-46CB-995F-F37B89BC41C7}" type="pres">
      <dgm:prSet presAssocID="{213C7EA6-5CE1-404C-8872-A3766034EA94}" presName="ribbon" presStyleLbl="node1" presStyleIdx="0" presStyleCnt="1" custScaleY="133221"/>
      <dgm:spPr/>
    </dgm:pt>
    <dgm:pt modelId="{738FE3E7-92FD-4CA9-8821-B523B240C921}" type="pres">
      <dgm:prSet presAssocID="{213C7EA6-5CE1-404C-8872-A3766034EA94}" presName="leftArrowText" presStyleLbl="node1" presStyleIdx="0" presStyleCnt="1" custLinFactNeighborX="400" custLinFactNeighborY="7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C9743-1727-4428-A209-51381970033A}" type="pres">
      <dgm:prSet presAssocID="{213C7EA6-5CE1-404C-8872-A3766034EA94}" presName="rightArrowText" presStyleLbl="node1" presStyleIdx="0" presStyleCnt="1" custLinFactNeighborX="-4452" custLinFactNeighborY="99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BD9CA5-BA3F-4A76-A92E-D30817BC8082}" type="presOf" srcId="{880D4E18-D94E-45C4-909D-3239493FFADF}" destId="{FB1C9743-1727-4428-A209-51381970033A}" srcOrd="0" destOrd="0" presId="urn:microsoft.com/office/officeart/2005/8/layout/arrow6"/>
    <dgm:cxn modelId="{2C31EFEF-248A-4D48-B32A-011476496204}" srcId="{213C7EA6-5CE1-404C-8872-A3766034EA94}" destId="{ED603F92-E53E-4250-83D4-21029224C16B}" srcOrd="0" destOrd="0" parTransId="{7174AA44-CDE4-4C2B-B549-A407E7793DA4}" sibTransId="{0D199944-3FD2-443A-854A-5441D45B2F41}"/>
    <dgm:cxn modelId="{A1489C8F-FA81-4021-9522-A7240BAAE9B2}" type="presOf" srcId="{213C7EA6-5CE1-404C-8872-A3766034EA94}" destId="{1E423C6E-E4F0-4DB0-BD10-E9CCD3ACF1CA}" srcOrd="0" destOrd="0" presId="urn:microsoft.com/office/officeart/2005/8/layout/arrow6"/>
    <dgm:cxn modelId="{BA1C4DDA-5307-4F7C-985C-2B5CE40C6EA7}" type="presOf" srcId="{ED603F92-E53E-4250-83D4-21029224C16B}" destId="{738FE3E7-92FD-4CA9-8821-B523B240C921}" srcOrd="0" destOrd="0" presId="urn:microsoft.com/office/officeart/2005/8/layout/arrow6"/>
    <dgm:cxn modelId="{2AF1B009-A1E7-4301-B5D3-2A64612087D4}" srcId="{213C7EA6-5CE1-404C-8872-A3766034EA94}" destId="{880D4E18-D94E-45C4-909D-3239493FFADF}" srcOrd="1" destOrd="0" parTransId="{684564DD-208D-4407-AE36-CECDF3319369}" sibTransId="{F5FE8E86-8A5C-40F0-BD2C-6924727E2136}"/>
    <dgm:cxn modelId="{518FC301-4EAC-4210-AD70-0AE371C6F389}" type="presParOf" srcId="{1E423C6E-E4F0-4DB0-BD10-E9CCD3ACF1CA}" destId="{79424518-3AFF-46CB-995F-F37B89BC41C7}" srcOrd="0" destOrd="0" presId="urn:microsoft.com/office/officeart/2005/8/layout/arrow6"/>
    <dgm:cxn modelId="{2ADC1FCC-323F-47C4-BD44-8B47BDFA558F}" type="presParOf" srcId="{1E423C6E-E4F0-4DB0-BD10-E9CCD3ACF1CA}" destId="{738FE3E7-92FD-4CA9-8821-B523B240C921}" srcOrd="1" destOrd="0" presId="urn:microsoft.com/office/officeart/2005/8/layout/arrow6"/>
    <dgm:cxn modelId="{7E1946FA-9622-46CB-9194-8DF35EDF2269}" type="presParOf" srcId="{1E423C6E-E4F0-4DB0-BD10-E9CCD3ACF1CA}" destId="{FB1C9743-1727-4428-A209-51381970033A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D1C26E-2339-408F-AF48-95329A546BB6}" type="doc">
      <dgm:prSet loTypeId="urn:microsoft.com/office/officeart/2005/8/layout/vProcess5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84792A1F-A134-4AC6-ACD7-72FF14DED3AE}">
      <dgm:prSet phldrT="[Текст]" custT="1"/>
      <dgm:spPr/>
      <dgm:t>
        <a:bodyPr/>
        <a:lstStyle/>
        <a:p>
          <a:pPr algn="just"/>
          <a:r>
            <a:rPr lang="ru-RU" sz="2400" dirty="0" smtClean="0"/>
            <a:t>Предубеждения нашего детства</a:t>
          </a:r>
          <a:endParaRPr lang="ru-RU" sz="2400" dirty="0"/>
        </a:p>
      </dgm:t>
    </dgm:pt>
    <dgm:pt modelId="{F5D6163C-CBDB-4E1E-AC90-986B2C35B6E4}" type="parTrans" cxnId="{3BA5749E-5D16-4751-9E46-6E5C401901AB}">
      <dgm:prSet/>
      <dgm:spPr/>
      <dgm:t>
        <a:bodyPr/>
        <a:lstStyle/>
        <a:p>
          <a:endParaRPr lang="ru-RU"/>
        </a:p>
      </dgm:t>
    </dgm:pt>
    <dgm:pt modelId="{65F884B6-8F03-435F-BD56-0F4107F8D5F1}" type="sibTrans" cxnId="{3BA5749E-5D16-4751-9E46-6E5C401901AB}">
      <dgm:prSet/>
      <dgm:spPr/>
      <dgm:t>
        <a:bodyPr/>
        <a:lstStyle/>
        <a:p>
          <a:endParaRPr lang="ru-RU"/>
        </a:p>
      </dgm:t>
    </dgm:pt>
    <dgm:pt modelId="{62E2F4E1-6E8B-4CDF-B606-CF98D4B143EA}">
      <dgm:prSet phldrT="[Текст]" custT="1"/>
      <dgm:spPr/>
      <dgm:t>
        <a:bodyPr/>
        <a:lstStyle/>
        <a:p>
          <a:pPr algn="just"/>
          <a:r>
            <a:rPr lang="ru-RU" sz="2400" dirty="0" smtClean="0"/>
            <a:t>Неспособность в зрелом возрасте освободиться от привычных мнений</a:t>
          </a:r>
          <a:endParaRPr lang="ru-RU" sz="2400" dirty="0"/>
        </a:p>
      </dgm:t>
    </dgm:pt>
    <dgm:pt modelId="{D1C9761A-F5AF-464D-A584-BD59C0AEEB5D}" type="parTrans" cxnId="{721B65D3-114C-4678-A83C-5F833E74F007}">
      <dgm:prSet/>
      <dgm:spPr/>
      <dgm:t>
        <a:bodyPr/>
        <a:lstStyle/>
        <a:p>
          <a:endParaRPr lang="ru-RU"/>
        </a:p>
      </dgm:t>
    </dgm:pt>
    <dgm:pt modelId="{333F55C0-88EB-4D25-947A-206C8D6998D2}" type="sibTrans" cxnId="{721B65D3-114C-4678-A83C-5F833E74F007}">
      <dgm:prSet/>
      <dgm:spPr/>
      <dgm:t>
        <a:bodyPr/>
        <a:lstStyle/>
        <a:p>
          <a:endParaRPr lang="ru-RU"/>
        </a:p>
      </dgm:t>
    </dgm:pt>
    <dgm:pt modelId="{0EBCEDB0-3BBE-426B-A0A5-976A57227308}">
      <dgm:prSet phldrT="[Текст]" custT="1"/>
      <dgm:spPr/>
      <dgm:t>
        <a:bodyPr/>
        <a:lstStyle/>
        <a:p>
          <a:pPr algn="just"/>
          <a:r>
            <a:rPr lang="ru-RU" sz="2400" dirty="0" smtClean="0"/>
            <a:t>Трудность и утомительность интеллектуального напряжения и сосредоточения</a:t>
          </a:r>
          <a:endParaRPr lang="ru-RU" sz="2400" dirty="0"/>
        </a:p>
      </dgm:t>
    </dgm:pt>
    <dgm:pt modelId="{827E22C7-F1CE-4553-85F6-58C0119E803E}" type="parTrans" cxnId="{58BC7655-B72D-40B8-B981-5086EABF55C1}">
      <dgm:prSet/>
      <dgm:spPr/>
      <dgm:t>
        <a:bodyPr/>
        <a:lstStyle/>
        <a:p>
          <a:endParaRPr lang="ru-RU"/>
        </a:p>
      </dgm:t>
    </dgm:pt>
    <dgm:pt modelId="{0EC80C7B-DCEA-4EED-B696-D38584F11C5A}" type="sibTrans" cxnId="{58BC7655-B72D-40B8-B981-5086EABF55C1}">
      <dgm:prSet/>
      <dgm:spPr/>
      <dgm:t>
        <a:bodyPr/>
        <a:lstStyle/>
        <a:p>
          <a:endParaRPr lang="ru-RU"/>
        </a:p>
      </dgm:t>
    </dgm:pt>
    <dgm:pt modelId="{F482CC61-0C68-4A31-896F-550007FEE923}">
      <dgm:prSet custT="1"/>
      <dgm:spPr/>
      <dgm:t>
        <a:bodyPr/>
        <a:lstStyle/>
        <a:p>
          <a:pPr algn="just"/>
          <a:r>
            <a:rPr lang="ru-RU" sz="2400" dirty="0" smtClean="0"/>
            <a:t>Дезориентирующая сила слов, часто не столь обозначающих, сколько затемняющих наши понятия</a:t>
          </a:r>
          <a:endParaRPr lang="ru-RU" sz="2400" dirty="0"/>
        </a:p>
      </dgm:t>
    </dgm:pt>
    <dgm:pt modelId="{948EFAFE-C146-4A0F-8862-80F5A2556D78}" type="parTrans" cxnId="{921EB8B9-015A-43FE-B152-27FCCEDE0222}">
      <dgm:prSet/>
      <dgm:spPr/>
      <dgm:t>
        <a:bodyPr/>
        <a:lstStyle/>
        <a:p>
          <a:endParaRPr lang="ru-RU"/>
        </a:p>
      </dgm:t>
    </dgm:pt>
    <dgm:pt modelId="{211F323C-747D-43B7-84E6-D296BCFD6FAC}" type="sibTrans" cxnId="{921EB8B9-015A-43FE-B152-27FCCEDE0222}">
      <dgm:prSet/>
      <dgm:spPr/>
      <dgm:t>
        <a:bodyPr/>
        <a:lstStyle/>
        <a:p>
          <a:endParaRPr lang="ru-RU"/>
        </a:p>
      </dgm:t>
    </dgm:pt>
    <dgm:pt modelId="{3A6F6FD4-AB35-4C8F-A6D2-9B48CBBCAAA9}" type="pres">
      <dgm:prSet presAssocID="{69D1C26E-2339-408F-AF48-95329A546BB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78A529-E551-4E60-A450-4D5682CCEA62}" type="pres">
      <dgm:prSet presAssocID="{69D1C26E-2339-408F-AF48-95329A546BB6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50EAFECB-9281-4459-A43B-D5EDC9523E63}" type="pres">
      <dgm:prSet presAssocID="{69D1C26E-2339-408F-AF48-95329A546BB6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B78A93-B80C-412B-A031-F65BA39D2793}" type="pres">
      <dgm:prSet presAssocID="{69D1C26E-2339-408F-AF48-95329A546BB6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591DD-0572-48ED-B47C-5602A3609CBF}" type="pres">
      <dgm:prSet presAssocID="{69D1C26E-2339-408F-AF48-95329A546BB6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089DC2-86A4-4333-BE2E-F26767D584B2}" type="pres">
      <dgm:prSet presAssocID="{69D1C26E-2339-408F-AF48-95329A546BB6}" presName="FourNodes_4" presStyleLbl="node1" presStyleIdx="3" presStyleCnt="4" custScaleY="1119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E229C3-9B37-4397-AF5F-E69078F4A90D}" type="pres">
      <dgm:prSet presAssocID="{69D1C26E-2339-408F-AF48-95329A546BB6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A43B14-8379-4147-BD43-D7EB9DF650F4}" type="pres">
      <dgm:prSet presAssocID="{69D1C26E-2339-408F-AF48-95329A546BB6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7A7D6-025D-4AEB-A91D-5741C484F2F0}" type="pres">
      <dgm:prSet presAssocID="{69D1C26E-2339-408F-AF48-95329A546BB6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845B60-A644-4C6E-A190-1A300FDFC371}" type="pres">
      <dgm:prSet presAssocID="{69D1C26E-2339-408F-AF48-95329A546BB6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5ECF64-668D-40CF-88BD-2063653AF443}" type="pres">
      <dgm:prSet presAssocID="{69D1C26E-2339-408F-AF48-95329A546BB6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CA1CDD-68C2-45B4-A55F-D130A1BBFE2B}" type="pres">
      <dgm:prSet presAssocID="{69D1C26E-2339-408F-AF48-95329A546BB6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82C22D-8035-4383-9420-73B523908E49}" type="pres">
      <dgm:prSet presAssocID="{69D1C26E-2339-408F-AF48-95329A546BB6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6192C7-42C0-4E3C-A283-32A4E6374AD5}" type="presOf" srcId="{F482CC61-0C68-4A31-896F-550007FEE923}" destId="{27089DC2-86A4-4333-BE2E-F26767D584B2}" srcOrd="0" destOrd="0" presId="urn:microsoft.com/office/officeart/2005/8/layout/vProcess5"/>
    <dgm:cxn modelId="{7B386090-9164-4A9F-BE06-BBA9557D64D4}" type="presOf" srcId="{0EC80C7B-DCEA-4EED-B696-D38584F11C5A}" destId="{1827A7D6-025D-4AEB-A91D-5741C484F2F0}" srcOrd="0" destOrd="0" presId="urn:microsoft.com/office/officeart/2005/8/layout/vProcess5"/>
    <dgm:cxn modelId="{8B74D66A-EA42-478B-BD42-04FF63F4066C}" type="presOf" srcId="{0EBCEDB0-3BBE-426B-A0A5-976A57227308}" destId="{C7CA1CDD-68C2-45B4-A55F-D130A1BBFE2B}" srcOrd="1" destOrd="0" presId="urn:microsoft.com/office/officeart/2005/8/layout/vProcess5"/>
    <dgm:cxn modelId="{B9197993-A289-4A34-AEAB-F62290E4A2D4}" type="presOf" srcId="{84792A1F-A134-4AC6-ACD7-72FF14DED3AE}" destId="{25845B60-A644-4C6E-A190-1A300FDFC371}" srcOrd="1" destOrd="0" presId="urn:microsoft.com/office/officeart/2005/8/layout/vProcess5"/>
    <dgm:cxn modelId="{921EB8B9-015A-43FE-B152-27FCCEDE0222}" srcId="{69D1C26E-2339-408F-AF48-95329A546BB6}" destId="{F482CC61-0C68-4A31-896F-550007FEE923}" srcOrd="3" destOrd="0" parTransId="{948EFAFE-C146-4A0F-8862-80F5A2556D78}" sibTransId="{211F323C-747D-43B7-84E6-D296BCFD6FAC}"/>
    <dgm:cxn modelId="{CF76B550-12D1-4EC8-86D4-44C4603049E1}" type="presOf" srcId="{F482CC61-0C68-4A31-896F-550007FEE923}" destId="{8A82C22D-8035-4383-9420-73B523908E49}" srcOrd="1" destOrd="0" presId="urn:microsoft.com/office/officeart/2005/8/layout/vProcess5"/>
    <dgm:cxn modelId="{530FD90F-1D4E-4A70-93D1-B030A3E54BB5}" type="presOf" srcId="{65F884B6-8F03-435F-BD56-0F4107F8D5F1}" destId="{E1E229C3-9B37-4397-AF5F-E69078F4A90D}" srcOrd="0" destOrd="0" presId="urn:microsoft.com/office/officeart/2005/8/layout/vProcess5"/>
    <dgm:cxn modelId="{B9A3BBB7-49FB-477A-B324-0CFB2F718DCD}" type="presOf" srcId="{333F55C0-88EB-4D25-947A-206C8D6998D2}" destId="{3FA43B14-8379-4147-BD43-D7EB9DF650F4}" srcOrd="0" destOrd="0" presId="urn:microsoft.com/office/officeart/2005/8/layout/vProcess5"/>
    <dgm:cxn modelId="{F5231E77-BE84-4FB5-BACB-5CE8553678F2}" type="presOf" srcId="{62E2F4E1-6E8B-4CDF-B606-CF98D4B143EA}" destId="{4B5ECF64-668D-40CF-88BD-2063653AF443}" srcOrd="1" destOrd="0" presId="urn:microsoft.com/office/officeart/2005/8/layout/vProcess5"/>
    <dgm:cxn modelId="{59D57F30-D68E-450A-9355-27CFF92D8B01}" type="presOf" srcId="{62E2F4E1-6E8B-4CDF-B606-CF98D4B143EA}" destId="{7DB78A93-B80C-412B-A031-F65BA39D2793}" srcOrd="0" destOrd="0" presId="urn:microsoft.com/office/officeart/2005/8/layout/vProcess5"/>
    <dgm:cxn modelId="{D801F9A4-E49A-44F1-A918-8BEE05B69F28}" type="presOf" srcId="{84792A1F-A134-4AC6-ACD7-72FF14DED3AE}" destId="{50EAFECB-9281-4459-A43B-D5EDC9523E63}" srcOrd="0" destOrd="0" presId="urn:microsoft.com/office/officeart/2005/8/layout/vProcess5"/>
    <dgm:cxn modelId="{DD3429DD-D8DD-4CAD-8AA4-4F2D2583FB8F}" type="presOf" srcId="{69D1C26E-2339-408F-AF48-95329A546BB6}" destId="{3A6F6FD4-AB35-4C8F-A6D2-9B48CBBCAAA9}" srcOrd="0" destOrd="0" presId="urn:microsoft.com/office/officeart/2005/8/layout/vProcess5"/>
    <dgm:cxn modelId="{721B65D3-114C-4678-A83C-5F833E74F007}" srcId="{69D1C26E-2339-408F-AF48-95329A546BB6}" destId="{62E2F4E1-6E8B-4CDF-B606-CF98D4B143EA}" srcOrd="1" destOrd="0" parTransId="{D1C9761A-F5AF-464D-A584-BD59C0AEEB5D}" sibTransId="{333F55C0-88EB-4D25-947A-206C8D6998D2}"/>
    <dgm:cxn modelId="{3BA5749E-5D16-4751-9E46-6E5C401901AB}" srcId="{69D1C26E-2339-408F-AF48-95329A546BB6}" destId="{84792A1F-A134-4AC6-ACD7-72FF14DED3AE}" srcOrd="0" destOrd="0" parTransId="{F5D6163C-CBDB-4E1E-AC90-986B2C35B6E4}" sibTransId="{65F884B6-8F03-435F-BD56-0F4107F8D5F1}"/>
    <dgm:cxn modelId="{79E5095E-9998-4553-9757-B2176111E209}" type="presOf" srcId="{0EBCEDB0-3BBE-426B-A0A5-976A57227308}" destId="{DDA591DD-0572-48ED-B47C-5602A3609CBF}" srcOrd="0" destOrd="0" presId="urn:microsoft.com/office/officeart/2005/8/layout/vProcess5"/>
    <dgm:cxn modelId="{58BC7655-B72D-40B8-B981-5086EABF55C1}" srcId="{69D1C26E-2339-408F-AF48-95329A546BB6}" destId="{0EBCEDB0-3BBE-426B-A0A5-976A57227308}" srcOrd="2" destOrd="0" parTransId="{827E22C7-F1CE-4553-85F6-58C0119E803E}" sibTransId="{0EC80C7B-DCEA-4EED-B696-D38584F11C5A}"/>
    <dgm:cxn modelId="{1CA22AA6-97A6-414A-A11A-D4BB66C8ABE9}" type="presParOf" srcId="{3A6F6FD4-AB35-4C8F-A6D2-9B48CBBCAAA9}" destId="{1578A529-E551-4E60-A450-4D5682CCEA62}" srcOrd="0" destOrd="0" presId="urn:microsoft.com/office/officeart/2005/8/layout/vProcess5"/>
    <dgm:cxn modelId="{BCAF85DF-2E2D-4E4F-8C8A-BFF584F24412}" type="presParOf" srcId="{3A6F6FD4-AB35-4C8F-A6D2-9B48CBBCAAA9}" destId="{50EAFECB-9281-4459-A43B-D5EDC9523E63}" srcOrd="1" destOrd="0" presId="urn:microsoft.com/office/officeart/2005/8/layout/vProcess5"/>
    <dgm:cxn modelId="{47B1D82C-D395-4E31-9ACE-F8E655AB0F61}" type="presParOf" srcId="{3A6F6FD4-AB35-4C8F-A6D2-9B48CBBCAAA9}" destId="{7DB78A93-B80C-412B-A031-F65BA39D2793}" srcOrd="2" destOrd="0" presId="urn:microsoft.com/office/officeart/2005/8/layout/vProcess5"/>
    <dgm:cxn modelId="{6B9E0BB6-9C2F-4900-95A8-729CA4AF763C}" type="presParOf" srcId="{3A6F6FD4-AB35-4C8F-A6D2-9B48CBBCAAA9}" destId="{DDA591DD-0572-48ED-B47C-5602A3609CBF}" srcOrd="3" destOrd="0" presId="urn:microsoft.com/office/officeart/2005/8/layout/vProcess5"/>
    <dgm:cxn modelId="{A6E2EAFC-EDA0-4293-8588-AEDCA1816596}" type="presParOf" srcId="{3A6F6FD4-AB35-4C8F-A6D2-9B48CBBCAAA9}" destId="{27089DC2-86A4-4333-BE2E-F26767D584B2}" srcOrd="4" destOrd="0" presId="urn:microsoft.com/office/officeart/2005/8/layout/vProcess5"/>
    <dgm:cxn modelId="{F8A6C6E5-06B3-40F7-A067-6DCFCF7A3038}" type="presParOf" srcId="{3A6F6FD4-AB35-4C8F-A6D2-9B48CBBCAAA9}" destId="{E1E229C3-9B37-4397-AF5F-E69078F4A90D}" srcOrd="5" destOrd="0" presId="urn:microsoft.com/office/officeart/2005/8/layout/vProcess5"/>
    <dgm:cxn modelId="{E0789C03-5952-42DC-BA60-42748F826A57}" type="presParOf" srcId="{3A6F6FD4-AB35-4C8F-A6D2-9B48CBBCAAA9}" destId="{3FA43B14-8379-4147-BD43-D7EB9DF650F4}" srcOrd="6" destOrd="0" presId="urn:microsoft.com/office/officeart/2005/8/layout/vProcess5"/>
    <dgm:cxn modelId="{A70F237E-1C9F-4261-9358-8182EC4357F4}" type="presParOf" srcId="{3A6F6FD4-AB35-4C8F-A6D2-9B48CBBCAAA9}" destId="{1827A7D6-025D-4AEB-A91D-5741C484F2F0}" srcOrd="7" destOrd="0" presId="urn:microsoft.com/office/officeart/2005/8/layout/vProcess5"/>
    <dgm:cxn modelId="{E53EFC1F-4532-4ACE-9E6C-6DB4A7E454FB}" type="presParOf" srcId="{3A6F6FD4-AB35-4C8F-A6D2-9B48CBBCAAA9}" destId="{25845B60-A644-4C6E-A190-1A300FDFC371}" srcOrd="8" destOrd="0" presId="urn:microsoft.com/office/officeart/2005/8/layout/vProcess5"/>
    <dgm:cxn modelId="{3C315198-CC14-47BA-BBF5-EA91FCF45B46}" type="presParOf" srcId="{3A6F6FD4-AB35-4C8F-A6D2-9B48CBBCAAA9}" destId="{4B5ECF64-668D-40CF-88BD-2063653AF443}" srcOrd="9" destOrd="0" presId="urn:microsoft.com/office/officeart/2005/8/layout/vProcess5"/>
    <dgm:cxn modelId="{C12642DD-7C30-4DA7-B1F6-F6E8FFC9861D}" type="presParOf" srcId="{3A6F6FD4-AB35-4C8F-A6D2-9B48CBBCAAA9}" destId="{C7CA1CDD-68C2-45B4-A55F-D130A1BBFE2B}" srcOrd="10" destOrd="0" presId="urn:microsoft.com/office/officeart/2005/8/layout/vProcess5"/>
    <dgm:cxn modelId="{2BE94106-D930-481D-9A51-678D67D61DEF}" type="presParOf" srcId="{3A6F6FD4-AB35-4C8F-A6D2-9B48CBBCAAA9}" destId="{8A82C22D-8035-4383-9420-73B523908E49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38D544-35A8-447D-8928-B8AD4C46C51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5D47F3F9-C858-49AF-BCDB-2E57DB9E2510}">
      <dgm:prSet phldrT="[Текст]"/>
      <dgm:spPr/>
      <dgm:t>
        <a:bodyPr/>
        <a:lstStyle/>
        <a:p>
          <a:r>
            <a:rPr lang="ru-RU" dirty="0" smtClean="0">
              <a:solidFill>
                <a:schemeClr val="bg2">
                  <a:lumMod val="50000"/>
                </a:schemeClr>
              </a:solidFill>
            </a:rPr>
            <a:t>Если достоверно сомнение,</a:t>
          </a:r>
          <a:endParaRPr lang="ru-RU" dirty="0">
            <a:solidFill>
              <a:schemeClr val="bg2">
                <a:lumMod val="50000"/>
              </a:schemeClr>
            </a:solidFill>
          </a:endParaRPr>
        </a:p>
      </dgm:t>
    </dgm:pt>
    <dgm:pt modelId="{8E20C08C-7D2E-4877-9A7E-083914546C08}" type="parTrans" cxnId="{1342A4D7-B794-43FD-8D95-364950649F57}">
      <dgm:prSet/>
      <dgm:spPr/>
      <dgm:t>
        <a:bodyPr/>
        <a:lstStyle/>
        <a:p>
          <a:endParaRPr lang="ru-RU"/>
        </a:p>
      </dgm:t>
    </dgm:pt>
    <dgm:pt modelId="{D353CB85-F265-4D0E-B5C7-BE485F047273}" type="sibTrans" cxnId="{1342A4D7-B794-43FD-8D95-364950649F57}">
      <dgm:prSet/>
      <dgm:spPr/>
      <dgm:t>
        <a:bodyPr/>
        <a:lstStyle/>
        <a:p>
          <a:endParaRPr lang="ru-RU"/>
        </a:p>
      </dgm:t>
    </dgm:pt>
    <dgm:pt modelId="{9C9EF9EA-D7BF-4E34-8F56-09E5E39F7456}">
      <dgm:prSet phldrT="[Текст]"/>
      <dgm:spPr/>
      <dgm:t>
        <a:bodyPr/>
        <a:lstStyle/>
        <a:p>
          <a:r>
            <a:rPr lang="ru-RU" dirty="0" smtClean="0">
              <a:solidFill>
                <a:schemeClr val="bg2">
                  <a:lumMod val="50000"/>
                </a:schemeClr>
              </a:solidFill>
            </a:rPr>
            <a:t>то достоверно и </a:t>
          </a:r>
          <a:r>
            <a:rPr lang="ru-RU" dirty="0" smtClean="0">
              <a:solidFill>
                <a:schemeClr val="bg2">
                  <a:lumMod val="50000"/>
                </a:schemeClr>
              </a:solidFill>
            </a:rPr>
            <a:t>мышление.</a:t>
          </a:r>
          <a:endParaRPr lang="ru-RU" dirty="0">
            <a:solidFill>
              <a:schemeClr val="bg2">
                <a:lumMod val="50000"/>
              </a:schemeClr>
            </a:solidFill>
          </a:endParaRPr>
        </a:p>
      </dgm:t>
    </dgm:pt>
    <dgm:pt modelId="{03B58449-E45E-462F-BE16-DAF2FAA46610}" type="parTrans" cxnId="{74F7BF5D-8F9B-4D92-982F-D2DADD1E8513}">
      <dgm:prSet/>
      <dgm:spPr/>
      <dgm:t>
        <a:bodyPr/>
        <a:lstStyle/>
        <a:p>
          <a:endParaRPr lang="ru-RU"/>
        </a:p>
      </dgm:t>
    </dgm:pt>
    <dgm:pt modelId="{E0FD6AD4-C8D5-455D-BC3E-CD3089B9F2A2}" type="sibTrans" cxnId="{74F7BF5D-8F9B-4D92-982F-D2DADD1E8513}">
      <dgm:prSet/>
      <dgm:spPr/>
      <dgm:t>
        <a:bodyPr/>
        <a:lstStyle/>
        <a:p>
          <a:endParaRPr lang="ru-RU"/>
        </a:p>
      </dgm:t>
    </dgm:pt>
    <dgm:pt modelId="{A20E5137-14CC-4003-AA77-46633E098B24}">
      <dgm:prSet phldrT="[Текст]"/>
      <dgm:spPr/>
      <dgm:t>
        <a:bodyPr/>
        <a:lstStyle/>
        <a:p>
          <a:r>
            <a:rPr lang="ru-RU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«Я сомневаюсь, следовательно, я мыслю».</a:t>
          </a:r>
          <a:endParaRPr lang="ru-RU" dirty="0">
            <a:solidFill>
              <a:schemeClr val="bg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5EAF043-5475-49D9-BA1D-8023EC9A62AE}" type="parTrans" cxnId="{A476EA5F-6460-45E8-AF5F-016E0F47BD09}">
      <dgm:prSet/>
      <dgm:spPr/>
      <dgm:t>
        <a:bodyPr/>
        <a:lstStyle/>
        <a:p>
          <a:endParaRPr lang="ru-RU"/>
        </a:p>
      </dgm:t>
    </dgm:pt>
    <dgm:pt modelId="{58CBA3CA-19AF-4481-A5AA-C7D9D0B15F7D}" type="sibTrans" cxnId="{A476EA5F-6460-45E8-AF5F-016E0F47BD09}">
      <dgm:prSet/>
      <dgm:spPr/>
      <dgm:t>
        <a:bodyPr/>
        <a:lstStyle/>
        <a:p>
          <a:endParaRPr lang="ru-RU"/>
        </a:p>
      </dgm:t>
    </dgm:pt>
    <dgm:pt modelId="{9BF6A384-8DC6-4DF0-9E07-1C1FD48D434C}" type="pres">
      <dgm:prSet presAssocID="{3838D544-35A8-447D-8928-B8AD4C46C515}" presName="CompostProcess" presStyleCnt="0">
        <dgm:presLayoutVars>
          <dgm:dir/>
          <dgm:resizeHandles val="exact"/>
        </dgm:presLayoutVars>
      </dgm:prSet>
      <dgm:spPr/>
    </dgm:pt>
    <dgm:pt modelId="{6E9C7591-2F85-4885-8CA3-236AA1DEFE3A}" type="pres">
      <dgm:prSet presAssocID="{3838D544-35A8-447D-8928-B8AD4C46C515}" presName="arrow" presStyleLbl="bgShp" presStyleIdx="0" presStyleCnt="1" custScaleX="70254" custLinFactNeighborX="-17001"/>
      <dgm:spPr/>
    </dgm:pt>
    <dgm:pt modelId="{26C79486-FAF8-40C2-9F66-752BC2D0B9D9}" type="pres">
      <dgm:prSet presAssocID="{3838D544-35A8-447D-8928-B8AD4C46C515}" presName="linearProcess" presStyleCnt="0"/>
      <dgm:spPr/>
    </dgm:pt>
    <dgm:pt modelId="{A5E73DB7-643A-4979-B8E1-D7B62BB9CA4B}" type="pres">
      <dgm:prSet presAssocID="{5D47F3F9-C858-49AF-BCDB-2E57DB9E251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87CC08-F3EF-444E-A0C5-E49F7EE9E319}" type="pres">
      <dgm:prSet presAssocID="{D353CB85-F265-4D0E-B5C7-BE485F047273}" presName="sibTrans" presStyleCnt="0"/>
      <dgm:spPr/>
    </dgm:pt>
    <dgm:pt modelId="{FEC85D0C-430D-4F20-BD02-662CF478E86F}" type="pres">
      <dgm:prSet presAssocID="{9C9EF9EA-D7BF-4E34-8F56-09E5E39F745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F57664-9A32-4657-8CAC-DCA08631663B}" type="pres">
      <dgm:prSet presAssocID="{E0FD6AD4-C8D5-455D-BC3E-CD3089B9F2A2}" presName="sibTrans" presStyleCnt="0"/>
      <dgm:spPr/>
    </dgm:pt>
    <dgm:pt modelId="{71E8470C-C3EC-40DB-9567-2C552764F356}" type="pres">
      <dgm:prSet presAssocID="{A20E5137-14CC-4003-AA77-46633E098B24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E12217-97E0-4BCE-99BB-BF614CB63572}" type="presOf" srcId="{9C9EF9EA-D7BF-4E34-8F56-09E5E39F7456}" destId="{FEC85D0C-430D-4F20-BD02-662CF478E86F}" srcOrd="0" destOrd="0" presId="urn:microsoft.com/office/officeart/2005/8/layout/hProcess9"/>
    <dgm:cxn modelId="{A476EA5F-6460-45E8-AF5F-016E0F47BD09}" srcId="{3838D544-35A8-447D-8928-B8AD4C46C515}" destId="{A20E5137-14CC-4003-AA77-46633E098B24}" srcOrd="2" destOrd="0" parTransId="{05EAF043-5475-49D9-BA1D-8023EC9A62AE}" sibTransId="{58CBA3CA-19AF-4481-A5AA-C7D9D0B15F7D}"/>
    <dgm:cxn modelId="{7D7B6214-1A0D-4DED-AFF4-2C8DE9FA831E}" type="presOf" srcId="{3838D544-35A8-447D-8928-B8AD4C46C515}" destId="{9BF6A384-8DC6-4DF0-9E07-1C1FD48D434C}" srcOrd="0" destOrd="0" presId="urn:microsoft.com/office/officeart/2005/8/layout/hProcess9"/>
    <dgm:cxn modelId="{0500F27A-1C13-4AD4-B7D0-6740CBA5C466}" type="presOf" srcId="{A20E5137-14CC-4003-AA77-46633E098B24}" destId="{71E8470C-C3EC-40DB-9567-2C552764F356}" srcOrd="0" destOrd="0" presId="urn:microsoft.com/office/officeart/2005/8/layout/hProcess9"/>
    <dgm:cxn modelId="{74F7BF5D-8F9B-4D92-982F-D2DADD1E8513}" srcId="{3838D544-35A8-447D-8928-B8AD4C46C515}" destId="{9C9EF9EA-D7BF-4E34-8F56-09E5E39F7456}" srcOrd="1" destOrd="0" parTransId="{03B58449-E45E-462F-BE16-DAF2FAA46610}" sibTransId="{E0FD6AD4-C8D5-455D-BC3E-CD3089B9F2A2}"/>
    <dgm:cxn modelId="{1342A4D7-B794-43FD-8D95-364950649F57}" srcId="{3838D544-35A8-447D-8928-B8AD4C46C515}" destId="{5D47F3F9-C858-49AF-BCDB-2E57DB9E2510}" srcOrd="0" destOrd="0" parTransId="{8E20C08C-7D2E-4877-9A7E-083914546C08}" sibTransId="{D353CB85-F265-4D0E-B5C7-BE485F047273}"/>
    <dgm:cxn modelId="{119B243D-5DCB-4A71-93C0-4AAE33B63F08}" type="presOf" srcId="{5D47F3F9-C858-49AF-BCDB-2E57DB9E2510}" destId="{A5E73DB7-643A-4979-B8E1-D7B62BB9CA4B}" srcOrd="0" destOrd="0" presId="urn:microsoft.com/office/officeart/2005/8/layout/hProcess9"/>
    <dgm:cxn modelId="{E259D246-834E-4BC1-941B-589CAF669230}" type="presParOf" srcId="{9BF6A384-8DC6-4DF0-9E07-1C1FD48D434C}" destId="{6E9C7591-2F85-4885-8CA3-236AA1DEFE3A}" srcOrd="0" destOrd="0" presId="urn:microsoft.com/office/officeart/2005/8/layout/hProcess9"/>
    <dgm:cxn modelId="{462B60E8-520D-4C8C-BF0A-A6C249E255D7}" type="presParOf" srcId="{9BF6A384-8DC6-4DF0-9E07-1C1FD48D434C}" destId="{26C79486-FAF8-40C2-9F66-752BC2D0B9D9}" srcOrd="1" destOrd="0" presId="urn:microsoft.com/office/officeart/2005/8/layout/hProcess9"/>
    <dgm:cxn modelId="{EAD28FDD-E6D4-443F-A70F-F914ADE213CF}" type="presParOf" srcId="{26C79486-FAF8-40C2-9F66-752BC2D0B9D9}" destId="{A5E73DB7-643A-4979-B8E1-D7B62BB9CA4B}" srcOrd="0" destOrd="0" presId="urn:microsoft.com/office/officeart/2005/8/layout/hProcess9"/>
    <dgm:cxn modelId="{EA6EB427-2484-43DA-A740-6A4F982D19D6}" type="presParOf" srcId="{26C79486-FAF8-40C2-9F66-752BC2D0B9D9}" destId="{8C87CC08-F3EF-444E-A0C5-E49F7EE9E319}" srcOrd="1" destOrd="0" presId="urn:microsoft.com/office/officeart/2005/8/layout/hProcess9"/>
    <dgm:cxn modelId="{04B1D52E-6F9B-4377-A11E-EA9DE44E8A4F}" type="presParOf" srcId="{26C79486-FAF8-40C2-9F66-752BC2D0B9D9}" destId="{FEC85D0C-430D-4F20-BD02-662CF478E86F}" srcOrd="2" destOrd="0" presId="urn:microsoft.com/office/officeart/2005/8/layout/hProcess9"/>
    <dgm:cxn modelId="{3FB08067-CF29-4BCF-AB1D-03EE90B6CB26}" type="presParOf" srcId="{26C79486-FAF8-40C2-9F66-752BC2D0B9D9}" destId="{D2F57664-9A32-4657-8CAC-DCA08631663B}" srcOrd="3" destOrd="0" presId="urn:microsoft.com/office/officeart/2005/8/layout/hProcess9"/>
    <dgm:cxn modelId="{E0AE52EF-F39E-4CD5-AF3E-FDD060C5FF80}" type="presParOf" srcId="{26C79486-FAF8-40C2-9F66-752BC2D0B9D9}" destId="{71E8470C-C3EC-40DB-9567-2C552764F35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424518-3AFF-46CB-995F-F37B89BC41C7}">
      <dsp:nvSpPr>
        <dsp:cNvPr id="0" name=""/>
        <dsp:cNvSpPr/>
      </dsp:nvSpPr>
      <dsp:spPr>
        <a:xfrm>
          <a:off x="0" y="428632"/>
          <a:ext cx="7772400" cy="4141787"/>
        </a:xfrm>
        <a:prstGeom prst="leftRightRibb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8FE3E7-92FD-4CA9-8821-B523B240C921}">
      <dsp:nvSpPr>
        <dsp:cNvPr id="0" name=""/>
        <dsp:cNvSpPr/>
      </dsp:nvSpPr>
      <dsp:spPr>
        <a:xfrm>
          <a:off x="942947" y="1500204"/>
          <a:ext cx="2564892" cy="1523390"/>
        </a:xfrm>
        <a:prstGeom prst="rect">
          <a:avLst/>
        </a:prstGeom>
        <a:noFill/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u="sng" kern="1200" dirty="0" smtClean="0">
              <a:solidFill>
                <a:schemeClr val="bg1">
                  <a:lumMod val="85000"/>
                  <a:lumOff val="15000"/>
                </a:schemeClr>
              </a:solidFill>
            </a:rPr>
            <a:t>Европейский эмпиризм</a:t>
          </a:r>
          <a:r>
            <a:rPr lang="ru-RU" sz="1800" kern="1200" dirty="0" smtClean="0">
              <a:solidFill>
                <a:schemeClr val="bg1">
                  <a:lumMod val="85000"/>
                  <a:lumOff val="15000"/>
                </a:schemeClr>
              </a:solidFill>
            </a:rPr>
            <a:t>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>
                  <a:lumMod val="85000"/>
                  <a:lumOff val="15000"/>
                </a:schemeClr>
              </a:solidFill>
            </a:rPr>
            <a:t>Ф. Бэкон;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>
                  <a:lumMod val="85000"/>
                  <a:lumOff val="15000"/>
                </a:schemeClr>
              </a:solidFill>
            </a:rPr>
            <a:t>Т. Гоббс;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>
                  <a:lumMod val="85000"/>
                  <a:lumOff val="15000"/>
                </a:schemeClr>
              </a:solidFill>
            </a:rPr>
            <a:t>Дж. Локк</a:t>
          </a:r>
          <a:endParaRPr lang="ru-RU" sz="1800" kern="1200" dirty="0">
            <a:solidFill>
              <a:schemeClr val="bg1">
                <a:lumMod val="85000"/>
                <a:lumOff val="15000"/>
              </a:schemeClr>
            </a:solidFill>
          </a:endParaRPr>
        </a:p>
      </dsp:txBody>
      <dsp:txXfrm>
        <a:off x="942947" y="1500204"/>
        <a:ext cx="2564892" cy="1523390"/>
      </dsp:txXfrm>
    </dsp:sp>
    <dsp:sp modelId="{FB1C9743-1727-4428-A209-51381970033A}">
      <dsp:nvSpPr>
        <dsp:cNvPr id="0" name=""/>
        <dsp:cNvSpPr/>
      </dsp:nvSpPr>
      <dsp:spPr>
        <a:xfrm>
          <a:off x="3751249" y="2138201"/>
          <a:ext cx="3031236" cy="1523390"/>
        </a:xfrm>
        <a:prstGeom prst="rect">
          <a:avLst/>
        </a:prstGeom>
        <a:noFill/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u="sng" kern="1200" dirty="0" smtClean="0">
              <a:solidFill>
                <a:schemeClr val="bg1">
                  <a:lumMod val="85000"/>
                  <a:lumOff val="15000"/>
                </a:schemeClr>
              </a:solidFill>
            </a:rPr>
            <a:t>Европейский рационализм: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>
                  <a:lumMod val="85000"/>
                  <a:lumOff val="15000"/>
                </a:schemeClr>
              </a:solidFill>
            </a:rPr>
            <a:t>Рене </a:t>
          </a:r>
          <a:r>
            <a:rPr lang="ru-RU" sz="1800" b="1" kern="1200" dirty="0" smtClean="0">
              <a:solidFill>
                <a:schemeClr val="bg1">
                  <a:lumMod val="85000"/>
                  <a:lumOff val="15000"/>
                </a:schemeClr>
              </a:solidFill>
            </a:rPr>
            <a:t>Декарт</a:t>
          </a:r>
          <a:r>
            <a:rPr lang="ru-RU" sz="1800" kern="1200" dirty="0" smtClean="0">
              <a:solidFill>
                <a:schemeClr val="bg1">
                  <a:lumMod val="85000"/>
                  <a:lumOff val="15000"/>
                </a:schemeClr>
              </a:solidFill>
            </a:rPr>
            <a:t>;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>
                  <a:lumMod val="85000"/>
                  <a:lumOff val="15000"/>
                </a:schemeClr>
              </a:solidFill>
            </a:rPr>
            <a:t>Г.В. Лейбниц;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>
                  <a:lumMod val="85000"/>
                  <a:lumOff val="15000"/>
                </a:schemeClr>
              </a:solidFill>
            </a:rPr>
            <a:t>Б. Спиноза</a:t>
          </a:r>
          <a:endParaRPr lang="ru-RU" sz="1800" kern="1200" dirty="0" smtClean="0">
            <a:solidFill>
              <a:schemeClr val="bg1">
                <a:lumMod val="85000"/>
                <a:lumOff val="15000"/>
              </a:schemeClr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solidFill>
              <a:schemeClr val="bg1">
                <a:lumMod val="85000"/>
                <a:lumOff val="15000"/>
              </a:schemeClr>
            </a:solidFill>
          </a:endParaRPr>
        </a:p>
      </dsp:txBody>
      <dsp:txXfrm>
        <a:off x="3751249" y="2138201"/>
        <a:ext cx="3031236" cy="152339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EAFECB-9281-4459-A43B-D5EDC9523E63}">
      <dsp:nvSpPr>
        <dsp:cNvPr id="0" name=""/>
        <dsp:cNvSpPr/>
      </dsp:nvSpPr>
      <dsp:spPr>
        <a:xfrm>
          <a:off x="0" y="-35719"/>
          <a:ext cx="5943641" cy="119444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Предубеждения нашего детства</a:t>
          </a:r>
          <a:endParaRPr lang="ru-RU" sz="2400" kern="1200" dirty="0"/>
        </a:p>
      </dsp:txBody>
      <dsp:txXfrm>
        <a:off x="0" y="-35719"/>
        <a:ext cx="4623781" cy="1194443"/>
      </dsp:txXfrm>
    </dsp:sp>
    <dsp:sp modelId="{7DB78A93-B80C-412B-A031-F65BA39D2793}">
      <dsp:nvSpPr>
        <dsp:cNvPr id="0" name=""/>
        <dsp:cNvSpPr/>
      </dsp:nvSpPr>
      <dsp:spPr>
        <a:xfrm>
          <a:off x="497779" y="1375895"/>
          <a:ext cx="5943641" cy="119444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Неспособность в зрелом возрасте освободиться от привычных мнений</a:t>
          </a:r>
          <a:endParaRPr lang="ru-RU" sz="2400" kern="1200" dirty="0"/>
        </a:p>
      </dsp:txBody>
      <dsp:txXfrm>
        <a:off x="497779" y="1375895"/>
        <a:ext cx="4669473" cy="1194443"/>
      </dsp:txXfrm>
    </dsp:sp>
    <dsp:sp modelId="{DDA591DD-0572-48ED-B47C-5602A3609CBF}">
      <dsp:nvSpPr>
        <dsp:cNvPr id="0" name=""/>
        <dsp:cNvSpPr/>
      </dsp:nvSpPr>
      <dsp:spPr>
        <a:xfrm>
          <a:off x="988130" y="2787509"/>
          <a:ext cx="5943641" cy="119444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Трудность и утомительность интеллектуального напряжения и сосредоточения</a:t>
          </a:r>
          <a:endParaRPr lang="ru-RU" sz="2400" kern="1200" dirty="0"/>
        </a:p>
      </dsp:txBody>
      <dsp:txXfrm>
        <a:off x="988130" y="2787509"/>
        <a:ext cx="4676902" cy="1194443"/>
      </dsp:txXfrm>
    </dsp:sp>
    <dsp:sp modelId="{27089DC2-86A4-4333-BE2E-F26767D584B2}">
      <dsp:nvSpPr>
        <dsp:cNvPr id="0" name=""/>
        <dsp:cNvSpPr/>
      </dsp:nvSpPr>
      <dsp:spPr>
        <a:xfrm>
          <a:off x="1485910" y="4127685"/>
          <a:ext cx="5943641" cy="133732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Дезориентирующая сила слов, часто не столь обозначающих, сколько затемняющих наши понятия</a:t>
          </a:r>
          <a:endParaRPr lang="ru-RU" sz="2400" kern="1200" dirty="0"/>
        </a:p>
      </dsp:txBody>
      <dsp:txXfrm>
        <a:off x="1485910" y="4127685"/>
        <a:ext cx="4669473" cy="1337322"/>
      </dsp:txXfrm>
    </dsp:sp>
    <dsp:sp modelId="{E1E229C3-9B37-4397-AF5F-E69078F4A90D}">
      <dsp:nvSpPr>
        <dsp:cNvPr id="0" name=""/>
        <dsp:cNvSpPr/>
      </dsp:nvSpPr>
      <dsp:spPr>
        <a:xfrm>
          <a:off x="5167253" y="879115"/>
          <a:ext cx="776388" cy="776388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167253" y="879115"/>
        <a:ext cx="776388" cy="776388"/>
      </dsp:txXfrm>
    </dsp:sp>
    <dsp:sp modelId="{3FA43B14-8379-4147-BD43-D7EB9DF650F4}">
      <dsp:nvSpPr>
        <dsp:cNvPr id="0" name=""/>
        <dsp:cNvSpPr/>
      </dsp:nvSpPr>
      <dsp:spPr>
        <a:xfrm>
          <a:off x="5665033" y="2290730"/>
          <a:ext cx="776388" cy="776388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665033" y="2290730"/>
        <a:ext cx="776388" cy="776388"/>
      </dsp:txXfrm>
    </dsp:sp>
    <dsp:sp modelId="{1827A7D6-025D-4AEB-A91D-5741C484F2F0}">
      <dsp:nvSpPr>
        <dsp:cNvPr id="0" name=""/>
        <dsp:cNvSpPr/>
      </dsp:nvSpPr>
      <dsp:spPr>
        <a:xfrm>
          <a:off x="6155383" y="3702344"/>
          <a:ext cx="776388" cy="776388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155383" y="3702344"/>
        <a:ext cx="776388" cy="77638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9C7591-2F85-4885-8CA3-236AA1DEFE3A}">
      <dsp:nvSpPr>
        <dsp:cNvPr id="0" name=""/>
        <dsp:cNvSpPr/>
      </dsp:nvSpPr>
      <dsp:spPr>
        <a:xfrm>
          <a:off x="487881" y="0"/>
          <a:ext cx="5119181" cy="378619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E73DB7-643A-4979-B8E1-D7B62BB9CA4B}">
      <dsp:nvSpPr>
        <dsp:cNvPr id="0" name=""/>
        <dsp:cNvSpPr/>
      </dsp:nvSpPr>
      <dsp:spPr>
        <a:xfrm>
          <a:off x="9208" y="1135857"/>
          <a:ext cx="2759292" cy="15144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bg2">
                  <a:lumMod val="50000"/>
                </a:schemeClr>
              </a:solidFill>
            </a:rPr>
            <a:t>Если достоверно сомнение,</a:t>
          </a:r>
          <a:endParaRPr lang="ru-RU" sz="27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9208" y="1135857"/>
        <a:ext cx="2759292" cy="1514476"/>
      </dsp:txXfrm>
    </dsp:sp>
    <dsp:sp modelId="{FEC85D0C-430D-4F20-BD02-662CF478E86F}">
      <dsp:nvSpPr>
        <dsp:cNvPr id="0" name=""/>
        <dsp:cNvSpPr/>
      </dsp:nvSpPr>
      <dsp:spPr>
        <a:xfrm>
          <a:off x="2906633" y="1135857"/>
          <a:ext cx="2759292" cy="15144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bg2">
                  <a:lumMod val="50000"/>
                </a:schemeClr>
              </a:solidFill>
            </a:rPr>
            <a:t>то достоверно и </a:t>
          </a:r>
          <a:r>
            <a:rPr lang="ru-RU" sz="2700" kern="1200" dirty="0" smtClean="0">
              <a:solidFill>
                <a:schemeClr val="bg2">
                  <a:lumMod val="50000"/>
                </a:schemeClr>
              </a:solidFill>
            </a:rPr>
            <a:t>мышление.</a:t>
          </a:r>
          <a:endParaRPr lang="ru-RU" sz="27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906633" y="1135857"/>
        <a:ext cx="2759292" cy="1514476"/>
      </dsp:txXfrm>
    </dsp:sp>
    <dsp:sp modelId="{71E8470C-C3EC-40DB-9567-2C552764F356}">
      <dsp:nvSpPr>
        <dsp:cNvPr id="0" name=""/>
        <dsp:cNvSpPr/>
      </dsp:nvSpPr>
      <dsp:spPr>
        <a:xfrm>
          <a:off x="5804058" y="1135857"/>
          <a:ext cx="2759292" cy="15144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«Я сомневаюсь, следовательно, я мыслю».</a:t>
          </a:r>
          <a:endParaRPr lang="ru-RU" sz="2700" kern="1200" dirty="0">
            <a:solidFill>
              <a:schemeClr val="bg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804058" y="1135857"/>
        <a:ext cx="2759292" cy="15144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14488"/>
            <a:ext cx="8062912" cy="1470025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Рене Декарт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en-US" b="1" dirty="0" smtClean="0"/>
              <a:t>Cogito </a:t>
            </a:r>
            <a:r>
              <a:rPr lang="en-US" b="1" dirty="0" smtClean="0"/>
              <a:t>ergo sum…</a:t>
            </a:r>
            <a:r>
              <a:rPr lang="ru-RU" b="1" dirty="0" smtClean="0"/>
              <a:t>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12544" y="4857760"/>
            <a:ext cx="8062912" cy="17526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 студентка гр. 9691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Виноградова Мария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399032"/>
          </a:xfrm>
        </p:spPr>
        <p:txBody>
          <a:bodyPr/>
          <a:lstStyle/>
          <a:p>
            <a:pPr algn="ctr"/>
            <a:r>
              <a:rPr lang="ru-RU" dirty="0" smtClean="0"/>
              <a:t>Дуализм.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83262"/>
          </a:xfrm>
        </p:spPr>
        <p:txBody>
          <a:bodyPr>
            <a:normAutofit/>
          </a:bodyPr>
          <a:lstStyle/>
          <a:p>
            <a:pPr marL="0" indent="442913" algn="just">
              <a:buNone/>
            </a:pPr>
            <a:r>
              <a:rPr lang="ru-RU" dirty="0" smtClean="0"/>
              <a:t>Философия Декарта была дуалистической.</a:t>
            </a:r>
          </a:p>
          <a:p>
            <a:pPr marL="0" indent="442913" algn="just">
              <a:buNone/>
            </a:pPr>
            <a:r>
              <a:rPr lang="ru-RU" dirty="0" smtClean="0"/>
              <a:t> Он признавал наличие в мире двух объективных сущностей</a:t>
            </a:r>
            <a:r>
              <a:rPr lang="ru-RU" dirty="0" smtClean="0"/>
              <a:t>:</a:t>
            </a:r>
          </a:p>
          <a:p>
            <a:pPr marL="0" indent="442913" algn="just">
              <a:buNone/>
            </a:pPr>
            <a:endParaRPr lang="ru-RU" dirty="0" smtClean="0"/>
          </a:p>
          <a:p>
            <a:pPr marL="0" indent="442913" algn="just">
              <a:buNone/>
            </a:pPr>
            <a:endParaRPr lang="ru-RU" dirty="0" smtClean="0"/>
          </a:p>
          <a:p>
            <a:pPr marL="0" indent="442913"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</a:t>
            </a:r>
            <a:endParaRPr lang="ru-RU" b="1" i="1" dirty="0" smtClean="0"/>
          </a:p>
          <a:p>
            <a:pPr marL="4763" indent="260350" algn="just">
              <a:buNone/>
            </a:pPr>
            <a:r>
              <a:rPr lang="ru-RU" dirty="0" smtClean="0"/>
              <a:t>П</a:t>
            </a:r>
            <a:r>
              <a:rPr lang="ru-RU" dirty="0" smtClean="0"/>
              <a:t>ри </a:t>
            </a:r>
            <a:r>
              <a:rPr lang="ru-RU" dirty="0" smtClean="0"/>
              <a:t>этом проблема их взаимодействия в мыслящем </a:t>
            </a:r>
            <a:r>
              <a:rPr lang="ru-RU" dirty="0" smtClean="0"/>
              <a:t>существе – человеке - </a:t>
            </a:r>
            <a:r>
              <a:rPr lang="ru-RU" dirty="0" smtClean="0"/>
              <a:t>оказалась в принципе не разрешимой в его философии. </a:t>
            </a:r>
          </a:p>
          <a:p>
            <a:pPr marL="4763" indent="260350" algn="just">
              <a:buNone/>
            </a:pPr>
            <a:endParaRPr lang="ru-RU" dirty="0" smtClean="0"/>
          </a:p>
        </p:txBody>
      </p:sp>
      <p:sp>
        <p:nvSpPr>
          <p:cNvPr id="4" name="Стрелка вправо 3"/>
          <p:cNvSpPr/>
          <p:nvPr/>
        </p:nvSpPr>
        <p:spPr>
          <a:xfrm rot="7153173">
            <a:off x="3068624" y="2469652"/>
            <a:ext cx="428628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2474228">
            <a:off x="5350151" y="2427830"/>
            <a:ext cx="428628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28662" y="3214686"/>
            <a:ext cx="3571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протяжённая </a:t>
            </a:r>
            <a:r>
              <a:rPr lang="ru-RU" sz="3200" b="1" i="1" dirty="0" smtClean="0"/>
              <a:t>(</a:t>
            </a:r>
            <a:r>
              <a:rPr lang="ru-RU" sz="3200" b="1" i="1" dirty="0" err="1" smtClean="0"/>
              <a:t>res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extensa</a:t>
            </a:r>
            <a:r>
              <a:rPr lang="ru-RU" sz="3200" b="1" i="1" dirty="0" smtClean="0"/>
              <a:t>)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929190" y="3214686"/>
            <a:ext cx="32861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мыслящая </a:t>
            </a:r>
          </a:p>
          <a:p>
            <a:r>
              <a:rPr lang="ru-RU" sz="3200" b="1" i="1" dirty="0" smtClean="0"/>
              <a:t>(</a:t>
            </a:r>
            <a:r>
              <a:rPr lang="ru-RU" sz="3200" b="1" i="1" dirty="0" err="1" smtClean="0"/>
              <a:t>res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cogitans</a:t>
            </a:r>
            <a:r>
              <a:rPr lang="ru-RU" sz="3200" b="1" i="1" dirty="0" smtClean="0"/>
              <a:t>) </a:t>
            </a:r>
            <a:endParaRPr lang="ru-RU" sz="3200" dirty="0"/>
          </a:p>
        </p:txBody>
      </p:sp>
      <p:sp>
        <p:nvSpPr>
          <p:cNvPr id="8" name="Рамка 7"/>
          <p:cNvSpPr/>
          <p:nvPr/>
        </p:nvSpPr>
        <p:spPr>
          <a:xfrm>
            <a:off x="714348" y="3000372"/>
            <a:ext cx="3500462" cy="150019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4572000" y="3000372"/>
            <a:ext cx="3571900" cy="150019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Учение о субстанциях.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142984"/>
            <a:ext cx="7772400" cy="5715016"/>
          </a:xfrm>
        </p:spPr>
        <p:txBody>
          <a:bodyPr>
            <a:normAutofit fontScale="70000" lnSpcReduction="20000"/>
          </a:bodyPr>
          <a:lstStyle/>
          <a:p>
            <a:pPr marL="0" indent="538163" algn="just">
              <a:buNone/>
            </a:pPr>
            <a:r>
              <a:rPr lang="ru-RU" dirty="0" smtClean="0"/>
              <a:t>Изучая проблему бытия, Декарт </a:t>
            </a:r>
            <a:r>
              <a:rPr lang="ru-RU" dirty="0" smtClean="0"/>
              <a:t>выводит </a:t>
            </a:r>
            <a:r>
              <a:rPr lang="ru-RU" dirty="0" smtClean="0"/>
              <a:t>базовое, основополагающее понятие, которое бы характеризовало сущность </a:t>
            </a:r>
            <a:r>
              <a:rPr lang="ru-RU" dirty="0" smtClean="0"/>
              <a:t>бытия:</a:t>
            </a:r>
          </a:p>
          <a:p>
            <a:pPr marL="0" indent="538163" algn="just">
              <a:buNone/>
            </a:pPr>
            <a:r>
              <a:rPr lang="ru-RU" b="1" dirty="0" smtClean="0"/>
              <a:t>Субстанция </a:t>
            </a:r>
            <a:r>
              <a:rPr lang="ru-RU" dirty="0" smtClean="0"/>
              <a:t>— это все, что существует, не нуждаясь для своего существования ни в чем, кроме самого себя. </a:t>
            </a:r>
            <a:endParaRPr lang="ru-RU" dirty="0" smtClean="0"/>
          </a:p>
          <a:p>
            <a:pPr marL="0" indent="538163" algn="just">
              <a:buNone/>
            </a:pPr>
            <a:endParaRPr lang="ru-RU" dirty="0" smtClean="0"/>
          </a:p>
          <a:p>
            <a:pPr marL="0" indent="538163" algn="just">
              <a:buNone/>
            </a:pPr>
            <a:r>
              <a:rPr lang="ru-RU" dirty="0" smtClean="0"/>
              <a:t>Таким </a:t>
            </a:r>
            <a:r>
              <a:rPr lang="ru-RU" dirty="0" smtClean="0"/>
              <a:t>качеством </a:t>
            </a:r>
            <a:r>
              <a:rPr lang="ru-RU" dirty="0" smtClean="0"/>
              <a:t>обладает </a:t>
            </a:r>
            <a:r>
              <a:rPr lang="ru-RU" dirty="0" smtClean="0"/>
              <a:t>только одна субстанция и ею </a:t>
            </a:r>
            <a:r>
              <a:rPr lang="ru-RU" i="1" dirty="0" smtClean="0"/>
              <a:t>может быть только Бог</a:t>
            </a:r>
            <a:r>
              <a:rPr lang="ru-RU" dirty="0" smtClean="0"/>
              <a:t>, который вечен, </a:t>
            </a:r>
            <a:r>
              <a:rPr lang="ru-RU" dirty="0" err="1" smtClean="0"/>
              <a:t>несотворим</a:t>
            </a:r>
            <a:r>
              <a:rPr lang="ru-RU" dirty="0" smtClean="0"/>
              <a:t>, неуничтожим, всемогущ, является источником и причиной всего. </a:t>
            </a:r>
          </a:p>
          <a:p>
            <a:pPr marL="0" indent="538163" algn="just">
              <a:buNone/>
            </a:pPr>
            <a:r>
              <a:rPr lang="ru-RU" dirty="0" smtClean="0"/>
              <a:t> Будучи Творцом, Бог создал мир, также состоящий из субстанций. </a:t>
            </a:r>
            <a:endParaRPr lang="ru-RU" dirty="0" smtClean="0"/>
          </a:p>
          <a:p>
            <a:pPr marL="0" indent="538163" algn="just">
              <a:buNone/>
            </a:pPr>
            <a:r>
              <a:rPr lang="ru-RU" dirty="0" smtClean="0"/>
              <a:t>Сотворенные </a:t>
            </a:r>
            <a:r>
              <a:rPr lang="ru-RU" dirty="0" smtClean="0"/>
              <a:t>Богом субстанции (единичные вещи, идеи) также обладают главным качеством субстанции — не нуждаются в своем существовании ни в чем, кроме самих себя. Причем сотворенные субстанции </a:t>
            </a:r>
            <a:r>
              <a:rPr lang="ru-RU" dirty="0" err="1" smtClean="0"/>
              <a:t>самодостаточны</a:t>
            </a:r>
            <a:r>
              <a:rPr lang="ru-RU" dirty="0" smtClean="0"/>
              <a:t> лишь по отношению друг к другу. По отношению же к высшей субстанции — Богу они производны, вторичны и зависят от него (поскольку сотворены им). </a:t>
            </a:r>
            <a:endParaRPr lang="ru-RU" dirty="0" smtClean="0"/>
          </a:p>
          <a:p>
            <a:pPr marL="0" indent="538163"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1000100" y="2000240"/>
            <a:ext cx="42862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6_clip_image00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28662" y="357166"/>
            <a:ext cx="7572428" cy="614366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99032"/>
          </a:xfrm>
        </p:spPr>
        <p:txBody>
          <a:bodyPr/>
          <a:lstStyle/>
          <a:p>
            <a:pPr algn="ctr"/>
            <a:r>
              <a:rPr lang="ru-RU" dirty="0" smtClean="0"/>
              <a:t>Доказательства существования Бога.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40" y="714356"/>
            <a:ext cx="8358278" cy="6357982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1</a:t>
            </a:r>
            <a:r>
              <a:rPr lang="ru-RU" dirty="0" smtClean="0"/>
              <a:t>. Наиболее </a:t>
            </a:r>
            <a:r>
              <a:rPr lang="ru-RU" dirty="0" smtClean="0"/>
              <a:t>известным является так называемый «онтологический аргумент»: Бог есть </a:t>
            </a:r>
            <a:r>
              <a:rPr lang="ru-RU" dirty="0" err="1" smtClean="0"/>
              <a:t>всесовершенное</a:t>
            </a:r>
            <a:r>
              <a:rPr lang="ru-RU" dirty="0" smtClean="0"/>
              <a:t> существо, поэтому в понятии о нем не может отсутствовать предикат внешнего существования, что означает невозможность отрицать бытие Бога, не впадая в противоречие.</a:t>
            </a:r>
          </a:p>
          <a:p>
            <a:pPr algn="just">
              <a:buNone/>
            </a:pPr>
            <a:r>
              <a:rPr lang="ru-RU" dirty="0" smtClean="0"/>
              <a:t>2</a:t>
            </a:r>
            <a:r>
              <a:rPr lang="ru-RU" dirty="0" smtClean="0"/>
              <a:t>. В </a:t>
            </a:r>
            <a:r>
              <a:rPr lang="ru-RU" dirty="0" smtClean="0"/>
              <a:t>нашем уме есть идея Бога, у этой идеи должна быть причина, но причиной может быть только сам Бог, так как в противном случае идея высшей реальности была бы порождена тем, что этой реальностью не обладает, т. е. в действии было бы больше реальности, чем в причине, что нелепо.</a:t>
            </a:r>
          </a:p>
          <a:p>
            <a:pPr algn="just">
              <a:buNone/>
            </a:pPr>
            <a:r>
              <a:rPr lang="ru-RU" dirty="0" smtClean="0"/>
              <a:t>3. Основан на необходимости существования Бога для поддержания человеческого существования. Декарт полагал, что Бог, не будучи сам по себе связан законами человеческой истины, является тем не менее источником «врожденного знания» человека, в которое входит сама идея Бога, а также логические и математические аксиомы.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Классификация идолов.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42913">
              <a:buNone/>
            </a:pPr>
            <a:r>
              <a:rPr lang="ru-RU" dirty="0" smtClean="0"/>
              <a:t>Как и у Ф. Бэкона, у Декарта была своя классификация идолов – основных источников заблуждения: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071538" y="1214422"/>
          <a:ext cx="7429552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Graphic spid="5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Опорные точки рационализма.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358246" cy="5572164"/>
          </a:xfrm>
        </p:spPr>
        <p:txBody>
          <a:bodyPr>
            <a:normAutofit fontScale="85000" lnSpcReduction="20000"/>
          </a:bodyPr>
          <a:lstStyle/>
          <a:p>
            <a:pPr marL="0" indent="442913" algn="just">
              <a:buNone/>
            </a:pPr>
            <a:r>
              <a:rPr lang="ru-RU" dirty="0" smtClean="0"/>
              <a:t>Центром внимания сделал человеческий </a:t>
            </a:r>
            <a:r>
              <a:rPr lang="ru-RU" sz="3600" spc="3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</a:t>
            </a:r>
            <a:r>
              <a:rPr lang="ru-RU" dirty="0" smtClean="0"/>
              <a:t>, постигающий любую истину</a:t>
            </a:r>
            <a:r>
              <a:rPr lang="ru-RU" dirty="0" smtClean="0"/>
              <a:t>.</a:t>
            </a:r>
          </a:p>
          <a:p>
            <a:pPr marL="0" indent="442913" algn="just">
              <a:buNone/>
            </a:pPr>
            <a:endParaRPr lang="ru-RU" dirty="0" smtClean="0"/>
          </a:p>
          <a:p>
            <a:pPr marL="3175" indent="439738" algn="just">
              <a:buNone/>
            </a:pPr>
            <a:r>
              <a:rPr lang="ru-RU" dirty="0" smtClean="0"/>
              <a:t>До Декарта м</a:t>
            </a:r>
            <a:r>
              <a:rPr lang="ru-RU" dirty="0" smtClean="0"/>
              <a:t>етодология </a:t>
            </a:r>
            <a:r>
              <a:rPr lang="ru-RU" dirty="0" smtClean="0"/>
              <a:t>развивалась только в одном </a:t>
            </a:r>
            <a:r>
              <a:rPr lang="ru-RU" dirty="0" smtClean="0"/>
              <a:t>направлении – индуктивно (метод Ф. Бэкона): </a:t>
            </a:r>
            <a:r>
              <a:rPr lang="ru-RU" dirty="0" smtClean="0"/>
              <a:t>от единичного и частного ко все более общему</a:t>
            </a:r>
            <a:r>
              <a:rPr lang="ru-RU" dirty="0" smtClean="0"/>
              <a:t>.</a:t>
            </a:r>
          </a:p>
          <a:p>
            <a:pPr marL="3175" indent="439738" algn="just">
              <a:buNone/>
            </a:pPr>
            <a:endParaRPr lang="ru-RU" dirty="0" smtClean="0"/>
          </a:p>
          <a:p>
            <a:pPr marL="3175" indent="439738" algn="just">
              <a:buNone/>
            </a:pPr>
            <a:r>
              <a:rPr lang="ru-RU" dirty="0" smtClean="0"/>
              <a:t>Декарт же на примере физических знаний отправлялся от самых общих положений и от них переходил к более частным положениям физики, достигая затем максимально конкретных наук.</a:t>
            </a:r>
            <a:endParaRPr lang="ru-RU" dirty="0" smtClean="0"/>
          </a:p>
          <a:p>
            <a:pPr marL="0" indent="442913" algn="just">
              <a:buNone/>
            </a:pPr>
            <a:r>
              <a:rPr lang="ru-RU" dirty="0" smtClean="0"/>
              <a:t>Благодаря ег</a:t>
            </a:r>
            <a:r>
              <a:rPr lang="ru-RU" dirty="0" smtClean="0"/>
              <a:t>о м</a:t>
            </a:r>
            <a:r>
              <a:rPr lang="ru-RU" dirty="0" smtClean="0"/>
              <a:t>атематическому складу </a:t>
            </a:r>
            <a:r>
              <a:rPr lang="ru-RU" dirty="0" smtClean="0"/>
              <a:t>ума определился </a:t>
            </a:r>
            <a:r>
              <a:rPr lang="ru-RU" b="1" i="1" spc="3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путь от общего к </a:t>
            </a:r>
            <a:r>
              <a:rPr lang="ru-RU" b="1" i="1" spc="3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частному</a:t>
            </a:r>
            <a:r>
              <a:rPr lang="ru-RU" b="1" i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методология начала развиваться </a:t>
            </a:r>
            <a:r>
              <a:rPr lang="ru-RU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дедуктивно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(метод Р. Декарта).</a:t>
            </a:r>
            <a:endParaRPr lang="ru-RU" b="1" i="1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Рационалистический метод.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429684" cy="6000768"/>
          </a:xfrm>
        </p:spPr>
        <p:txBody>
          <a:bodyPr>
            <a:normAutofit fontScale="85000" lnSpcReduction="20000"/>
          </a:bodyPr>
          <a:lstStyle/>
          <a:p>
            <a:pPr marL="4763" indent="525463" algn="just">
              <a:buNone/>
            </a:pPr>
            <a:r>
              <a:rPr lang="ru-RU" dirty="0" smtClean="0"/>
              <a:t>Декарта не устраивала традиционная логика, более пригодная к рассмотрению уже известного, чем к открытию ещё нам неизвестного.</a:t>
            </a:r>
          </a:p>
          <a:p>
            <a:pPr marL="4763" indent="525463" algn="just">
              <a:buNone/>
            </a:pPr>
            <a:r>
              <a:rPr lang="ru-RU" dirty="0" smtClean="0"/>
              <a:t>Этими </a:t>
            </a:r>
            <a:r>
              <a:rPr lang="ru-RU" dirty="0" smtClean="0"/>
              <a:t>соображениями он руководствовался при разработке правильного </a:t>
            </a:r>
            <a:r>
              <a:rPr lang="ru-RU" dirty="0" smtClean="0"/>
              <a:t>метода:</a:t>
            </a:r>
          </a:p>
          <a:p>
            <a:pPr marL="578358" indent="-514350">
              <a:buAutoNum type="arabicPeriod"/>
            </a:pPr>
            <a:r>
              <a:rPr lang="ru-RU" dirty="0" smtClean="0"/>
              <a:t>Самое важное правило требует считать истинным только то, что познается с </a:t>
            </a:r>
            <a:r>
              <a:rPr lang="ru-RU" i="1" dirty="0" smtClean="0"/>
              <a:t>очевидностью и отчетливостью </a:t>
            </a:r>
            <a:r>
              <a:rPr lang="ru-RU" dirty="0" smtClean="0"/>
              <a:t>(это правило требует избегать «опрометчивости и предвзятости»).</a:t>
            </a:r>
          </a:p>
          <a:p>
            <a:pPr marL="578358" indent="-514350">
              <a:buAutoNum type="arabicPeriod"/>
            </a:pPr>
            <a:r>
              <a:rPr lang="ru-RU" dirty="0" smtClean="0"/>
              <a:t>Мысленно </a:t>
            </a:r>
            <a:r>
              <a:rPr lang="ru-RU" i="1" dirty="0" smtClean="0"/>
              <a:t>делить</a:t>
            </a:r>
            <a:r>
              <a:rPr lang="ru-RU" dirty="0" smtClean="0"/>
              <a:t> любое из «исследуемых мною затруднений» </a:t>
            </a:r>
            <a:r>
              <a:rPr lang="ru-RU" i="1" dirty="0" smtClean="0"/>
              <a:t>на предельно простые элементы</a:t>
            </a:r>
            <a:r>
              <a:rPr lang="ru-RU" dirty="0" smtClean="0"/>
              <a:t>.</a:t>
            </a:r>
          </a:p>
          <a:p>
            <a:pPr marL="578358" indent="-514350">
              <a:buAutoNum type="arabicPeriod"/>
            </a:pPr>
            <a:r>
              <a:rPr lang="ru-RU" dirty="0" smtClean="0"/>
              <a:t>Придерживаться «определенного порядка мышления», отправляясь </a:t>
            </a:r>
            <a:r>
              <a:rPr lang="ru-RU" i="1" dirty="0" smtClean="0"/>
              <a:t>от предметов </a:t>
            </a:r>
            <a:r>
              <a:rPr lang="ru-RU" i="1" dirty="0" smtClean="0"/>
              <a:t>простых </a:t>
            </a:r>
            <a:r>
              <a:rPr lang="ru-RU" i="1" dirty="0" smtClean="0"/>
              <a:t>к познанию наиболее сложного.</a:t>
            </a:r>
          </a:p>
          <a:p>
            <a:pPr marL="578358" indent="-514350">
              <a:buAutoNum type="arabicPeriod"/>
            </a:pPr>
            <a:r>
              <a:rPr lang="ru-RU" dirty="0" smtClean="0"/>
              <a:t>Пользоваться всегда </a:t>
            </a:r>
            <a:r>
              <a:rPr lang="ru-RU" i="1" dirty="0" smtClean="0"/>
              <a:t>полными перечнями, общими обзорами</a:t>
            </a:r>
            <a:r>
              <a:rPr lang="ru-RU" dirty="0" smtClean="0"/>
              <a:t>, в которых ничего не было бы упущено.</a:t>
            </a:r>
          </a:p>
          <a:p>
            <a:pPr marL="4763" indent="525463" algn="just"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66526"/>
          </a:xfrm>
        </p:spPr>
        <p:txBody>
          <a:bodyPr/>
          <a:lstStyle/>
          <a:p>
            <a:pPr algn="ctr"/>
            <a:r>
              <a:rPr lang="ru-RU" dirty="0" smtClean="0"/>
              <a:t>Понятие «ясного 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внимательного </a:t>
            </a:r>
            <a:r>
              <a:rPr lang="ru-RU" dirty="0" smtClean="0"/>
              <a:t>ума».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54634"/>
          </a:xfrm>
        </p:spPr>
        <p:txBody>
          <a:bodyPr>
            <a:normAutofit fontScale="85000" lnSpcReduction="10000"/>
          </a:bodyPr>
          <a:lstStyle/>
          <a:p>
            <a:pPr marL="0" indent="442913" algn="just">
              <a:buNone/>
            </a:pPr>
            <a:r>
              <a:rPr lang="ru-RU" dirty="0" smtClean="0"/>
              <a:t>Главный принцип рационализма:</a:t>
            </a:r>
          </a:p>
          <a:p>
            <a:pPr marL="0" indent="442913" algn="just">
              <a:buNone/>
            </a:pPr>
            <a:endParaRPr lang="ru-RU" dirty="0" smtClean="0"/>
          </a:p>
          <a:p>
            <a:pPr marL="0" indent="442913" algn="just">
              <a:buNone/>
            </a:pPr>
            <a:endParaRPr lang="ru-RU" dirty="0" smtClean="0"/>
          </a:p>
          <a:p>
            <a:pPr marL="0" indent="442913" algn="just">
              <a:buNone/>
            </a:pPr>
            <a:r>
              <a:rPr lang="ru-RU" dirty="0" smtClean="0"/>
              <a:t>Она также является важнейшим положением его методологии и гносеологии.</a:t>
            </a:r>
          </a:p>
          <a:p>
            <a:pPr marL="0" indent="442913" algn="just">
              <a:buNone/>
            </a:pPr>
            <a:endParaRPr lang="ru-RU" dirty="0" smtClean="0"/>
          </a:p>
          <a:p>
            <a:pPr marL="0" indent="442913" algn="just">
              <a:buNone/>
            </a:pPr>
            <a:r>
              <a:rPr lang="ru-RU" dirty="0" smtClean="0"/>
              <a:t>Интуицию необходимо рассматривать в качестве </a:t>
            </a:r>
            <a:r>
              <a:rPr lang="ru-RU" i="1" dirty="0" smtClean="0"/>
              <a:t>естественного и одновременно интеллектуального света</a:t>
            </a:r>
            <a:r>
              <a:rPr lang="ru-RU" dirty="0" smtClean="0"/>
              <a:t>: интуиция отделяется от чувственных восприятий.</a:t>
            </a:r>
          </a:p>
          <a:p>
            <a:pPr marL="0" indent="442913" algn="just">
              <a:buNone/>
            </a:pPr>
            <a:r>
              <a:rPr lang="ru-RU" dirty="0" smtClean="0"/>
              <a:t>Она есть </a:t>
            </a:r>
            <a:r>
              <a:rPr lang="ru-RU" i="1" dirty="0" smtClean="0"/>
              <a:t>прочное, отчетливое понятие «ясного и внимательного ума» </a:t>
            </a:r>
            <a:r>
              <a:rPr lang="ru-RU" dirty="0" smtClean="0"/>
              <a:t>- интуиция непосредственна.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1714488"/>
            <a:ext cx="34451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интуиция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 класса идей.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В познавательной деятельности Декарт усматривал:</a:t>
            </a:r>
          </a:p>
          <a:p>
            <a:pPr marL="578358" indent="-514350" algn="just">
              <a:buAutoNum type="arabicParenR"/>
            </a:pPr>
            <a:r>
              <a:rPr lang="ru-RU" dirty="0" smtClean="0"/>
              <a:t>Идеи, который каждый человек получает извне;</a:t>
            </a:r>
          </a:p>
          <a:p>
            <a:pPr marL="578358" indent="-514350" algn="just">
              <a:buAutoNum type="arabicParenR"/>
            </a:pPr>
            <a:r>
              <a:rPr lang="ru-RU" dirty="0" smtClean="0"/>
              <a:t>Образуемая на основе идей первого рода разновидность идей в его уме;</a:t>
            </a:r>
          </a:p>
          <a:p>
            <a:pPr marL="578358" indent="-514350" algn="just">
              <a:buAutoNum type="arabicParenR"/>
            </a:pPr>
            <a:r>
              <a:rPr lang="ru-RU" b="1" i="1" dirty="0" smtClean="0"/>
              <a:t>Врожденные идеи</a:t>
            </a:r>
            <a:r>
              <a:rPr lang="ru-RU" dirty="0" smtClean="0"/>
              <a:t>, независимые от внешних предметов, действующих на чувства. Их отличают: ясность, отчетливость, простота.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325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40452"/>
          </a:xfrm>
        </p:spPr>
        <p:txBody>
          <a:bodyPr/>
          <a:lstStyle/>
          <a:p>
            <a:pPr marL="447675" indent="82550">
              <a:buNone/>
            </a:pPr>
            <a:r>
              <a:rPr lang="ru-RU" dirty="0" smtClean="0"/>
              <a:t>Помимо врожденных идей имеются и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marL="4763" indent="525463">
              <a:buNone/>
            </a:pPr>
            <a:r>
              <a:rPr lang="ru-RU" dirty="0" smtClean="0"/>
              <a:t>Пример: положение о невозможности того, чтобы одновременно одно и то же было и не было.</a:t>
            </a:r>
          </a:p>
          <a:p>
            <a:pPr marL="4763" indent="525463">
              <a:buNone/>
            </a:pPr>
            <a:endParaRPr lang="ru-RU" dirty="0" smtClean="0"/>
          </a:p>
          <a:p>
            <a:pPr marL="447675" indent="525463" algn="just">
              <a:buNone/>
            </a:pPr>
            <a:r>
              <a:rPr lang="ru-RU" dirty="0" smtClean="0"/>
              <a:t>Врожденность представляет собой предрасположенность, склонность к проявлению в определенных условиях.</a:t>
            </a: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785918" y="1357298"/>
            <a:ext cx="5500726" cy="107157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врожденные аксиомы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571472" y="4071942"/>
            <a:ext cx="8358246" cy="235745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285728"/>
            <a:ext cx="4210080" cy="6929486"/>
          </a:xfrm>
        </p:spPr>
        <p:txBody>
          <a:bodyPr>
            <a:normAutofit/>
          </a:bodyPr>
          <a:lstStyle/>
          <a:p>
            <a:pPr algn="just">
              <a:buFont typeface="Wingdings 2" pitchFamily="18" charset="2"/>
              <a:buChar char=""/>
            </a:pPr>
            <a:r>
              <a:rPr lang="ru-RU" dirty="0" smtClean="0"/>
              <a:t>Латинизированное имя — Рене </a:t>
            </a:r>
            <a:r>
              <a:rPr lang="ru-RU" dirty="0" err="1" smtClean="0"/>
              <a:t>Картезий</a:t>
            </a:r>
            <a:r>
              <a:rPr lang="ru-RU" dirty="0" smtClean="0"/>
              <a:t> (</a:t>
            </a:r>
            <a:r>
              <a:rPr lang="en-US" dirty="0" err="1" smtClean="0"/>
              <a:t>Cartesius</a:t>
            </a:r>
            <a:r>
              <a:rPr lang="ru-RU" dirty="0" smtClean="0"/>
              <a:t>)</a:t>
            </a:r>
          </a:p>
          <a:p>
            <a:pPr algn="just">
              <a:buFont typeface="Wingdings 2" pitchFamily="18" charset="2"/>
              <a:buChar char=""/>
            </a:pPr>
            <a:r>
              <a:rPr lang="ru-RU" dirty="0" smtClean="0"/>
              <a:t>Место рождения: </a:t>
            </a:r>
            <a:r>
              <a:rPr lang="ru-RU" dirty="0" err="1" smtClean="0"/>
              <a:t>Лаэ</a:t>
            </a:r>
            <a:r>
              <a:rPr lang="ru-RU" dirty="0" smtClean="0"/>
              <a:t> (провинция </a:t>
            </a:r>
            <a:r>
              <a:rPr lang="ru-RU" dirty="0" err="1" smtClean="0"/>
              <a:t>Турень</a:t>
            </a:r>
            <a:r>
              <a:rPr lang="ru-RU" dirty="0" smtClean="0"/>
              <a:t>), ныне Декарт (департамент </a:t>
            </a:r>
            <a:r>
              <a:rPr lang="ru-RU" dirty="0" err="1" smtClean="0"/>
              <a:t>Эндр</a:t>
            </a:r>
            <a:r>
              <a:rPr lang="ru-RU" dirty="0" smtClean="0"/>
              <a:t> и Луара) (Франция)</a:t>
            </a:r>
          </a:p>
          <a:p>
            <a:pPr algn="just">
              <a:buFont typeface="Wingdings 2" pitchFamily="18" charset="2"/>
              <a:buChar char=""/>
            </a:pPr>
            <a:r>
              <a:rPr lang="ru-RU" dirty="0" smtClean="0"/>
              <a:t>Место смерти: Стокгольм, Швеция</a:t>
            </a:r>
          </a:p>
          <a:p>
            <a:pPr algn="just">
              <a:buFont typeface="Wingdings 2" pitchFamily="18" charset="2"/>
              <a:buChar char=""/>
            </a:pPr>
            <a:r>
              <a:rPr lang="ru-RU" dirty="0" smtClean="0"/>
              <a:t>Основные интересы: метафизика, эпистемология, математика</a:t>
            </a:r>
          </a:p>
          <a:p>
            <a:pPr algn="just"/>
            <a:endParaRPr lang="ru-RU" dirty="0"/>
          </a:p>
        </p:txBody>
      </p:sp>
      <p:pic>
        <p:nvPicPr>
          <p:cNvPr id="7" name="Содержимое 6" descr="490PX-~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8" y="428604"/>
            <a:ext cx="4271964" cy="5230976"/>
          </a:xfrm>
        </p:spPr>
      </p:pic>
      <p:sp>
        <p:nvSpPr>
          <p:cNvPr id="8" name="TextBox 7"/>
          <p:cNvSpPr txBox="1"/>
          <p:nvPr/>
        </p:nvSpPr>
        <p:spPr>
          <a:xfrm>
            <a:off x="5857884" y="5857892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31 марта 1596 – 11 февраля 1650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399032"/>
          </a:xfrm>
        </p:spPr>
        <p:txBody>
          <a:bodyPr/>
          <a:lstStyle/>
          <a:p>
            <a:pPr algn="ctr"/>
            <a:r>
              <a:rPr lang="ru-RU" dirty="0" smtClean="0"/>
              <a:t>Методическое сомнение.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689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Главный вопрос </a:t>
            </a:r>
            <a:r>
              <a:rPr lang="ru-RU" dirty="0" smtClean="0"/>
              <a:t>философии: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857224" y="1785926"/>
            <a:ext cx="8001056" cy="300039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Исследование возможности достоверного научного знания и метод, посредством которого можно достичь такого знания.</a:t>
            </a:r>
          </a:p>
          <a:p>
            <a:pPr algn="ctr"/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4714884"/>
            <a:ext cx="1143008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?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1670" y="4714884"/>
            <a:ext cx="64294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Существует ли достоверное знание, которое могло бы служить фундаментом, опорой для всей науки?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96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/>
          <a:lstStyle/>
          <a:p>
            <a:pPr marL="0" indent="530225" algn="just">
              <a:buNone/>
            </a:pPr>
            <a:r>
              <a:rPr lang="ru-RU" dirty="0" smtClean="0"/>
              <a:t>Решение этих задач имело своей предпосылкой преодоление философского скептицизма.</a:t>
            </a:r>
          </a:p>
          <a:p>
            <a:pPr marL="0" indent="530225" algn="just">
              <a:buNone/>
            </a:pPr>
            <a:r>
              <a:rPr lang="ru-RU" dirty="0" smtClean="0"/>
              <a:t>Первый шаг в его опровержении: </a:t>
            </a:r>
            <a:r>
              <a:rPr lang="ru-RU" b="1" dirty="0" smtClean="0"/>
              <a:t>всеобщее и полное сомнение</a:t>
            </a:r>
            <a:r>
              <a:rPr lang="ru-RU" dirty="0" smtClean="0"/>
              <a:t>. А сомнение – это мыслительная деятельность.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57158" y="3071810"/>
          <a:ext cx="8572560" cy="3786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6124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Непосредственная достоверность сознания.</a:t>
            </a:r>
            <a:endParaRPr lang="ru-RU" sz="3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/>
          <a:lstStyle/>
          <a:p>
            <a:pPr marL="4763" indent="717550" algn="just">
              <a:buNone/>
            </a:pPr>
            <a:r>
              <a:rPr lang="ru-RU" dirty="0" smtClean="0"/>
              <a:t>В качестве мыслящего я наверняка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существую</a:t>
            </a:r>
            <a:r>
              <a:rPr lang="ru-RU" dirty="0" smtClean="0"/>
              <a:t>: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marL="93663" indent="628650" algn="just">
              <a:buNone/>
            </a:pPr>
            <a:endParaRPr lang="ru-RU" dirty="0" smtClean="0"/>
          </a:p>
          <a:p>
            <a:pPr marL="93663" indent="628650" algn="just">
              <a:buNone/>
            </a:pPr>
            <a:endParaRPr lang="ru-RU" dirty="0" smtClean="0"/>
          </a:p>
          <a:p>
            <a:pPr marL="93663" indent="628650" algn="just">
              <a:buNone/>
            </a:pPr>
            <a:r>
              <a:rPr lang="ru-RU" dirty="0" smtClean="0"/>
              <a:t>Достоверное знание существует, т.к. существует сам мыслящий человек.</a:t>
            </a: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785786" y="2285992"/>
            <a:ext cx="8001056" cy="235745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«Я мыслю, следовательно, я существую».</a:t>
            </a:r>
          </a:p>
          <a:p>
            <a:pPr algn="ctr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(Cogito ergo sum…)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Этические взгляды.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472" y="1214422"/>
            <a:ext cx="8115328" cy="564357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идея совершенного существа как истинного объекта любви;</a:t>
            </a:r>
          </a:p>
          <a:p>
            <a:pPr algn="just"/>
            <a:r>
              <a:rPr lang="ru-RU" dirty="0" smtClean="0"/>
              <a:t>идея противоположности духа материи, предписывающая нам удаляться от всего телесного;</a:t>
            </a:r>
          </a:p>
          <a:p>
            <a:pPr algn="just"/>
            <a:r>
              <a:rPr lang="ru-RU" dirty="0" smtClean="0"/>
              <a:t>идея бесконечности вселенной, предписывающая "возвышение над всем земным и смирение перед Божественной мудростью;</a:t>
            </a:r>
          </a:p>
          <a:p>
            <a:pPr algn="just"/>
            <a:r>
              <a:rPr lang="ru-RU" dirty="0" smtClean="0"/>
              <a:t>идея солидарности нашей с другими существами и всем миром, зависимости от них и необходимости жертв общему благу.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14400" y="142852"/>
            <a:ext cx="7772400" cy="2143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429684" cy="607223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/>
              <a:t>Стремись всегда побеждать скорее самого себя, чем судьбу, и менять скорее свои желания, чем порядок в мире. (с)</a:t>
            </a:r>
          </a:p>
          <a:p>
            <a:pPr algn="just">
              <a:buNone/>
            </a:pPr>
            <a:endParaRPr lang="ru-RU" b="1" dirty="0" smtClean="0"/>
          </a:p>
          <a:p>
            <a:pPr marL="904875" algn="just"/>
            <a:r>
              <a:rPr lang="ru-RU" b="1" dirty="0" smtClean="0"/>
              <a:t>Здравый смысл - самая распространенная вещь на свете потому, что каждый думает, будто наделен им в полной мере. (с)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Одиночество нужно искать в больших городах. (с</a:t>
            </a:r>
            <a:r>
              <a:rPr lang="ru-RU" b="1" dirty="0" smtClean="0"/>
              <a:t>)</a:t>
            </a:r>
          </a:p>
          <a:p>
            <a:pPr algn="just"/>
            <a:endParaRPr lang="ru-RU" b="1" dirty="0" smtClean="0"/>
          </a:p>
          <a:p>
            <a:pPr marL="904875" algn="just"/>
            <a:r>
              <a:rPr lang="ru-RU" b="1" dirty="0" smtClean="0"/>
              <a:t>Чему завидуют больше всего, так это славе.  (с)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Жажда отличий при недостатке характера сгибает одного человека перед другим. (с</a:t>
            </a:r>
            <a:r>
              <a:rPr lang="ru-RU" b="1" dirty="0" smtClean="0"/>
              <a:t>)</a:t>
            </a:r>
            <a:endParaRPr lang="ru-RU" b="1" dirty="0" smtClean="0"/>
          </a:p>
          <a:p>
            <a:pPr algn="just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1308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186766" cy="7000924"/>
          </a:xfrm>
        </p:spPr>
        <p:txBody>
          <a:bodyPr>
            <a:noAutofit/>
          </a:bodyPr>
          <a:lstStyle/>
          <a:p>
            <a:pPr algn="just"/>
            <a:r>
              <a:rPr lang="ru-RU" sz="2600" b="1" dirty="0" smtClean="0"/>
              <a:t>Верно определяйте слова, и вы освободите мир от половины недоразумений</a:t>
            </a:r>
            <a:r>
              <a:rPr lang="ru-RU" sz="2600" b="1" dirty="0" smtClean="0"/>
              <a:t>. (с)</a:t>
            </a:r>
          </a:p>
          <a:p>
            <a:pPr marL="904875" algn="just"/>
            <a:r>
              <a:rPr lang="ru-RU" sz="2600" b="1" dirty="0" smtClean="0"/>
              <a:t>Трусость происходит только от отсутствия определенной надежды и </a:t>
            </a:r>
            <a:r>
              <a:rPr lang="ru-RU" sz="2600" b="1" dirty="0" smtClean="0"/>
              <a:t>желания. (с)</a:t>
            </a:r>
          </a:p>
          <a:p>
            <a:pPr algn="just"/>
            <a:r>
              <a:rPr lang="ru-RU" sz="2600" b="1" dirty="0" smtClean="0"/>
              <a:t>Мало иметь хороший ум, главное — хорошо его применять</a:t>
            </a:r>
            <a:r>
              <a:rPr lang="ru-RU" sz="2600" b="1" dirty="0" smtClean="0"/>
              <a:t>. (с)</a:t>
            </a:r>
          </a:p>
          <a:p>
            <a:pPr marL="904875" algn="just"/>
            <a:r>
              <a:rPr lang="ru-RU" sz="2600" b="1" dirty="0" smtClean="0"/>
              <a:t>Для того чтобы усовершенствовать ум, надо больше размышлять, чем заучивать</a:t>
            </a:r>
            <a:r>
              <a:rPr lang="ru-RU" sz="2600" b="1" dirty="0" smtClean="0"/>
              <a:t>. (с)</a:t>
            </a:r>
          </a:p>
          <a:p>
            <a:pPr algn="just"/>
            <a:r>
              <a:rPr lang="ru-RU" sz="2600" b="1" dirty="0" smtClean="0"/>
              <a:t>Ничто из ничего не </a:t>
            </a:r>
            <a:r>
              <a:rPr lang="ru-RU" sz="2600" b="1" dirty="0" smtClean="0"/>
              <a:t>получается.</a:t>
            </a:r>
          </a:p>
          <a:p>
            <a:pPr marL="628650" algn="just">
              <a:buNone/>
            </a:pPr>
            <a:r>
              <a:rPr lang="ru-RU" sz="2600" b="1" dirty="0" smtClean="0"/>
              <a:t> /</a:t>
            </a:r>
            <a:r>
              <a:rPr lang="ru-RU" sz="2600" b="1" i="1" dirty="0" err="1" smtClean="0"/>
              <a:t>Ex</a:t>
            </a:r>
            <a:r>
              <a:rPr lang="ru-RU" sz="2600" b="1" i="1" dirty="0" smtClean="0"/>
              <a:t> </a:t>
            </a:r>
            <a:r>
              <a:rPr lang="ru-RU" sz="2600" b="1" i="1" dirty="0" err="1" smtClean="0"/>
              <a:t>nihilo</a:t>
            </a:r>
            <a:r>
              <a:rPr lang="ru-RU" sz="2600" b="1" i="1" dirty="0" smtClean="0"/>
              <a:t> </a:t>
            </a:r>
            <a:r>
              <a:rPr lang="ru-RU" sz="2600" b="1" i="1" dirty="0" err="1" smtClean="0"/>
              <a:t>nihil</a:t>
            </a:r>
            <a:r>
              <a:rPr lang="ru-RU" sz="2600" b="1" i="1" dirty="0" smtClean="0"/>
              <a:t> </a:t>
            </a:r>
            <a:r>
              <a:rPr lang="ru-RU" sz="2600" b="1" i="1" dirty="0" err="1" smtClean="0"/>
              <a:t>fit</a:t>
            </a:r>
            <a:r>
              <a:rPr lang="ru-RU" sz="2600" b="1" dirty="0" smtClean="0"/>
              <a:t>/. (с)</a:t>
            </a:r>
          </a:p>
          <a:p>
            <a:pPr marL="817563" algn="just"/>
            <a:r>
              <a:rPr lang="ru-RU" sz="2600" b="1" dirty="0" smtClean="0"/>
              <a:t> Мы можем давать себе отчет о состоянии здоровья нашего тела, но о состоянии ума - никогда. (с)</a:t>
            </a:r>
          </a:p>
          <a:p>
            <a:pPr algn="just"/>
            <a:endParaRPr lang="ru-RU" sz="2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2000240"/>
            <a:ext cx="562547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spc="300" dirty="0" smtClean="0">
                <a:ln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6000" b="1" cap="all" spc="300" dirty="0" smtClean="0">
                <a:ln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за внимание</a:t>
            </a:r>
            <a:r>
              <a:rPr lang="ru-RU" sz="5400" b="1" cap="all" spc="300" dirty="0" smtClean="0">
                <a:ln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!</a:t>
            </a:r>
            <a:endParaRPr lang="ru-RU" sz="5400" b="1" cap="all" spc="300" dirty="0">
              <a:ln/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6111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descartes-02282008214856UX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571480"/>
            <a:ext cx="3714776" cy="493919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0"/>
            <a:ext cx="4281518" cy="657227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ru-RU" dirty="0" smtClean="0"/>
          </a:p>
          <a:p>
            <a:pPr marL="0" indent="442913" algn="just">
              <a:buNone/>
            </a:pPr>
            <a:r>
              <a:rPr lang="ru-RU" dirty="0" smtClean="0"/>
              <a:t>Школа/традиция: картезианство, рационализм</a:t>
            </a:r>
          </a:p>
          <a:p>
            <a:pPr algn="just">
              <a:buNone/>
            </a:pPr>
            <a:endParaRPr lang="ru-RU" dirty="0" smtClean="0"/>
          </a:p>
          <a:p>
            <a:pPr marL="0" indent="442913" algn="just">
              <a:buNone/>
            </a:pPr>
            <a:r>
              <a:rPr lang="ru-RU" dirty="0" smtClean="0"/>
              <a:t>Направление: Европейская философия</a:t>
            </a:r>
          </a:p>
          <a:p>
            <a:pPr>
              <a:buNone/>
            </a:pPr>
            <a:endParaRPr lang="ru-RU" dirty="0" smtClean="0"/>
          </a:p>
          <a:p>
            <a:pPr marL="0" indent="442913">
              <a:buNone/>
            </a:pPr>
            <a:r>
              <a:rPr lang="ru-RU" dirty="0" smtClean="0"/>
              <a:t>Основной вклад в философию: </a:t>
            </a:r>
          </a:p>
          <a:p>
            <a:pPr>
              <a:buFont typeface="Wingdings 2" pitchFamily="18" charset="2"/>
              <a:buChar char="L"/>
            </a:pPr>
            <a:r>
              <a:rPr lang="ru-RU" dirty="0" smtClean="0"/>
              <a:t>идея  </a:t>
            </a:r>
            <a:r>
              <a:rPr lang="ru-RU" dirty="0" err="1" smtClean="0"/>
              <a:t>Cogito</a:t>
            </a:r>
            <a:r>
              <a:rPr lang="ru-RU" dirty="0" smtClean="0"/>
              <a:t> </a:t>
            </a:r>
            <a:r>
              <a:rPr lang="ru-RU" dirty="0" err="1" smtClean="0"/>
              <a:t>ergo</a:t>
            </a:r>
            <a:r>
              <a:rPr lang="ru-RU" dirty="0" smtClean="0"/>
              <a:t> </a:t>
            </a:r>
            <a:r>
              <a:rPr lang="ru-RU" dirty="0" err="1" smtClean="0"/>
              <a:t>sum</a:t>
            </a:r>
            <a:r>
              <a:rPr lang="ru-RU" dirty="0" smtClean="0"/>
              <a:t>; </a:t>
            </a:r>
          </a:p>
          <a:p>
            <a:pPr>
              <a:buFont typeface="Wingdings 2" pitchFamily="18" charset="2"/>
              <a:buChar char="L"/>
            </a:pPr>
            <a:r>
              <a:rPr lang="ru-RU" dirty="0" smtClean="0"/>
              <a:t>метод радикального сомнения; </a:t>
            </a:r>
          </a:p>
          <a:p>
            <a:pPr>
              <a:buFont typeface="Wingdings 2" pitchFamily="18" charset="2"/>
              <a:buChar char="L"/>
            </a:pPr>
            <a:r>
              <a:rPr lang="ru-RU" dirty="0" smtClean="0"/>
              <a:t>картезианский дуализм; </a:t>
            </a:r>
          </a:p>
          <a:p>
            <a:pPr>
              <a:buFont typeface="Wingdings 2" pitchFamily="18" charset="2"/>
              <a:buChar char="L"/>
            </a:pPr>
            <a:r>
              <a:rPr lang="ru-RU" dirty="0" smtClean="0"/>
              <a:t>онтологическое доказательство бытия Божия.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5643578"/>
            <a:ext cx="3571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Период: философия XVII века (философия Нового времени)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0398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3"/>
            <a:ext cx="4038600" cy="5391168"/>
          </a:xfrm>
        </p:spPr>
        <p:txBody>
          <a:bodyPr>
            <a:normAutofit lnSpcReduction="10000"/>
          </a:bodyPr>
          <a:lstStyle/>
          <a:p>
            <a:pPr marL="4763" indent="260350" algn="just">
              <a:buNone/>
            </a:pPr>
            <a:r>
              <a:rPr lang="ru-RU" dirty="0" smtClean="0"/>
              <a:t>Признан основателем Новоевропейской философии.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Последователи: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Б. Спиноза,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А. </a:t>
            </a:r>
            <a:r>
              <a:rPr lang="ru-RU" dirty="0" err="1" smtClean="0"/>
              <a:t>Арно</a:t>
            </a:r>
            <a:r>
              <a:rPr lang="ru-RU" dirty="0" smtClean="0"/>
              <a:t>,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Н. Мальбранш</a:t>
            </a:r>
            <a:r>
              <a:rPr lang="ru-RU" dirty="0" smtClean="0"/>
              <a:t>,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Г. В. Лейбниц,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И. Кант,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Э. </a:t>
            </a:r>
            <a:r>
              <a:rPr lang="ru-RU" dirty="0" err="1" smtClean="0"/>
              <a:t>Гуссерль</a:t>
            </a:r>
            <a:r>
              <a:rPr lang="ru-RU" dirty="0" smtClean="0"/>
              <a:t> и др.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Descartes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1071546"/>
            <a:ext cx="4208365" cy="492922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399032"/>
          </a:xfrm>
        </p:spPr>
        <p:txBody>
          <a:bodyPr/>
          <a:lstStyle/>
          <a:p>
            <a:pPr algn="ctr"/>
            <a:r>
              <a:rPr lang="ru-RU" dirty="0" smtClean="0"/>
              <a:t>Биография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929330"/>
          </a:xfrm>
        </p:spPr>
        <p:txBody>
          <a:bodyPr>
            <a:normAutofit fontScale="77500" lnSpcReduction="20000"/>
          </a:bodyPr>
          <a:lstStyle/>
          <a:p>
            <a:pPr marL="93663" indent="363538" algn="just">
              <a:buNone/>
            </a:pPr>
            <a:r>
              <a:rPr lang="ru-RU" dirty="0" smtClean="0"/>
              <a:t>О детстве и юности известно немногое, в основном из его сочинений, в частности из «Рассуждения о методе», переписки и биографии, написанной </a:t>
            </a:r>
            <a:r>
              <a:rPr lang="ru-RU" dirty="0" err="1" smtClean="0"/>
              <a:t>Адрианом</a:t>
            </a:r>
            <a:r>
              <a:rPr lang="ru-RU" dirty="0" smtClean="0"/>
              <a:t> </a:t>
            </a:r>
            <a:r>
              <a:rPr lang="ru-RU" dirty="0" err="1" smtClean="0"/>
              <a:t>Байе</a:t>
            </a:r>
            <a:r>
              <a:rPr lang="ru-RU" dirty="0" smtClean="0"/>
              <a:t>, правильность данных которой подвергалась чрезмерной критике.</a:t>
            </a:r>
          </a:p>
          <a:p>
            <a:pPr algn="just"/>
            <a:r>
              <a:rPr lang="ru-RU" dirty="0" smtClean="0"/>
              <a:t>Родился в семье мелкопоместного дворянина </a:t>
            </a:r>
            <a:r>
              <a:rPr lang="ru-RU" dirty="0" err="1" smtClean="0"/>
              <a:t>Иоахима</a:t>
            </a:r>
            <a:r>
              <a:rPr lang="ru-RU" dirty="0" smtClean="0"/>
              <a:t> Декарта, советника парламента Бретани;</a:t>
            </a:r>
          </a:p>
          <a:p>
            <a:pPr algn="just"/>
            <a:r>
              <a:rPr lang="ru-RU" dirty="0" smtClean="0"/>
              <a:t>Учился в организованном иезуитами коллеже </a:t>
            </a:r>
            <a:r>
              <a:rPr lang="ru-RU" dirty="0" err="1" smtClean="0"/>
              <a:t>Ла-Флеш</a:t>
            </a:r>
            <a:r>
              <a:rPr lang="ru-RU" dirty="0" smtClean="0"/>
              <a:t> в провинции Анжу, куда был отдан в 1604 (по данным </a:t>
            </a:r>
            <a:r>
              <a:rPr lang="ru-RU" dirty="0" err="1" smtClean="0"/>
              <a:t>Байе</a:t>
            </a:r>
            <a:r>
              <a:rPr lang="ru-RU" dirty="0" smtClean="0"/>
              <a:t>) или в 1606 (по данным современных историков) и где провел более восьми лет;</a:t>
            </a:r>
          </a:p>
          <a:p>
            <a:pPr algn="just"/>
            <a:r>
              <a:rPr lang="ru-RU" dirty="0" smtClean="0"/>
              <a:t>В 1616 в университете Пуатье он получил степень бакалавра права (где занимался  ещё и изучением медицины), хотя впоследствии никогда не занимался юридической практикой;</a:t>
            </a:r>
          </a:p>
          <a:p>
            <a:pPr algn="just"/>
            <a:r>
              <a:rPr lang="ru-RU" dirty="0" smtClean="0"/>
              <a:t>В 1617 Декарт поступает добровольцем на службу в протестантскую армию и много путешествует по </a:t>
            </a:r>
            <a:r>
              <a:rPr lang="ru-RU" dirty="0" smtClean="0"/>
              <a:t>Европе; </a:t>
            </a: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96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390"/>
            <a:ext cx="8229600" cy="678661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1620-е годы Декарт знакомится с математиком М. </a:t>
            </a:r>
            <a:r>
              <a:rPr lang="ru-RU" dirty="0" err="1" smtClean="0"/>
              <a:t>Мерсенном</a:t>
            </a:r>
            <a:r>
              <a:rPr lang="ru-RU" dirty="0" smtClean="0"/>
              <a:t>, через которого он долгие годы «держал связь» со всем европейским научным </a:t>
            </a:r>
            <a:r>
              <a:rPr lang="ru-RU" dirty="0" smtClean="0"/>
              <a:t>сообществом</a:t>
            </a:r>
            <a:r>
              <a:rPr lang="ru-RU" dirty="0" smtClean="0"/>
              <a:t>;</a:t>
            </a:r>
            <a:endParaRPr lang="ru-RU" dirty="0" smtClean="0"/>
          </a:p>
          <a:p>
            <a:r>
              <a:rPr lang="ru-RU" dirty="0" smtClean="0"/>
              <a:t>В 1628 Рене Декарт более чем на 15 лет обосновывается в Нидерландах, но не поселяется в каком-то одном месте, а около двух десятков раз меняет место </a:t>
            </a:r>
            <a:r>
              <a:rPr lang="ru-RU" dirty="0" smtClean="0"/>
              <a:t>жительства; </a:t>
            </a:r>
            <a:endParaRPr lang="ru-RU" dirty="0" smtClean="0"/>
          </a:p>
          <a:p>
            <a:r>
              <a:rPr lang="ru-RU" dirty="0" smtClean="0"/>
              <a:t>В 1633, узнав об осуждении церковью Галилея, Декарт отказывается от публикации натурфилософской работы «Мир», в которой излагались идеи естественного возникновения вселенной по механическим законам </a:t>
            </a:r>
            <a:r>
              <a:rPr lang="ru-RU" dirty="0" smtClean="0"/>
              <a:t>материи; </a:t>
            </a:r>
            <a:endParaRPr lang="ru-RU" dirty="0" smtClean="0"/>
          </a:p>
          <a:p>
            <a:r>
              <a:rPr lang="ru-RU" dirty="0" smtClean="0"/>
              <a:t>В1649 году по приглашению шведской королевы Кристины Декарт отправился в Швецию. Суровый климат и непривычный режим (королева заставляла Декарта вставать в 5 утра, чтобы давать ей уроки и выполнять другие поручения) подорвали здоровье Декарта, и, подхватив простуду, он умер от пневмонии.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Основные философские труды.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 fontScale="70000" lnSpcReduction="20000"/>
          </a:bodyPr>
          <a:lstStyle/>
          <a:p>
            <a:pPr marL="4763" indent="363538" algn="just">
              <a:buNone/>
            </a:pPr>
            <a:r>
              <a:rPr lang="ru-RU" dirty="0" smtClean="0"/>
              <a:t>1619 год в научном отношении оказался ключевым для Декарта. Именно в это время, как Рене сам писал в дневнике, ему открылись основания новой «удивительнейшей науки».</a:t>
            </a:r>
          </a:p>
          <a:p>
            <a:pPr algn="just"/>
            <a:endParaRPr lang="ru-RU" dirty="0" smtClean="0"/>
          </a:p>
          <a:p>
            <a:pPr algn="just"/>
            <a:r>
              <a:rPr lang="ru-RU" u="sng" dirty="0" smtClean="0"/>
              <a:t>«Мир, или Трактат о свете» </a:t>
            </a:r>
            <a:r>
              <a:rPr lang="ru-RU" dirty="0" smtClean="0"/>
              <a:t>(1633, опубликовано только в 1664), в котором выражал свое согласие с учением Галилея;</a:t>
            </a:r>
          </a:p>
          <a:p>
            <a:pPr algn="just"/>
            <a:r>
              <a:rPr lang="ru-RU" dirty="0" smtClean="0"/>
              <a:t>Работа </a:t>
            </a:r>
            <a:r>
              <a:rPr lang="ru-RU" u="sng" dirty="0" smtClean="0"/>
              <a:t>«Рассуждение о методе»</a:t>
            </a:r>
            <a:r>
              <a:rPr lang="ru-RU" dirty="0" smtClean="0"/>
              <a:t> (1637), с которой и началась новоевропейская философия;</a:t>
            </a:r>
          </a:p>
          <a:p>
            <a:pPr algn="just"/>
            <a:r>
              <a:rPr lang="ru-RU" dirty="0" smtClean="0"/>
              <a:t>Главное философское сочинение </a:t>
            </a:r>
            <a:r>
              <a:rPr lang="ru-RU" u="sng" dirty="0" smtClean="0"/>
              <a:t>«Размышления о первой философии» </a:t>
            </a:r>
            <a:r>
              <a:rPr lang="ru-RU" dirty="0" smtClean="0"/>
              <a:t>(1641);</a:t>
            </a:r>
          </a:p>
          <a:p>
            <a:pPr algn="just"/>
            <a:r>
              <a:rPr lang="ru-RU" u="sng" dirty="0" smtClean="0"/>
              <a:t>«Первоначала философии»</a:t>
            </a:r>
            <a:r>
              <a:rPr lang="ru-RU" dirty="0" smtClean="0"/>
              <a:t> (1644) - компендий, суммирующий наиболее важные метафизические и натурфилософские теории автора;</a:t>
            </a:r>
          </a:p>
          <a:p>
            <a:pPr algn="just"/>
            <a:r>
              <a:rPr lang="ru-RU" dirty="0" smtClean="0"/>
              <a:t>Большое влияние на европейскую мысль оказала и последняя философская работа Рене Декарта </a:t>
            </a:r>
            <a:r>
              <a:rPr lang="ru-RU" u="sng" dirty="0" smtClean="0"/>
              <a:t>«Страсти души»</a:t>
            </a:r>
            <a:r>
              <a:rPr lang="ru-RU" dirty="0" smtClean="0"/>
              <a:t>, опубликованная в 1649 г.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Основатели философии Нового времени.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914400" y="1357298"/>
          <a:ext cx="7772400" cy="4999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399032"/>
          </a:xfrm>
        </p:spPr>
        <p:txBody>
          <a:bodyPr/>
          <a:lstStyle/>
          <a:p>
            <a:pPr algn="ctr"/>
            <a:r>
              <a:rPr lang="ru-RU" dirty="0" smtClean="0"/>
              <a:t>Рене </a:t>
            </a:r>
            <a:r>
              <a:rPr lang="ru-RU" dirty="0" smtClean="0"/>
              <a:t>Д</a:t>
            </a:r>
            <a:r>
              <a:rPr lang="ru-RU" dirty="0" smtClean="0"/>
              <a:t>екарт - великий </a:t>
            </a:r>
            <a:r>
              <a:rPr lang="ru-RU" dirty="0" smtClean="0"/>
              <a:t>философ.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11824"/>
          </a:xfrm>
        </p:spPr>
        <p:txBody>
          <a:bodyPr/>
          <a:lstStyle/>
          <a:p>
            <a:pPr marL="0" indent="530225" algn="just">
              <a:buNone/>
            </a:pPr>
            <a:r>
              <a:rPr lang="ru-RU" dirty="0" smtClean="0"/>
              <a:t>Рене Декарт был не только гениальным естествоиспытателем, математиком, физиологом, но и великим философом.</a:t>
            </a:r>
          </a:p>
          <a:p>
            <a:pPr marL="0" indent="530225" algn="just">
              <a:buNone/>
            </a:pPr>
            <a:r>
              <a:rPr lang="ru-RU" dirty="0" smtClean="0"/>
              <a:t>Основная цель его философии</a:t>
            </a:r>
            <a:r>
              <a:rPr lang="ru-RU" dirty="0" smtClean="0"/>
              <a:t>: </a:t>
            </a:r>
            <a:r>
              <a:rPr lang="ru-RU" dirty="0" smtClean="0"/>
              <a:t>устранение препятствий на пути объективно-достоверного познания.</a:t>
            </a:r>
          </a:p>
          <a:p>
            <a:pPr marL="0" indent="530225" algn="just">
              <a:buNone/>
            </a:pP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00100" y="4000504"/>
            <a:ext cx="7072362" cy="264318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Его вклад в философию получил название </a:t>
            </a:r>
            <a:r>
              <a:rPr lang="ru-RU" sz="2400" b="1" i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картезианской революции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, от </a:t>
            </a: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Картезий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– латинизированное имя философа.</a:t>
            </a:r>
          </a:p>
          <a:p>
            <a:pPr algn="ctr"/>
            <a:endParaRPr lang="ru-RU" sz="24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570</TotalTime>
  <Words>1603</Words>
  <Application>Microsoft Office PowerPoint</Application>
  <PresentationFormat>Экран (4:3)</PresentationFormat>
  <Paragraphs>166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Метро</vt:lpstr>
      <vt:lpstr>Рене Декарт  «Cogito ergo sum…» </vt:lpstr>
      <vt:lpstr>Слайд 2</vt:lpstr>
      <vt:lpstr>Слайд 3</vt:lpstr>
      <vt:lpstr>Слайд 4</vt:lpstr>
      <vt:lpstr>Биография.</vt:lpstr>
      <vt:lpstr>Слайд 6</vt:lpstr>
      <vt:lpstr>Основные философские труды.</vt:lpstr>
      <vt:lpstr>Основатели философии Нового времени.</vt:lpstr>
      <vt:lpstr>Рене Декарт - великий философ.</vt:lpstr>
      <vt:lpstr>Дуализм.</vt:lpstr>
      <vt:lpstr>Учение о субстанциях.</vt:lpstr>
      <vt:lpstr>Слайд 12</vt:lpstr>
      <vt:lpstr>Доказательства существования Бога.</vt:lpstr>
      <vt:lpstr>Классификация идолов.</vt:lpstr>
      <vt:lpstr>Опорные точки рационализма.</vt:lpstr>
      <vt:lpstr>Рационалистический метод.</vt:lpstr>
      <vt:lpstr>Понятие «ясного и  внимательного ума».</vt:lpstr>
      <vt:lpstr>Три класса идей.</vt:lpstr>
      <vt:lpstr>Слайд 19</vt:lpstr>
      <vt:lpstr>Методическое сомнение.</vt:lpstr>
      <vt:lpstr>Слайд 21</vt:lpstr>
      <vt:lpstr>Непосредственная достоверность сознания.</vt:lpstr>
      <vt:lpstr>Этические взгляды.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Рене Декарт</dc:title>
  <dc:creator>Мария Виноградова</dc:creator>
  <cp:lastModifiedBy>Владелец</cp:lastModifiedBy>
  <cp:revision>58</cp:revision>
  <dcterms:created xsi:type="dcterms:W3CDTF">2010-10-06T13:42:42Z</dcterms:created>
  <dcterms:modified xsi:type="dcterms:W3CDTF">2010-10-20T18:35:57Z</dcterms:modified>
</cp:coreProperties>
</file>