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7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99FF"/>
    <a:srgbClr val="4D6BE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60" y="-96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B03FA7A-87B2-4878-B04C-BFDC19A584F9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B35C34F-4902-4AD9-B2E2-982197D753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8BE9AA9-B59D-4896-A78C-BB9600B73493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7553253-F8C8-4CC6-B140-83A73947E3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42E5C-1D28-4170-917E-1ECA44D77A90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660215-6D3A-4ECF-9009-EDAE583F21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5137CA-92F9-4195-A609-2E22730CB6FF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42417-8CE2-4EFD-96C9-60BD8F1F7D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39A03-C577-4951-BEB5-CCA651AF83FA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B385E3-33D4-4191-B4F0-3CA3A40738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34FD024-CA41-43C1-8E75-252D857CCFCB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3EC1C92-2D8D-4193-964F-89F78F4895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8D4339-CDCF-4CBF-B169-428A0E0C7243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53A36A7-29ED-427F-8186-FD7C9276C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E4BB7EE-EA0E-4135-A9FC-FCBB0331FE91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6C5216-2F05-4694-B597-AA0004CC80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8B98E3-8103-414B-80D4-ECF66C38D1F9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BBDA9-C84B-449D-BF47-0AC236091E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109C668-E430-4994-93E8-325350081EA5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5C0530-E5AC-4126-93C1-C59270FE67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CC4CF-7A48-4E2E-AF36-DBB130E3498A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B1A2D-CE3A-4419-B8DC-4737BDAC9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964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954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964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95466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F9AAD1A-744D-458A-A4F6-4E151A237C01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88DBD7-3FE1-4B23-90D1-1A06885042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6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52E1F5B-21C8-424C-B9EA-A11487073DCC}" type="datetimeFigureOut">
              <a:rPr lang="ru-RU"/>
              <a:pPr>
                <a:defRPr/>
              </a:pPr>
              <a:t>16.10.2011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365FDBA0-CA56-4A40-B449-F567B6B0DB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9" r:id="rId1"/>
    <p:sldLayoutId id="2147483730" r:id="rId2"/>
    <p:sldLayoutId id="2147483731" r:id="rId3"/>
    <p:sldLayoutId id="2147483732" r:id="rId4"/>
    <p:sldLayoutId id="2147483733" r:id="rId5"/>
    <p:sldLayoutId id="2147483734" r:id="rId6"/>
    <p:sldLayoutId id="2147483735" r:id="rId7"/>
    <p:sldLayoutId id="2147483736" r:id="rId8"/>
    <p:sldLayoutId id="2147483737" r:id="rId9"/>
    <p:sldLayoutId id="2147483738" r:id="rId10"/>
    <p:sldLayoutId id="2147483739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C000"/>
                </a:solidFill>
              </a:rPr>
              <a:t>Тема: «</a:t>
            </a:r>
            <a:r>
              <a:rPr lang="ru-RU" dirty="0" err="1" smtClean="0">
                <a:solidFill>
                  <a:srgbClr val="FFC000"/>
                </a:solidFill>
              </a:rPr>
              <a:t>Алкины</a:t>
            </a:r>
            <a:r>
              <a:rPr lang="ru-RU" dirty="0" smtClean="0">
                <a:solidFill>
                  <a:srgbClr val="FFC000"/>
                </a:solidFill>
              </a:rPr>
              <a:t>»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Химические свойства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>
          <a:xfrm>
            <a:off x="457200" y="1857375"/>
            <a:ext cx="8229600" cy="445135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61B6FF"/>
                </a:solidFill>
              </a:rPr>
              <a:t>3 </a:t>
            </a:r>
            <a:r>
              <a:rPr lang="en-US" smtClean="0">
                <a:solidFill>
                  <a:srgbClr val="61B6FF"/>
                </a:solidFill>
              </a:rPr>
              <a:t>CH</a:t>
            </a:r>
            <a:r>
              <a:rPr lang="ru-RU" smtClean="0">
                <a:solidFill>
                  <a:srgbClr val="61B6FF"/>
                </a:solidFill>
              </a:rPr>
              <a:t>≡</a:t>
            </a:r>
            <a:r>
              <a:rPr lang="en-US" smtClean="0">
                <a:solidFill>
                  <a:srgbClr val="61B6FF"/>
                </a:solidFill>
              </a:rPr>
              <a:t>CH </a:t>
            </a:r>
            <a:r>
              <a:rPr lang="ru-RU" smtClean="0">
                <a:solidFill>
                  <a:srgbClr val="61B6FF"/>
                </a:solidFill>
              </a:rPr>
              <a:t>→ </a:t>
            </a:r>
            <a:r>
              <a:rPr lang="en-US" smtClean="0">
                <a:solidFill>
                  <a:srgbClr val="61B6FF"/>
                </a:solidFill>
              </a:rPr>
              <a:t>C</a:t>
            </a:r>
            <a:r>
              <a:rPr lang="ru-RU" baseline="-25000" smtClean="0">
                <a:solidFill>
                  <a:srgbClr val="61B6FF"/>
                </a:solidFill>
              </a:rPr>
              <a:t>6</a:t>
            </a:r>
            <a:r>
              <a:rPr lang="en-US" smtClean="0">
                <a:solidFill>
                  <a:srgbClr val="61B6FF"/>
                </a:solidFill>
              </a:rPr>
              <a:t>H</a:t>
            </a:r>
            <a:r>
              <a:rPr lang="ru-RU" baseline="-25000" smtClean="0">
                <a:solidFill>
                  <a:srgbClr val="61B6FF"/>
                </a:solidFill>
              </a:rPr>
              <a:t>6  </a:t>
            </a:r>
            <a:br>
              <a:rPr lang="ru-RU" baseline="-25000" smtClean="0">
                <a:solidFill>
                  <a:srgbClr val="61B6FF"/>
                </a:solidFill>
              </a:rPr>
            </a:br>
            <a:r>
              <a:rPr lang="ru-RU" smtClean="0">
                <a:solidFill>
                  <a:srgbClr val="61B6FF"/>
                </a:solidFill>
              </a:rPr>
              <a:t>(активированный уголь и </a:t>
            </a:r>
            <a:r>
              <a:rPr lang="en-US" smtClean="0">
                <a:solidFill>
                  <a:srgbClr val="61B6FF"/>
                </a:solidFill>
              </a:rPr>
              <a:t>t</a:t>
            </a:r>
            <a:r>
              <a:rPr lang="ru-RU" smtClean="0">
                <a:solidFill>
                  <a:srgbClr val="61B6FF"/>
                </a:solidFill>
              </a:rPr>
              <a:t> 500)</a:t>
            </a:r>
          </a:p>
          <a:p>
            <a:pPr eaLnBrk="1" hangingPunct="1"/>
            <a:r>
              <a:rPr lang="en-US" smtClean="0">
                <a:solidFill>
                  <a:srgbClr val="61B6FF"/>
                </a:solidFill>
              </a:rPr>
              <a:t>4 CH</a:t>
            </a:r>
            <a:r>
              <a:rPr lang="ru-RU" smtClean="0">
                <a:solidFill>
                  <a:srgbClr val="61B6FF"/>
                </a:solidFill>
              </a:rPr>
              <a:t>≡</a:t>
            </a:r>
            <a:r>
              <a:rPr lang="en-US" smtClean="0">
                <a:solidFill>
                  <a:srgbClr val="61B6FF"/>
                </a:solidFill>
              </a:rPr>
              <a:t>CH </a:t>
            </a:r>
            <a:r>
              <a:rPr lang="ru-RU" smtClean="0">
                <a:solidFill>
                  <a:srgbClr val="61B6FF"/>
                </a:solidFill>
              </a:rPr>
              <a:t>→</a:t>
            </a:r>
            <a:r>
              <a:rPr lang="en-US" smtClean="0">
                <a:solidFill>
                  <a:srgbClr val="61B6FF"/>
                </a:solidFill>
              </a:rPr>
              <a:t> (−CH=CH−)</a:t>
            </a:r>
            <a:r>
              <a:rPr lang="en-US" baseline="-25000" smtClean="0">
                <a:solidFill>
                  <a:srgbClr val="61B6FF"/>
                </a:solidFill>
              </a:rPr>
              <a:t>4</a:t>
            </a:r>
            <a:r>
              <a:rPr lang="ru-RU" baseline="-25000" smtClean="0">
                <a:solidFill>
                  <a:srgbClr val="61B6FF"/>
                </a:solidFill>
              </a:rPr>
              <a:t/>
            </a:r>
            <a:br>
              <a:rPr lang="ru-RU" baseline="-25000" smtClean="0">
                <a:solidFill>
                  <a:srgbClr val="61B6FF"/>
                </a:solidFill>
              </a:rPr>
            </a:br>
            <a:r>
              <a:rPr lang="ru-RU" baseline="-25000" smtClean="0">
                <a:solidFill>
                  <a:srgbClr val="61B6FF"/>
                </a:solidFill>
              </a:rPr>
              <a:t>			</a:t>
            </a:r>
            <a:r>
              <a:rPr lang="en-US" smtClean="0">
                <a:solidFill>
                  <a:srgbClr val="61B6FF"/>
                </a:solidFill>
              </a:rPr>
              <a:t> </a:t>
            </a:r>
            <a:r>
              <a:rPr lang="ru-RU" smtClean="0">
                <a:solidFill>
                  <a:srgbClr val="61B6FF"/>
                </a:solidFill>
              </a:rPr>
              <a:t>циклооктотетраен</a:t>
            </a:r>
          </a:p>
          <a:p>
            <a:pPr eaLnBrk="1" hangingPunct="1"/>
            <a:r>
              <a:rPr lang="en-US" sz="2000" smtClean="0">
                <a:solidFill>
                  <a:srgbClr val="61B6FF"/>
                </a:solidFill>
              </a:rPr>
              <a:t>CH</a:t>
            </a:r>
            <a:r>
              <a:rPr lang="ru-RU" sz="2000" smtClean="0">
                <a:solidFill>
                  <a:srgbClr val="61B6FF"/>
                </a:solidFill>
              </a:rPr>
              <a:t>≡</a:t>
            </a:r>
            <a:r>
              <a:rPr lang="en-US" sz="2000" smtClean="0">
                <a:solidFill>
                  <a:srgbClr val="61B6FF"/>
                </a:solidFill>
              </a:rPr>
              <a:t>CH</a:t>
            </a:r>
            <a:r>
              <a:rPr lang="ru-RU" sz="2000" smtClean="0">
                <a:solidFill>
                  <a:srgbClr val="61B6FF"/>
                </a:solidFill>
              </a:rPr>
              <a:t> + 2[</a:t>
            </a:r>
            <a:r>
              <a:rPr lang="en-US" sz="2000" smtClean="0">
                <a:solidFill>
                  <a:srgbClr val="61B6FF"/>
                </a:solidFill>
              </a:rPr>
              <a:t>Ag</a:t>
            </a:r>
            <a:r>
              <a:rPr lang="ru-RU" sz="2000" smtClean="0">
                <a:solidFill>
                  <a:srgbClr val="61B6FF"/>
                </a:solidFill>
              </a:rPr>
              <a:t>(</a:t>
            </a:r>
            <a:r>
              <a:rPr lang="en-US" sz="2000" smtClean="0">
                <a:solidFill>
                  <a:srgbClr val="61B6FF"/>
                </a:solidFill>
              </a:rPr>
              <a:t>NH</a:t>
            </a:r>
            <a:r>
              <a:rPr lang="ru-RU" sz="2000" baseline="-25000" smtClean="0">
                <a:solidFill>
                  <a:srgbClr val="61B6FF"/>
                </a:solidFill>
              </a:rPr>
              <a:t>3</a:t>
            </a:r>
            <a:r>
              <a:rPr lang="ru-RU" sz="2000" smtClean="0">
                <a:solidFill>
                  <a:srgbClr val="61B6FF"/>
                </a:solidFill>
              </a:rPr>
              <a:t>)</a:t>
            </a:r>
            <a:r>
              <a:rPr lang="ru-RU" sz="2000" baseline="-25000" smtClean="0">
                <a:solidFill>
                  <a:srgbClr val="61B6FF"/>
                </a:solidFill>
              </a:rPr>
              <a:t>2</a:t>
            </a:r>
            <a:r>
              <a:rPr lang="ru-RU" sz="2000" smtClean="0">
                <a:solidFill>
                  <a:srgbClr val="61B6FF"/>
                </a:solidFill>
              </a:rPr>
              <a:t>]</a:t>
            </a:r>
            <a:r>
              <a:rPr lang="en-US" sz="2000" smtClean="0">
                <a:solidFill>
                  <a:srgbClr val="61B6FF"/>
                </a:solidFill>
              </a:rPr>
              <a:t>OH </a:t>
            </a:r>
            <a:r>
              <a:rPr lang="ru-RU" sz="2000" smtClean="0">
                <a:solidFill>
                  <a:srgbClr val="61B6FF"/>
                </a:solidFill>
              </a:rPr>
              <a:t>→ </a:t>
            </a:r>
            <a:r>
              <a:rPr lang="en-US" sz="2000" smtClean="0">
                <a:solidFill>
                  <a:srgbClr val="61B6FF"/>
                </a:solidFill>
              </a:rPr>
              <a:t>AgC</a:t>
            </a:r>
            <a:r>
              <a:rPr lang="ru-RU" sz="2000" smtClean="0">
                <a:solidFill>
                  <a:srgbClr val="61B6FF"/>
                </a:solidFill>
              </a:rPr>
              <a:t>≡</a:t>
            </a:r>
            <a:r>
              <a:rPr lang="en-US" sz="2000" smtClean="0">
                <a:solidFill>
                  <a:srgbClr val="61B6FF"/>
                </a:solidFill>
              </a:rPr>
              <a:t>CAg</a:t>
            </a:r>
            <a:r>
              <a:rPr lang="ru-RU" sz="2000" smtClean="0">
                <a:solidFill>
                  <a:srgbClr val="61B6FF"/>
                </a:solidFill>
              </a:rPr>
              <a:t> + 4</a:t>
            </a:r>
            <a:r>
              <a:rPr lang="en-US" sz="2000" smtClean="0">
                <a:solidFill>
                  <a:srgbClr val="61B6FF"/>
                </a:solidFill>
              </a:rPr>
              <a:t>NH</a:t>
            </a:r>
            <a:r>
              <a:rPr lang="ru-RU" sz="2000" baseline="-25000" smtClean="0">
                <a:solidFill>
                  <a:srgbClr val="61B6FF"/>
                </a:solidFill>
              </a:rPr>
              <a:t>3</a:t>
            </a:r>
            <a:r>
              <a:rPr lang="ru-RU" sz="2000" smtClean="0">
                <a:solidFill>
                  <a:srgbClr val="61B6FF"/>
                </a:solidFill>
              </a:rPr>
              <a:t> + 2</a:t>
            </a:r>
            <a:r>
              <a:rPr lang="en-US" sz="2000" smtClean="0">
                <a:solidFill>
                  <a:srgbClr val="61B6FF"/>
                </a:solidFill>
              </a:rPr>
              <a:t>H</a:t>
            </a:r>
            <a:r>
              <a:rPr lang="ru-RU" sz="2000" baseline="-25000" smtClean="0">
                <a:solidFill>
                  <a:srgbClr val="61B6FF"/>
                </a:solidFill>
              </a:rPr>
              <a:t>2</a:t>
            </a:r>
            <a:r>
              <a:rPr lang="en-US" sz="2000" smtClean="0">
                <a:solidFill>
                  <a:srgbClr val="61B6FF"/>
                </a:solidFill>
              </a:rPr>
              <a:t>O </a:t>
            </a:r>
            <a:r>
              <a:rPr lang="ru-RU" smtClean="0">
                <a:solidFill>
                  <a:srgbClr val="61B6FF"/>
                </a:solidFill>
              </a:rPr>
              <a:t/>
            </a:r>
            <a:br>
              <a:rPr lang="ru-RU" smtClean="0">
                <a:solidFill>
                  <a:srgbClr val="61B6FF"/>
                </a:solidFill>
              </a:rPr>
            </a:br>
            <a:r>
              <a:rPr lang="ru-RU" smtClean="0">
                <a:solidFill>
                  <a:srgbClr val="61B6FF"/>
                </a:solidFill>
              </a:rPr>
              <a:t>				(ацетиленид </a:t>
            </a:r>
            <a:r>
              <a:rPr lang="en-US" smtClean="0">
                <a:solidFill>
                  <a:srgbClr val="61B6FF"/>
                </a:solidFill>
              </a:rPr>
              <a:t>Ag</a:t>
            </a:r>
            <a:r>
              <a:rPr lang="ru-RU" smtClean="0">
                <a:solidFill>
                  <a:srgbClr val="61B6FF"/>
                </a:solidFill>
              </a:rPr>
              <a:t>)</a:t>
            </a:r>
          </a:p>
          <a:p>
            <a:pPr eaLnBrk="1" hangingPunct="1"/>
            <a:r>
              <a:rPr lang="ru-RU" sz="2400" smtClean="0">
                <a:solidFill>
                  <a:srgbClr val="61B6FF"/>
                </a:solidFill>
              </a:rPr>
              <a:t>2 </a:t>
            </a:r>
            <a:r>
              <a:rPr lang="en-US" sz="2400" smtClean="0">
                <a:solidFill>
                  <a:srgbClr val="61B6FF"/>
                </a:solidFill>
              </a:rPr>
              <a:t>CH</a:t>
            </a:r>
            <a:r>
              <a:rPr lang="ru-RU" sz="2400" smtClean="0">
                <a:solidFill>
                  <a:srgbClr val="61B6FF"/>
                </a:solidFill>
              </a:rPr>
              <a:t>≡</a:t>
            </a:r>
            <a:r>
              <a:rPr lang="en-US" sz="2400" smtClean="0">
                <a:solidFill>
                  <a:srgbClr val="61B6FF"/>
                </a:solidFill>
              </a:rPr>
              <a:t>CH</a:t>
            </a:r>
            <a:r>
              <a:rPr lang="ru-RU" sz="2400" smtClean="0">
                <a:solidFill>
                  <a:srgbClr val="61B6FF"/>
                </a:solidFill>
              </a:rPr>
              <a:t> + 6</a:t>
            </a:r>
            <a:r>
              <a:rPr lang="en-US" sz="2400" smtClean="0">
                <a:solidFill>
                  <a:srgbClr val="61B6FF"/>
                </a:solidFill>
              </a:rPr>
              <a:t>KMnO</a:t>
            </a:r>
            <a:r>
              <a:rPr lang="ru-RU" sz="2400" baseline="-25000" smtClean="0">
                <a:solidFill>
                  <a:srgbClr val="61B6FF"/>
                </a:solidFill>
              </a:rPr>
              <a:t>4</a:t>
            </a:r>
            <a:r>
              <a:rPr lang="ru-RU" sz="2400" smtClean="0">
                <a:solidFill>
                  <a:srgbClr val="61B6FF"/>
                </a:solidFill>
              </a:rPr>
              <a:t> → 4</a:t>
            </a:r>
            <a:r>
              <a:rPr lang="en-US" sz="2400" smtClean="0">
                <a:solidFill>
                  <a:srgbClr val="61B6FF"/>
                </a:solidFill>
              </a:rPr>
              <a:t>CO</a:t>
            </a:r>
            <a:r>
              <a:rPr lang="ru-RU" sz="2400" baseline="-25000" smtClean="0">
                <a:solidFill>
                  <a:srgbClr val="61B6FF"/>
                </a:solidFill>
              </a:rPr>
              <a:t>2</a:t>
            </a:r>
            <a:r>
              <a:rPr lang="ru-RU" sz="2400" smtClean="0">
                <a:solidFill>
                  <a:srgbClr val="61B6FF"/>
                </a:solidFill>
              </a:rPr>
              <a:t> + 2</a:t>
            </a:r>
            <a:r>
              <a:rPr lang="en-US" sz="2400" smtClean="0">
                <a:solidFill>
                  <a:srgbClr val="61B6FF"/>
                </a:solidFill>
              </a:rPr>
              <a:t>H</a:t>
            </a:r>
            <a:r>
              <a:rPr lang="ru-RU" sz="2400" baseline="-25000" smtClean="0">
                <a:solidFill>
                  <a:srgbClr val="61B6FF"/>
                </a:solidFill>
              </a:rPr>
              <a:t>2</a:t>
            </a:r>
            <a:r>
              <a:rPr lang="en-US" sz="2400" smtClean="0">
                <a:solidFill>
                  <a:srgbClr val="61B6FF"/>
                </a:solidFill>
              </a:rPr>
              <a:t>O</a:t>
            </a:r>
            <a:r>
              <a:rPr lang="ru-RU" sz="2400" smtClean="0">
                <a:solidFill>
                  <a:srgbClr val="61B6FF"/>
                </a:solidFill>
              </a:rPr>
              <a:t> + 2</a:t>
            </a:r>
            <a:r>
              <a:rPr lang="en-US" sz="2400" smtClean="0">
                <a:solidFill>
                  <a:srgbClr val="61B6FF"/>
                </a:solidFill>
              </a:rPr>
              <a:t>H</a:t>
            </a:r>
            <a:r>
              <a:rPr lang="ru-RU" sz="2400" smtClean="0">
                <a:solidFill>
                  <a:srgbClr val="61B6FF"/>
                </a:solidFill>
              </a:rPr>
              <a:t>−</a:t>
            </a:r>
            <a:r>
              <a:rPr lang="en-US" sz="2400" smtClean="0">
                <a:solidFill>
                  <a:srgbClr val="61B6FF"/>
                </a:solidFill>
              </a:rPr>
              <a:t>COOH</a:t>
            </a:r>
            <a:r>
              <a:rPr lang="ru-RU" smtClean="0">
                <a:solidFill>
                  <a:srgbClr val="61B6FF"/>
                </a:solidFill>
              </a:rPr>
              <a:t/>
            </a:r>
            <a:br>
              <a:rPr lang="ru-RU" smtClean="0">
                <a:solidFill>
                  <a:srgbClr val="61B6FF"/>
                </a:solidFill>
              </a:rPr>
            </a:br>
            <a:r>
              <a:rPr lang="ru-RU" smtClean="0">
                <a:solidFill>
                  <a:srgbClr val="61B6FF"/>
                </a:solidFill>
              </a:rPr>
              <a:t>				(муравьиная кислота)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Применение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3555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0227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61B6FF"/>
                </a:solidFill>
              </a:rPr>
              <a:t>Ацетилен используется для сварки и резки металлов. </a:t>
            </a:r>
          </a:p>
          <a:p>
            <a:pPr eaLnBrk="1" hangingPunct="1"/>
            <a:r>
              <a:rPr lang="ru-RU" smtClean="0">
                <a:solidFill>
                  <a:srgbClr val="61B6FF"/>
                </a:solidFill>
              </a:rPr>
              <a:t>2 </a:t>
            </a:r>
            <a:r>
              <a:rPr lang="en-US" smtClean="0">
                <a:solidFill>
                  <a:srgbClr val="61B6FF"/>
                </a:solidFill>
              </a:rPr>
              <a:t>CH</a:t>
            </a:r>
            <a:r>
              <a:rPr lang="ru-RU" smtClean="0">
                <a:solidFill>
                  <a:srgbClr val="61B6FF"/>
                </a:solidFill>
              </a:rPr>
              <a:t>≡</a:t>
            </a:r>
            <a:r>
              <a:rPr lang="en-US" smtClean="0">
                <a:solidFill>
                  <a:srgbClr val="61B6FF"/>
                </a:solidFill>
              </a:rPr>
              <a:t>CH</a:t>
            </a:r>
            <a:r>
              <a:rPr lang="ru-RU" smtClean="0">
                <a:solidFill>
                  <a:srgbClr val="61B6FF"/>
                </a:solidFill>
              </a:rPr>
              <a:t> + 5</a:t>
            </a:r>
            <a:r>
              <a:rPr lang="en-US" smtClean="0">
                <a:solidFill>
                  <a:srgbClr val="61B6FF"/>
                </a:solidFill>
              </a:rPr>
              <a:t>O</a:t>
            </a:r>
            <a:r>
              <a:rPr lang="ru-RU" baseline="-25000" smtClean="0">
                <a:solidFill>
                  <a:srgbClr val="61B6FF"/>
                </a:solidFill>
              </a:rPr>
              <a:t>2</a:t>
            </a:r>
            <a:r>
              <a:rPr lang="ru-RU" smtClean="0">
                <a:solidFill>
                  <a:srgbClr val="61B6FF"/>
                </a:solidFill>
              </a:rPr>
              <a:t> → 4</a:t>
            </a:r>
            <a:r>
              <a:rPr lang="en-US" smtClean="0">
                <a:solidFill>
                  <a:srgbClr val="61B6FF"/>
                </a:solidFill>
              </a:rPr>
              <a:t>CO</a:t>
            </a:r>
            <a:r>
              <a:rPr lang="ru-RU" baseline="-25000" smtClean="0">
                <a:solidFill>
                  <a:srgbClr val="61B6FF"/>
                </a:solidFill>
              </a:rPr>
              <a:t>2</a:t>
            </a:r>
            <a:r>
              <a:rPr lang="ru-RU" smtClean="0">
                <a:solidFill>
                  <a:srgbClr val="61B6FF"/>
                </a:solidFill>
              </a:rPr>
              <a:t> + 2</a:t>
            </a:r>
            <a:r>
              <a:rPr lang="en-US" smtClean="0">
                <a:solidFill>
                  <a:srgbClr val="61B6FF"/>
                </a:solidFill>
              </a:rPr>
              <a:t>H</a:t>
            </a:r>
            <a:r>
              <a:rPr lang="ru-RU" baseline="-25000" smtClean="0">
                <a:solidFill>
                  <a:srgbClr val="61B6FF"/>
                </a:solidFill>
              </a:rPr>
              <a:t>2</a:t>
            </a:r>
            <a:r>
              <a:rPr lang="en-US" smtClean="0">
                <a:solidFill>
                  <a:srgbClr val="61B6FF"/>
                </a:solidFill>
              </a:rPr>
              <a:t>O </a:t>
            </a:r>
            <a:r>
              <a:rPr lang="ru-RU" smtClean="0">
                <a:solidFill>
                  <a:srgbClr val="61B6FF"/>
                </a:solidFill>
              </a:rPr>
              <a:t>– </a:t>
            </a:r>
            <a:r>
              <a:rPr lang="en-US" smtClean="0">
                <a:solidFill>
                  <a:srgbClr val="61B6FF"/>
                </a:solidFill>
              </a:rPr>
              <a:t>ΔH </a:t>
            </a:r>
            <a:r>
              <a:rPr lang="ru-RU" sz="1800" smtClean="0">
                <a:solidFill>
                  <a:srgbClr val="61B6FF"/>
                </a:solidFill>
              </a:rPr>
              <a:t>(3500 ºС)</a:t>
            </a:r>
            <a:r>
              <a:rPr lang="ru-RU" smtClean="0">
                <a:solidFill>
                  <a:srgbClr val="61B6FF"/>
                </a:solidFill>
              </a:rPr>
              <a:t> Для синтеза ароматических УГ, каучуков, уксусной кислоты и этилового спирта.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Тема и цели урока: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rgbClr val="FF0000"/>
                </a:solidFill>
              </a:rPr>
              <a:t>Тема: «Ацетилен. </a:t>
            </a:r>
            <a:r>
              <a:rPr lang="ru-RU" dirty="0" err="1" smtClean="0">
                <a:solidFill>
                  <a:srgbClr val="FF0000"/>
                </a:solidFill>
              </a:rPr>
              <a:t>Алкины</a:t>
            </a:r>
            <a:r>
              <a:rPr lang="ru-RU" dirty="0" smtClean="0">
                <a:solidFill>
                  <a:srgbClr val="FF0000"/>
                </a:solidFill>
              </a:rPr>
              <a:t>».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rgbClr val="FF0000"/>
                </a:solidFill>
              </a:rPr>
              <a:t>Цель урока</a:t>
            </a:r>
            <a:r>
              <a:rPr lang="ru-RU" dirty="0" smtClean="0"/>
              <a:t>: </a:t>
            </a:r>
            <a:br>
              <a:rPr lang="ru-RU" dirty="0" smtClean="0"/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Дать представления об углеводородах с тройной связью. О их физико-химических свойствах и области применения.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rgbClr val="FF0000"/>
                </a:solidFill>
              </a:rPr>
              <a:t>Воспитательная цель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умственных способностей у студентов.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Определение </a:t>
            </a:r>
            <a:r>
              <a:rPr lang="ru-RU" dirty="0" err="1" smtClean="0">
                <a:solidFill>
                  <a:srgbClr val="FFFF00"/>
                </a:solidFill>
              </a:rPr>
              <a:t>алкинов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237037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sz="4000" dirty="0" err="1" smtClean="0">
                <a:solidFill>
                  <a:srgbClr val="FF0000"/>
                </a:solidFill>
              </a:rPr>
              <a:t>Алкинами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называются УГ в которых есть тройная связь и отвечающие формуле </a:t>
            </a:r>
            <a:b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n-US" sz="4000" baseline="-25000" dirty="0" err="1" smtClean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en-US" sz="4000" dirty="0" err="1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ru-RU" sz="40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4000" baseline="-25000" dirty="0" smtClean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ru-RU" sz="4000" baseline="-25000" dirty="0" smtClean="0">
                <a:solidFill>
                  <a:schemeClr val="tx2">
                    <a:lumMod val="75000"/>
                  </a:schemeClr>
                </a:solidFill>
              </a:rPr>
              <a:t>-2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	где </a:t>
            </a:r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</a:rPr>
              <a:t>n </a:t>
            </a:r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</a:rPr>
              <a:t>≥ 2.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50"/>
            <a:ext cx="8229600" cy="135731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/>
          </a:bodyPr>
          <a:lstStyle/>
          <a:p>
            <a:pPr algn="ctr" eaLnBrk="1" hangingPunct="1">
              <a:defRPr/>
            </a:pPr>
            <a:r>
              <a:rPr lang="ru-RU" sz="2800" smtClean="0"/>
              <a:t/>
            </a:r>
            <a:br>
              <a:rPr lang="ru-RU" sz="2800" smtClean="0"/>
            </a:br>
            <a:r>
              <a:rPr lang="ru-RU" sz="3600" b="1" smtClean="0">
                <a:solidFill>
                  <a:srgbClr val="FFFF00"/>
                </a:solidFill>
              </a:rPr>
              <a:t>Электронное строение</a:t>
            </a:r>
            <a:endParaRPr lang="ru-RU" sz="3600" b="1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smtClean="0">
                <a:solidFill>
                  <a:srgbClr val="61B6FF"/>
                </a:solidFill>
              </a:rPr>
              <a:t>C</a:t>
            </a:r>
            <a:r>
              <a:rPr lang="ru-RU" sz="1800" smtClean="0">
                <a:solidFill>
                  <a:srgbClr val="61B6FF"/>
                </a:solidFill>
              </a:rPr>
              <a:t>2</a:t>
            </a:r>
            <a:r>
              <a:rPr lang="en-US" sz="2800" smtClean="0">
                <a:solidFill>
                  <a:srgbClr val="61B6FF"/>
                </a:solidFill>
              </a:rPr>
              <a:t>H</a:t>
            </a:r>
            <a:r>
              <a:rPr lang="ru-RU" sz="1800" smtClean="0">
                <a:solidFill>
                  <a:srgbClr val="61B6FF"/>
                </a:solidFill>
              </a:rPr>
              <a:t>2</a:t>
            </a:r>
            <a:r>
              <a:rPr lang="ru-RU" sz="2800" smtClean="0">
                <a:solidFill>
                  <a:srgbClr val="61B6FF"/>
                </a:solidFill>
              </a:rPr>
              <a:t> (этин) с электронной гибритизацией </a:t>
            </a:r>
            <a:r>
              <a:rPr lang="en-US" sz="2800" smtClean="0">
                <a:solidFill>
                  <a:srgbClr val="61B6FF"/>
                </a:solidFill>
              </a:rPr>
              <a:t>SP</a:t>
            </a:r>
            <a:r>
              <a:rPr lang="ru-RU" sz="2800" smtClean="0">
                <a:solidFill>
                  <a:srgbClr val="61B6FF"/>
                </a:solidFill>
              </a:rPr>
              <a:t>,с валентным углом между ними 120 градусов, гибридные облака образуют σ связи меджу атомами углерода и водорода, два остальных р-электрона образуют под углом относительно друг друга в 90 градусов две π связи по осям </a:t>
            </a:r>
            <a:r>
              <a:rPr lang="en-US" sz="2800" smtClean="0">
                <a:solidFill>
                  <a:srgbClr val="61B6FF"/>
                </a:solidFill>
              </a:rPr>
              <a:t>Y </a:t>
            </a:r>
            <a:r>
              <a:rPr lang="ru-RU" sz="2800" smtClean="0">
                <a:solidFill>
                  <a:srgbClr val="61B6FF"/>
                </a:solidFill>
              </a:rPr>
              <a:t>и </a:t>
            </a:r>
            <a:r>
              <a:rPr lang="en-US" sz="2800" smtClean="0">
                <a:solidFill>
                  <a:srgbClr val="61B6FF"/>
                </a:solidFill>
              </a:rPr>
              <a:t>Z</a:t>
            </a:r>
            <a:r>
              <a:rPr lang="ru-RU" sz="2800" smtClean="0">
                <a:solidFill>
                  <a:srgbClr val="61B6FF"/>
                </a:solidFill>
              </a:rPr>
              <a:t>. Расстояние между атомами С-С составляет 0,120 нм, между С-Н 0,106 нм.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smtClean="0">
                <a:solidFill>
                  <a:srgbClr val="61B6FF"/>
                </a:solidFill>
              </a:rPr>
              <a:t>Энергия образования тройной связи = </a:t>
            </a:r>
            <a:br>
              <a:rPr lang="ru-RU" sz="2800" smtClean="0">
                <a:solidFill>
                  <a:srgbClr val="61B6FF"/>
                </a:solidFill>
              </a:rPr>
            </a:br>
            <a:r>
              <a:rPr lang="ru-RU" sz="2800" smtClean="0">
                <a:solidFill>
                  <a:srgbClr val="61B6FF"/>
                </a:solidFill>
              </a:rPr>
              <a:t>824 кДж/моль (σ- 355,5 кДж/моль, </a:t>
            </a:r>
            <a:br>
              <a:rPr lang="ru-RU" sz="2800" smtClean="0">
                <a:solidFill>
                  <a:srgbClr val="61B6FF"/>
                </a:solidFill>
              </a:rPr>
            </a:br>
            <a:r>
              <a:rPr lang="ru-RU" sz="2800" smtClean="0">
                <a:solidFill>
                  <a:srgbClr val="61B6FF"/>
                </a:solidFill>
              </a:rPr>
              <a:t>π</a:t>
            </a:r>
            <a:r>
              <a:rPr lang="ru-RU" sz="2800" baseline="-25000" smtClean="0">
                <a:solidFill>
                  <a:srgbClr val="61B6FF"/>
                </a:solidFill>
              </a:rPr>
              <a:t>1</a:t>
            </a:r>
            <a:r>
              <a:rPr lang="ru-RU" sz="2800" smtClean="0">
                <a:solidFill>
                  <a:srgbClr val="61B6FF"/>
                </a:solidFill>
              </a:rPr>
              <a:t>-251,1 кДж/моль, π</a:t>
            </a:r>
            <a:r>
              <a:rPr lang="ru-RU" sz="2800" baseline="-25000" smtClean="0">
                <a:solidFill>
                  <a:srgbClr val="61B6FF"/>
                </a:solidFill>
              </a:rPr>
              <a:t>2</a:t>
            </a:r>
            <a:r>
              <a:rPr lang="ru-RU" sz="2800" smtClean="0">
                <a:solidFill>
                  <a:srgbClr val="61B6FF"/>
                </a:solidFill>
              </a:rPr>
              <a:t>-227,7 кДж/моль).</a:t>
            </a:r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FFFF00"/>
                </a:solidFill>
                <a:latin typeface="Calibri" pitchFamily="34" charset="0"/>
              </a:rPr>
              <a:t>Номенклатура</a:t>
            </a:r>
            <a:r>
              <a:rPr lang="ru-RU" b="1" smtClean="0">
                <a:solidFill>
                  <a:srgbClr val="FFFF00"/>
                </a:solidFill>
                <a:latin typeface="Arial" charset="0"/>
              </a:rPr>
              <a:t> и Изомерия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99FF"/>
                </a:solidFill>
              </a:rPr>
              <a:t>CH</a:t>
            </a:r>
            <a:r>
              <a:rPr lang="ru-RU" smtClean="0">
                <a:solidFill>
                  <a:srgbClr val="0099FF"/>
                </a:solidFill>
              </a:rPr>
              <a:t>≡</a:t>
            </a:r>
            <a:r>
              <a:rPr lang="en-US" smtClean="0">
                <a:solidFill>
                  <a:srgbClr val="0099FF"/>
                </a:solidFill>
              </a:rPr>
              <a:t>CH </a:t>
            </a:r>
            <a:r>
              <a:rPr lang="ru-RU" smtClean="0">
                <a:solidFill>
                  <a:srgbClr val="0099FF"/>
                </a:solidFill>
                <a:latin typeface="Arial" charset="0"/>
              </a:rPr>
              <a:t>				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Этин</a:t>
            </a:r>
            <a:endParaRPr lang="en-US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99FF"/>
                </a:solidFill>
              </a:rPr>
              <a:t>CH</a:t>
            </a:r>
            <a:r>
              <a:rPr lang="ru-RU" smtClean="0">
                <a:solidFill>
                  <a:srgbClr val="0099FF"/>
                </a:solidFill>
              </a:rPr>
              <a:t>≡</a:t>
            </a:r>
            <a:r>
              <a:rPr lang="en-US" smtClean="0">
                <a:solidFill>
                  <a:srgbClr val="0099FF"/>
                </a:solidFill>
              </a:rPr>
              <a:t>C-CH</a:t>
            </a:r>
            <a:r>
              <a:rPr lang="en-US" sz="2400" smtClean="0">
                <a:solidFill>
                  <a:srgbClr val="0099FF"/>
                </a:solidFill>
              </a:rPr>
              <a:t>3</a:t>
            </a:r>
            <a:r>
              <a:rPr lang="ru-RU" sz="2000" smtClean="0">
                <a:solidFill>
                  <a:srgbClr val="0099FF"/>
                </a:solidFill>
                <a:latin typeface="Arial" charset="0"/>
              </a:rPr>
              <a:t>  			</a:t>
            </a:r>
            <a:r>
              <a:rPr lang="ru-RU" sz="2800" smtClean="0">
                <a:solidFill>
                  <a:srgbClr val="FFFF00"/>
                </a:solidFill>
                <a:latin typeface="Arial" charset="0"/>
              </a:rPr>
              <a:t>Пропин</a:t>
            </a:r>
            <a:endParaRPr lang="en-US" sz="200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99FF"/>
                </a:solidFill>
              </a:rPr>
              <a:t>CH</a:t>
            </a:r>
            <a:r>
              <a:rPr lang="ru-RU" smtClean="0">
                <a:solidFill>
                  <a:srgbClr val="0099FF"/>
                </a:solidFill>
              </a:rPr>
              <a:t>≡</a:t>
            </a:r>
            <a:r>
              <a:rPr lang="en-US" smtClean="0">
                <a:solidFill>
                  <a:srgbClr val="0099FF"/>
                </a:solidFill>
              </a:rPr>
              <a:t>C-CH</a:t>
            </a:r>
            <a:r>
              <a:rPr lang="en-US" sz="3200" smtClean="0">
                <a:solidFill>
                  <a:srgbClr val="0099FF"/>
                </a:solidFill>
              </a:rPr>
              <a:t>2</a:t>
            </a:r>
            <a:r>
              <a:rPr lang="en-US" smtClean="0">
                <a:solidFill>
                  <a:srgbClr val="0099FF"/>
                </a:solidFill>
              </a:rPr>
              <a:t>-CH</a:t>
            </a:r>
            <a:r>
              <a:rPr lang="en-US" sz="2200" smtClean="0">
                <a:solidFill>
                  <a:srgbClr val="0099FF"/>
                </a:solidFill>
              </a:rPr>
              <a:t>3</a:t>
            </a:r>
            <a:r>
              <a:rPr lang="ru-RU" sz="2200" smtClean="0">
                <a:solidFill>
                  <a:srgbClr val="0099FF"/>
                </a:solidFill>
                <a:latin typeface="Arial" charset="0"/>
              </a:rPr>
              <a:t>  			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Бутин - 1</a:t>
            </a:r>
            <a:endParaRPr lang="en-US" sz="220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99FF"/>
                </a:solidFill>
              </a:rPr>
              <a:t>CH</a:t>
            </a:r>
            <a:r>
              <a:rPr lang="ru-RU" sz="2200" smtClean="0">
                <a:solidFill>
                  <a:srgbClr val="0099FF"/>
                </a:solidFill>
                <a:latin typeface="Arial" charset="0"/>
              </a:rPr>
              <a:t>3</a:t>
            </a:r>
            <a:r>
              <a:rPr lang="en-US" smtClean="0">
                <a:solidFill>
                  <a:srgbClr val="0099FF"/>
                </a:solidFill>
              </a:rPr>
              <a:t>-C</a:t>
            </a:r>
            <a:r>
              <a:rPr lang="ru-RU" smtClean="0">
                <a:solidFill>
                  <a:srgbClr val="0099FF"/>
                </a:solidFill>
                <a:latin typeface="Arial" charset="0"/>
              </a:rPr>
              <a:t> </a:t>
            </a:r>
            <a:r>
              <a:rPr lang="ru-RU" smtClean="0">
                <a:solidFill>
                  <a:srgbClr val="0099FF"/>
                </a:solidFill>
              </a:rPr>
              <a:t>≡</a:t>
            </a:r>
            <a:r>
              <a:rPr lang="ru-RU" smtClean="0">
                <a:solidFill>
                  <a:srgbClr val="0099FF"/>
                </a:solidFill>
                <a:latin typeface="Arial" charset="0"/>
              </a:rPr>
              <a:t> </a:t>
            </a:r>
            <a:r>
              <a:rPr lang="en-US" smtClean="0">
                <a:solidFill>
                  <a:srgbClr val="0099FF"/>
                </a:solidFill>
              </a:rPr>
              <a:t>C-CH</a:t>
            </a:r>
            <a:r>
              <a:rPr lang="en-US" sz="2800" smtClean="0">
                <a:solidFill>
                  <a:srgbClr val="0099FF"/>
                </a:solidFill>
              </a:rPr>
              <a:t>2</a:t>
            </a:r>
            <a:r>
              <a:rPr lang="en-US" smtClean="0">
                <a:solidFill>
                  <a:srgbClr val="0099FF"/>
                </a:solidFill>
              </a:rPr>
              <a:t>-CH</a:t>
            </a:r>
            <a:r>
              <a:rPr lang="en-US" sz="2200" smtClean="0">
                <a:solidFill>
                  <a:srgbClr val="0099FF"/>
                </a:solidFill>
              </a:rPr>
              <a:t>3</a:t>
            </a:r>
            <a:r>
              <a:rPr lang="ru-RU" sz="2200" smtClean="0">
                <a:solidFill>
                  <a:srgbClr val="0099FF"/>
                </a:solidFill>
                <a:latin typeface="Arial" charset="0"/>
              </a:rPr>
              <a:t>  		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Пентин - 2</a:t>
            </a:r>
            <a:endParaRPr lang="ru-RU" sz="2200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endParaRPr lang="ru-RU" smtClean="0">
              <a:solidFill>
                <a:srgbClr val="0099FF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99FF"/>
                </a:solidFill>
              </a:rPr>
              <a:t>CH</a:t>
            </a:r>
            <a:r>
              <a:rPr lang="ru-RU" smtClean="0">
                <a:solidFill>
                  <a:srgbClr val="0099FF"/>
                </a:solidFill>
              </a:rPr>
              <a:t>≡</a:t>
            </a:r>
            <a:r>
              <a:rPr lang="en-US" smtClean="0">
                <a:solidFill>
                  <a:srgbClr val="0099FF"/>
                </a:solidFill>
              </a:rPr>
              <a:t>C-CH</a:t>
            </a:r>
            <a:r>
              <a:rPr lang="en-US" sz="2800" smtClean="0">
                <a:solidFill>
                  <a:srgbClr val="0099FF"/>
                </a:solidFill>
              </a:rPr>
              <a:t>2</a:t>
            </a:r>
            <a:r>
              <a:rPr lang="en-US" smtClean="0">
                <a:solidFill>
                  <a:srgbClr val="0099FF"/>
                </a:solidFill>
              </a:rPr>
              <a:t>-CH-CH</a:t>
            </a:r>
            <a:r>
              <a:rPr lang="ru-RU" sz="2200" smtClean="0">
                <a:solidFill>
                  <a:srgbClr val="0099FF"/>
                </a:solidFill>
                <a:latin typeface="Arial" charset="0"/>
              </a:rPr>
              <a:t>2</a:t>
            </a:r>
            <a:r>
              <a:rPr lang="ru-RU" smtClean="0">
                <a:solidFill>
                  <a:srgbClr val="0099FF"/>
                </a:solidFill>
                <a:latin typeface="Arial" charset="0"/>
              </a:rPr>
              <a:t>-</a:t>
            </a:r>
            <a:r>
              <a:rPr lang="en-US" smtClean="0">
                <a:solidFill>
                  <a:srgbClr val="0099FF"/>
                </a:solidFill>
                <a:latin typeface="Arial" charset="0"/>
              </a:rPr>
              <a:t>CH</a:t>
            </a:r>
            <a:r>
              <a:rPr lang="en-US" sz="2200" smtClean="0">
                <a:solidFill>
                  <a:srgbClr val="0099FF"/>
                </a:solidFill>
                <a:latin typeface="Arial" charset="0"/>
              </a:rPr>
              <a:t>3</a:t>
            </a:r>
            <a:endParaRPr lang="ru-RU" smtClean="0">
              <a:solidFill>
                <a:srgbClr val="0099FF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ru-RU" smtClean="0">
                <a:solidFill>
                  <a:srgbClr val="0099FF"/>
                </a:solidFill>
                <a:latin typeface="Arial" charset="0"/>
              </a:rPr>
              <a:t>			   </a:t>
            </a:r>
            <a:r>
              <a:rPr lang="en-US" smtClean="0">
                <a:solidFill>
                  <a:srgbClr val="0099FF"/>
                </a:solidFill>
                <a:latin typeface="Arial" charset="0"/>
              </a:rPr>
              <a:t>I		</a:t>
            </a:r>
            <a:r>
              <a:rPr lang="ru-RU" smtClean="0">
                <a:solidFill>
                  <a:srgbClr val="0099FF"/>
                </a:solidFill>
                <a:latin typeface="Arial" charset="0"/>
              </a:rPr>
              <a:t>       </a:t>
            </a:r>
            <a:r>
              <a:rPr lang="en-US" smtClean="0">
                <a:solidFill>
                  <a:srgbClr val="FFFF00"/>
                </a:solidFill>
                <a:latin typeface="Arial" charset="0"/>
              </a:rPr>
              <a:t>4-</a:t>
            </a:r>
            <a:r>
              <a:rPr lang="ru-RU" smtClean="0">
                <a:solidFill>
                  <a:srgbClr val="FFFF00"/>
                </a:solidFill>
                <a:latin typeface="Arial" charset="0"/>
              </a:rPr>
              <a:t>метил-гексин-1</a:t>
            </a:r>
            <a:endParaRPr lang="en-US" smtClean="0">
              <a:solidFill>
                <a:srgbClr val="FFFF00"/>
              </a:solidFill>
              <a:latin typeface="Arial" charset="0"/>
            </a:endParaRPr>
          </a:p>
          <a:p>
            <a:pPr eaLnBrk="1" hangingPunct="1">
              <a:buFont typeface="Wingdings" pitchFamily="2" charset="2"/>
              <a:buNone/>
            </a:pPr>
            <a:r>
              <a:rPr lang="en-US" smtClean="0">
                <a:solidFill>
                  <a:srgbClr val="0099FF"/>
                </a:solidFill>
                <a:latin typeface="Arial" charset="0"/>
              </a:rPr>
              <a:t>			   CH</a:t>
            </a:r>
            <a:r>
              <a:rPr lang="en-US" sz="2200" smtClean="0">
                <a:solidFill>
                  <a:srgbClr val="0099FF"/>
                </a:solidFill>
                <a:latin typeface="Arial" charset="0"/>
              </a:rPr>
              <a:t>3</a:t>
            </a:r>
            <a:endParaRPr lang="ru-RU" smtClean="0">
              <a:solidFill>
                <a:srgbClr val="61B6FF"/>
              </a:solidFill>
              <a:latin typeface="Arial" charset="0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600" b="1" smtClean="0">
                <a:solidFill>
                  <a:srgbClr val="FFFF00"/>
                </a:solidFill>
              </a:rPr>
              <a:t>Способы получения</a:t>
            </a:r>
            <a:r>
              <a:rPr lang="ru-RU" sz="3600" smtClean="0">
                <a:solidFill>
                  <a:srgbClr val="FFFF00"/>
                </a:solidFill>
              </a:rPr>
              <a:t>.</a:t>
            </a:r>
            <a:br>
              <a:rPr lang="ru-RU" sz="3600" smtClean="0">
                <a:solidFill>
                  <a:srgbClr val="FFFF00"/>
                </a:solidFill>
              </a:rPr>
            </a:br>
            <a:endParaRPr lang="ru-RU" sz="3600" smtClean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71688"/>
            <a:ext cx="8229600" cy="4237037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CaC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+ 2H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 → Ca(OH)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+ C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Пиролиз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→ C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Синтез 2С + 2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→ C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+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NaNH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→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−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; 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−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Na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→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NaCl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≡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−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CH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−CHBr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+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KOH(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спирт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) → CH≡CH + 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KBr+</a:t>
            </a:r>
            <a:r>
              <a:rPr lang="en-US" sz="28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b="1" smtClean="0">
                <a:solidFill>
                  <a:srgbClr val="FFFF00"/>
                </a:solidFill>
              </a:rPr>
              <a:t>Физические свойства</a:t>
            </a:r>
            <a:r>
              <a:rPr lang="ru-RU" smtClean="0">
                <a:solidFill>
                  <a:srgbClr val="FFFF00"/>
                </a:solidFill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43188"/>
            <a:ext cx="8229600" cy="3665537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УГ от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2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до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4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6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– это газы, с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5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8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15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28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– это жидкости, с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16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30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–твёрдые вещества. 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 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кип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 </a:t>
            </a:r>
            <a:r>
              <a:rPr lang="ru-RU" baseline="-25000" dirty="0" err="1" smtClean="0">
                <a:solidFill>
                  <a:schemeClr val="tx2">
                    <a:lumMod val="75000"/>
                  </a:schemeClr>
                </a:solidFill>
              </a:rPr>
              <a:t>пл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ρ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увеличиваются с увеличением молярной массы.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Этин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, газ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 </a:t>
            </a:r>
            <a:r>
              <a:rPr lang="ru-RU" baseline="-25000" dirty="0" smtClean="0">
                <a:solidFill>
                  <a:schemeClr val="tx2">
                    <a:lumMod val="75000"/>
                  </a:schemeClr>
                </a:solidFill>
              </a:rPr>
              <a:t>кип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– 83,8ºС.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Химические свойства.</a:t>
            </a:r>
            <a:r>
              <a:rPr lang="ru-RU" dirty="0" smtClean="0">
                <a:solidFill>
                  <a:schemeClr val="tx2">
                    <a:satMod val="20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200000"/>
                  </a:schemeClr>
                </a:solidFill>
              </a:rPr>
            </a:br>
            <a:endParaRPr lang="ru-RU" dirty="0">
              <a:solidFill>
                <a:schemeClr val="tx2">
                  <a:satMod val="20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Как и все непредельные УГ вступают в реакции присоединения:</a:t>
            </a: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CH≡CH +H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→ 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=CH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+ 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→ 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−CH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CH≡CH + Br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→ 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CHBr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=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CHBr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+ Br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 → CHBr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−CHBr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CH≡CH + HI → 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=CHI + HI → 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−CHI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</a:rPr>
              <a:t>Химические свойства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50"/>
            <a:ext cx="8229600" cy="4308475"/>
          </a:xfrm>
        </p:spPr>
        <p:txBody>
          <a:bodyPr>
            <a:normAutofit/>
          </a:bodyPr>
          <a:lstStyle/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Реакция М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Кучерова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CH≡CH + H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O → (CH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=CH−OH) → CH</a:t>
            </a:r>
            <a:r>
              <a:rPr lang="en-US" sz="2400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−CH=O</a:t>
            </a:r>
            <a:endParaRPr lang="ru-RU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Реакция 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Эльтекова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CH≡CH + HCN → 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=CH−C≡N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						акрилонитрил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CuCl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NH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2 CH≡CH → CH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=CH−C≡CH 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                     винилацетилен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(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CuCl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30000" dirty="0" smtClean="0">
                <a:solidFill>
                  <a:schemeClr val="tx2">
                    <a:lumMod val="75000"/>
                  </a:schemeClr>
                </a:solidFill>
              </a:rPr>
              <a:t>+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411480" eaLnBrk="1" fontAlgn="auto" hangingPunct="1">
              <a:spcAft>
                <a:spcPts val="0"/>
              </a:spcAft>
              <a:buFont typeface="Wingdings"/>
              <a:buChar char=""/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108</TotalTime>
  <Words>363</Words>
  <Application>Microsoft Office PowerPoint</Application>
  <PresentationFormat>Экран (4:3)</PresentationFormat>
  <Paragraphs>50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Метро</vt:lpstr>
      <vt:lpstr>Тема: «Алкины»</vt:lpstr>
      <vt:lpstr>Тема и цели урока:</vt:lpstr>
      <vt:lpstr>Определение алкинов</vt:lpstr>
      <vt:lpstr> Электронное строение</vt:lpstr>
      <vt:lpstr>Номенклатура и Изомерия</vt:lpstr>
      <vt:lpstr>Способы получения. </vt:lpstr>
      <vt:lpstr>Физические свойства.</vt:lpstr>
      <vt:lpstr>Химические свойства. </vt:lpstr>
      <vt:lpstr>Химические свойства</vt:lpstr>
      <vt:lpstr>Химические свойства</vt:lpstr>
      <vt:lpstr>Применение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«Алкины»</dc:title>
  <dc:creator>user</dc:creator>
  <cp:lastModifiedBy>COMP</cp:lastModifiedBy>
  <cp:revision>26</cp:revision>
  <dcterms:created xsi:type="dcterms:W3CDTF">2007-03-05T19:05:39Z</dcterms:created>
  <dcterms:modified xsi:type="dcterms:W3CDTF">2011-10-16T16:15:38Z</dcterms:modified>
</cp:coreProperties>
</file>