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7.xml" ContentType="application/vnd.openxmlformats-officedocument.presentationml.notesSlide+xml"/>
  <Override PartName="/ppt/diagrams/colors5.xml" ContentType="application/vnd.openxmlformats-officedocument.drawingml.diagramColors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2" r:id="rId4"/>
    <p:sldId id="274" r:id="rId5"/>
    <p:sldId id="273" r:id="rId6"/>
    <p:sldId id="282" r:id="rId7"/>
    <p:sldId id="275" r:id="rId8"/>
    <p:sldId id="278" r:id="rId9"/>
    <p:sldId id="279" r:id="rId10"/>
    <p:sldId id="281" r:id="rId11"/>
    <p:sldId id="283" r:id="rId12"/>
    <p:sldId id="284" r:id="rId13"/>
    <p:sldId id="267" r:id="rId14"/>
    <p:sldId id="268" r:id="rId15"/>
    <p:sldId id="270" r:id="rId16"/>
    <p:sldId id="259" r:id="rId17"/>
    <p:sldId id="280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AC09C5-8085-4EE3-83D6-ADBF5D2B5E0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0719D08-181E-4920-9DE2-BE9B832D80AE}">
      <dgm:prSet phldrT="[Текст]" custT="1"/>
      <dgm:spPr>
        <a:solidFill>
          <a:srgbClr val="92D050"/>
        </a:solidFill>
      </dgm:spPr>
      <dgm:t>
        <a:bodyPr/>
        <a:lstStyle/>
        <a:p>
          <a:pPr algn="ctr"/>
          <a:r>
            <a:rPr lang="ru-RU" sz="2400" b="1" dirty="0" smtClean="0">
              <a:solidFill>
                <a:schemeClr val="tx1"/>
              </a:solidFill>
            </a:rPr>
            <a:t>Многоукладность экономики</a:t>
          </a:r>
          <a:endParaRPr lang="ru-RU" sz="2400" b="1" dirty="0">
            <a:solidFill>
              <a:schemeClr val="tx1"/>
            </a:solidFill>
          </a:endParaRPr>
        </a:p>
      </dgm:t>
    </dgm:pt>
    <dgm:pt modelId="{D1F65EB4-3FCF-41A8-BF9E-82123BE70E9A}" type="parTrans" cxnId="{94863C02-E28F-4594-A252-B97B8F635A03}">
      <dgm:prSet/>
      <dgm:spPr/>
      <dgm:t>
        <a:bodyPr/>
        <a:lstStyle/>
        <a:p>
          <a:endParaRPr lang="ru-RU"/>
        </a:p>
      </dgm:t>
    </dgm:pt>
    <dgm:pt modelId="{B3B149C4-8D76-4DF1-81BE-9559BED11E63}" type="sibTrans" cxnId="{94863C02-E28F-4594-A252-B97B8F635A03}">
      <dgm:prSet/>
      <dgm:spPr/>
      <dgm:t>
        <a:bodyPr/>
        <a:lstStyle/>
        <a:p>
          <a:endParaRPr lang="ru-RU"/>
        </a:p>
      </dgm:t>
    </dgm:pt>
    <dgm:pt modelId="{696C06EB-ECF4-4299-B2A2-A97FCF7A7992}">
      <dgm:prSet custT="1"/>
      <dgm:spPr>
        <a:solidFill>
          <a:srgbClr val="FFC000"/>
        </a:solidFill>
      </dgm:spPr>
      <dgm:t>
        <a:bodyPr/>
        <a:lstStyle/>
        <a:p>
          <a:pPr algn="ctr"/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Высокие темпы развития промышленного производства (количественные показатели)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FF9AB92-E8E2-422D-862F-49C5E8737EE5}" type="parTrans" cxnId="{9DA09AB9-1A1B-4BBD-8331-466008CE96CA}">
      <dgm:prSet/>
      <dgm:spPr/>
      <dgm:t>
        <a:bodyPr/>
        <a:lstStyle/>
        <a:p>
          <a:endParaRPr lang="ru-RU"/>
        </a:p>
      </dgm:t>
    </dgm:pt>
    <dgm:pt modelId="{C27D150B-4505-460B-90BE-8FB279184971}" type="sibTrans" cxnId="{9DA09AB9-1A1B-4BBD-8331-466008CE96CA}">
      <dgm:prSet/>
      <dgm:spPr/>
      <dgm:t>
        <a:bodyPr/>
        <a:lstStyle/>
        <a:p>
          <a:endParaRPr lang="ru-RU"/>
        </a:p>
      </dgm:t>
    </dgm:pt>
    <dgm:pt modelId="{F43578C6-E1FF-43E1-92CA-1D793592B5BD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solidFill>
            <a:srgbClr val="00B050"/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Отставание от мировых держав по качественным показателям</a:t>
          </a:r>
          <a:endParaRPr lang="ru-RU" sz="2000" b="1" dirty="0">
            <a:solidFill>
              <a:schemeClr val="tx1"/>
            </a:solidFill>
          </a:endParaRPr>
        </a:p>
      </dgm:t>
    </dgm:pt>
    <dgm:pt modelId="{7E60E5A4-BB11-4DBD-AF2A-9EB8CB527FDA}" type="parTrans" cxnId="{F51196C9-A47E-44AF-95F1-9A148062E1E6}">
      <dgm:prSet/>
      <dgm:spPr/>
      <dgm:t>
        <a:bodyPr/>
        <a:lstStyle/>
        <a:p>
          <a:endParaRPr lang="ru-RU"/>
        </a:p>
      </dgm:t>
    </dgm:pt>
    <dgm:pt modelId="{409132A7-267A-4E2F-B4A9-53F15AA8DB33}" type="sibTrans" cxnId="{F51196C9-A47E-44AF-95F1-9A148062E1E6}">
      <dgm:prSet/>
      <dgm:spPr/>
      <dgm:t>
        <a:bodyPr/>
        <a:lstStyle/>
        <a:p>
          <a:endParaRPr lang="ru-RU"/>
        </a:p>
      </dgm:t>
    </dgm:pt>
    <dgm:pt modelId="{2179B86E-51F5-407D-99C5-F09881137234}" type="pres">
      <dgm:prSet presAssocID="{B1AC09C5-8085-4EE3-83D6-ADBF5D2B5E0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2D473E-BC51-4527-BDD2-0A25F2D5B9EE}" type="pres">
      <dgm:prSet presAssocID="{696C06EB-ECF4-4299-B2A2-A97FCF7A7992}" presName="parentLin" presStyleCnt="0"/>
      <dgm:spPr/>
    </dgm:pt>
    <dgm:pt modelId="{3FE76685-4A78-4499-A431-350CA9C91DDC}" type="pres">
      <dgm:prSet presAssocID="{696C06EB-ECF4-4299-B2A2-A97FCF7A799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C22D388-46DC-4733-BF03-58044E7B6603}" type="pres">
      <dgm:prSet presAssocID="{696C06EB-ECF4-4299-B2A2-A97FCF7A7992}" presName="parentText" presStyleLbl="node1" presStyleIdx="0" presStyleCnt="3" custScaleY="355172" custLinFactNeighborX="2363" custLinFactNeighborY="-4573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AC1D41-C8D4-4376-9677-981086702A32}" type="pres">
      <dgm:prSet presAssocID="{696C06EB-ECF4-4299-B2A2-A97FCF7A7992}" presName="negativeSpace" presStyleCnt="0"/>
      <dgm:spPr/>
    </dgm:pt>
    <dgm:pt modelId="{5B0A948B-0169-4B4B-842E-D21E661B5B0D}" type="pres">
      <dgm:prSet presAssocID="{696C06EB-ECF4-4299-B2A2-A97FCF7A7992}" presName="childText" presStyleLbl="conFgAcc1" presStyleIdx="0" presStyleCnt="3">
        <dgm:presLayoutVars>
          <dgm:bulletEnabled val="1"/>
        </dgm:presLayoutVars>
      </dgm:prSet>
      <dgm:spPr>
        <a:ln>
          <a:solidFill>
            <a:srgbClr val="00B050"/>
          </a:solidFill>
        </a:ln>
      </dgm:spPr>
    </dgm:pt>
    <dgm:pt modelId="{C20FEA4C-CC20-430E-9699-973BB4EEFD4C}" type="pres">
      <dgm:prSet presAssocID="{C27D150B-4505-460B-90BE-8FB279184971}" presName="spaceBetweenRectangles" presStyleCnt="0"/>
      <dgm:spPr/>
    </dgm:pt>
    <dgm:pt modelId="{BE954086-BF3C-4604-B580-70BF84E0E78B}" type="pres">
      <dgm:prSet presAssocID="{00719D08-181E-4920-9DE2-BE9B832D80AE}" presName="parentLin" presStyleCnt="0"/>
      <dgm:spPr/>
    </dgm:pt>
    <dgm:pt modelId="{9EBF7C7D-F20B-462B-9FD2-962250EABE11}" type="pres">
      <dgm:prSet presAssocID="{00719D08-181E-4920-9DE2-BE9B832D8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977BE883-B4DB-40B4-89BC-AE01FBEE149E}" type="pres">
      <dgm:prSet presAssocID="{00719D08-181E-4920-9DE2-BE9B832D80AE}" presName="parentText" presStyleLbl="node1" presStyleIdx="1" presStyleCnt="3" custScaleY="3548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3B402F-D662-411C-B34C-4FFB86842A04}" type="pres">
      <dgm:prSet presAssocID="{00719D08-181E-4920-9DE2-BE9B832D80AE}" presName="negativeSpace" presStyleCnt="0"/>
      <dgm:spPr/>
    </dgm:pt>
    <dgm:pt modelId="{15FC7EF7-0636-4CE7-9C9F-7177FC432D4F}" type="pres">
      <dgm:prSet presAssocID="{00719D08-181E-4920-9DE2-BE9B832D80AE}" presName="childText" presStyleLbl="conFgAcc1" presStyleIdx="1" presStyleCnt="3">
        <dgm:presLayoutVars>
          <dgm:bulletEnabled val="1"/>
        </dgm:presLayoutVars>
      </dgm:prSet>
      <dgm:spPr>
        <a:ln>
          <a:solidFill>
            <a:srgbClr val="00B050"/>
          </a:solidFill>
        </a:ln>
      </dgm:spPr>
    </dgm:pt>
    <dgm:pt modelId="{18078543-249B-4CC1-9372-EC2870EA7964}" type="pres">
      <dgm:prSet presAssocID="{B3B149C4-8D76-4DF1-81BE-9559BED11E63}" presName="spaceBetweenRectangles" presStyleCnt="0"/>
      <dgm:spPr/>
    </dgm:pt>
    <dgm:pt modelId="{EBD6D0E2-8F06-4BDD-BC0A-19F5F17F634C}" type="pres">
      <dgm:prSet presAssocID="{F43578C6-E1FF-43E1-92CA-1D793592B5BD}" presName="parentLin" presStyleCnt="0"/>
      <dgm:spPr/>
    </dgm:pt>
    <dgm:pt modelId="{16EAF43D-EC2E-4FAD-9AD3-3CD80474CE63}" type="pres">
      <dgm:prSet presAssocID="{F43578C6-E1FF-43E1-92CA-1D793592B5BD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76676F82-BBAF-4CCA-8D55-7DEE3FD9992C}" type="pres">
      <dgm:prSet presAssocID="{F43578C6-E1FF-43E1-92CA-1D793592B5BD}" presName="parentText" presStyleLbl="node1" presStyleIdx="2" presStyleCnt="3" custScaleY="3641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04588F-4D9D-428E-BA5C-43784581431B}" type="pres">
      <dgm:prSet presAssocID="{F43578C6-E1FF-43E1-92CA-1D793592B5BD}" presName="negativeSpace" presStyleCnt="0"/>
      <dgm:spPr/>
    </dgm:pt>
    <dgm:pt modelId="{E929005D-0111-4DED-A318-E44BD6FF2768}" type="pres">
      <dgm:prSet presAssocID="{F43578C6-E1FF-43E1-92CA-1D793592B5BD}" presName="childText" presStyleLbl="conFgAcc1" presStyleIdx="2" presStyleCnt="3">
        <dgm:presLayoutVars>
          <dgm:bulletEnabled val="1"/>
        </dgm:presLayoutVars>
      </dgm:prSet>
      <dgm:spPr>
        <a:ln>
          <a:solidFill>
            <a:srgbClr val="00B050"/>
          </a:solidFill>
        </a:ln>
      </dgm:spPr>
    </dgm:pt>
  </dgm:ptLst>
  <dgm:cxnLst>
    <dgm:cxn modelId="{9DA09AB9-1A1B-4BBD-8331-466008CE96CA}" srcId="{B1AC09C5-8085-4EE3-83D6-ADBF5D2B5E0A}" destId="{696C06EB-ECF4-4299-B2A2-A97FCF7A7992}" srcOrd="0" destOrd="0" parTransId="{FFF9AB92-E8E2-422D-862F-49C5E8737EE5}" sibTransId="{C27D150B-4505-460B-90BE-8FB279184971}"/>
    <dgm:cxn modelId="{94863C02-E28F-4594-A252-B97B8F635A03}" srcId="{B1AC09C5-8085-4EE3-83D6-ADBF5D2B5E0A}" destId="{00719D08-181E-4920-9DE2-BE9B832D80AE}" srcOrd="1" destOrd="0" parTransId="{D1F65EB4-3FCF-41A8-BF9E-82123BE70E9A}" sibTransId="{B3B149C4-8D76-4DF1-81BE-9559BED11E63}"/>
    <dgm:cxn modelId="{6BF47BEF-A937-4968-A694-B5269A36CB50}" type="presOf" srcId="{696C06EB-ECF4-4299-B2A2-A97FCF7A7992}" destId="{3FE76685-4A78-4499-A431-350CA9C91DDC}" srcOrd="0" destOrd="0" presId="urn:microsoft.com/office/officeart/2005/8/layout/list1"/>
    <dgm:cxn modelId="{57BF2ABD-52CE-4553-8A9E-62A551223D6E}" type="presOf" srcId="{00719D08-181E-4920-9DE2-BE9B832D80AE}" destId="{9EBF7C7D-F20B-462B-9FD2-962250EABE11}" srcOrd="0" destOrd="0" presId="urn:microsoft.com/office/officeart/2005/8/layout/list1"/>
    <dgm:cxn modelId="{F51196C9-A47E-44AF-95F1-9A148062E1E6}" srcId="{B1AC09C5-8085-4EE3-83D6-ADBF5D2B5E0A}" destId="{F43578C6-E1FF-43E1-92CA-1D793592B5BD}" srcOrd="2" destOrd="0" parTransId="{7E60E5A4-BB11-4DBD-AF2A-9EB8CB527FDA}" sibTransId="{409132A7-267A-4E2F-B4A9-53F15AA8DB33}"/>
    <dgm:cxn modelId="{20290353-EE8F-4EC6-8B63-12488BCF0A69}" type="presOf" srcId="{696C06EB-ECF4-4299-B2A2-A97FCF7A7992}" destId="{BC22D388-46DC-4733-BF03-58044E7B6603}" srcOrd="1" destOrd="0" presId="urn:microsoft.com/office/officeart/2005/8/layout/list1"/>
    <dgm:cxn modelId="{6880F28B-0E98-4C1D-AECE-62CF9E7FEA3C}" type="presOf" srcId="{F43578C6-E1FF-43E1-92CA-1D793592B5BD}" destId="{16EAF43D-EC2E-4FAD-9AD3-3CD80474CE63}" srcOrd="0" destOrd="0" presId="urn:microsoft.com/office/officeart/2005/8/layout/list1"/>
    <dgm:cxn modelId="{D58396E4-A6FC-4B78-8F37-F504C78ADFA7}" type="presOf" srcId="{B1AC09C5-8085-4EE3-83D6-ADBF5D2B5E0A}" destId="{2179B86E-51F5-407D-99C5-F09881137234}" srcOrd="0" destOrd="0" presId="urn:microsoft.com/office/officeart/2005/8/layout/list1"/>
    <dgm:cxn modelId="{0311D4CF-10E9-430C-BA5E-F26AF9516EAB}" type="presOf" srcId="{F43578C6-E1FF-43E1-92CA-1D793592B5BD}" destId="{76676F82-BBAF-4CCA-8D55-7DEE3FD9992C}" srcOrd="1" destOrd="0" presId="urn:microsoft.com/office/officeart/2005/8/layout/list1"/>
    <dgm:cxn modelId="{5120171F-7D1C-4481-973B-883C3056734D}" type="presOf" srcId="{00719D08-181E-4920-9DE2-BE9B832D80AE}" destId="{977BE883-B4DB-40B4-89BC-AE01FBEE149E}" srcOrd="1" destOrd="0" presId="urn:microsoft.com/office/officeart/2005/8/layout/list1"/>
    <dgm:cxn modelId="{914055D4-2E19-49E4-B2C5-702D79A69E8C}" type="presParOf" srcId="{2179B86E-51F5-407D-99C5-F09881137234}" destId="{8F2D473E-BC51-4527-BDD2-0A25F2D5B9EE}" srcOrd="0" destOrd="0" presId="urn:microsoft.com/office/officeart/2005/8/layout/list1"/>
    <dgm:cxn modelId="{A41EFB5C-2F6E-48AB-8FB1-C9CCFC41DC0D}" type="presParOf" srcId="{8F2D473E-BC51-4527-BDD2-0A25F2D5B9EE}" destId="{3FE76685-4A78-4499-A431-350CA9C91DDC}" srcOrd="0" destOrd="0" presId="urn:microsoft.com/office/officeart/2005/8/layout/list1"/>
    <dgm:cxn modelId="{92F342FA-B0B8-479E-BE24-E42725FB5AF4}" type="presParOf" srcId="{8F2D473E-BC51-4527-BDD2-0A25F2D5B9EE}" destId="{BC22D388-46DC-4733-BF03-58044E7B6603}" srcOrd="1" destOrd="0" presId="urn:microsoft.com/office/officeart/2005/8/layout/list1"/>
    <dgm:cxn modelId="{C16992A9-0D13-483F-A83A-603183BBC148}" type="presParOf" srcId="{2179B86E-51F5-407D-99C5-F09881137234}" destId="{7CAC1D41-C8D4-4376-9677-981086702A32}" srcOrd="1" destOrd="0" presId="urn:microsoft.com/office/officeart/2005/8/layout/list1"/>
    <dgm:cxn modelId="{F209F2C8-8B49-43BE-8F28-E4C75EAD1ADB}" type="presParOf" srcId="{2179B86E-51F5-407D-99C5-F09881137234}" destId="{5B0A948B-0169-4B4B-842E-D21E661B5B0D}" srcOrd="2" destOrd="0" presId="urn:microsoft.com/office/officeart/2005/8/layout/list1"/>
    <dgm:cxn modelId="{D7124905-8118-4E48-A619-B86FFF187919}" type="presParOf" srcId="{2179B86E-51F5-407D-99C5-F09881137234}" destId="{C20FEA4C-CC20-430E-9699-973BB4EEFD4C}" srcOrd="3" destOrd="0" presId="urn:microsoft.com/office/officeart/2005/8/layout/list1"/>
    <dgm:cxn modelId="{BEDFB33C-B74D-4235-BC05-389731267A8E}" type="presParOf" srcId="{2179B86E-51F5-407D-99C5-F09881137234}" destId="{BE954086-BF3C-4604-B580-70BF84E0E78B}" srcOrd="4" destOrd="0" presId="urn:microsoft.com/office/officeart/2005/8/layout/list1"/>
    <dgm:cxn modelId="{EC324F5E-D768-40DD-89C0-03AED79D8D9C}" type="presParOf" srcId="{BE954086-BF3C-4604-B580-70BF84E0E78B}" destId="{9EBF7C7D-F20B-462B-9FD2-962250EABE11}" srcOrd="0" destOrd="0" presId="urn:microsoft.com/office/officeart/2005/8/layout/list1"/>
    <dgm:cxn modelId="{F5E886F8-A6D7-4E05-B5E7-2994F1FA276F}" type="presParOf" srcId="{BE954086-BF3C-4604-B580-70BF84E0E78B}" destId="{977BE883-B4DB-40B4-89BC-AE01FBEE149E}" srcOrd="1" destOrd="0" presId="urn:microsoft.com/office/officeart/2005/8/layout/list1"/>
    <dgm:cxn modelId="{5ACB38AD-90D4-482F-A4C3-82AD9FD801DC}" type="presParOf" srcId="{2179B86E-51F5-407D-99C5-F09881137234}" destId="{CA3B402F-D662-411C-B34C-4FFB86842A04}" srcOrd="5" destOrd="0" presId="urn:microsoft.com/office/officeart/2005/8/layout/list1"/>
    <dgm:cxn modelId="{5F98A9FF-EA47-4F72-B3C0-DC8D652A4A36}" type="presParOf" srcId="{2179B86E-51F5-407D-99C5-F09881137234}" destId="{15FC7EF7-0636-4CE7-9C9F-7177FC432D4F}" srcOrd="6" destOrd="0" presId="urn:microsoft.com/office/officeart/2005/8/layout/list1"/>
    <dgm:cxn modelId="{13F3E30B-9D8C-4B3F-A895-705B0E3405A3}" type="presParOf" srcId="{2179B86E-51F5-407D-99C5-F09881137234}" destId="{18078543-249B-4CC1-9372-EC2870EA7964}" srcOrd="7" destOrd="0" presId="urn:microsoft.com/office/officeart/2005/8/layout/list1"/>
    <dgm:cxn modelId="{DF7112A1-54CC-4795-A693-A24F92F6BE43}" type="presParOf" srcId="{2179B86E-51F5-407D-99C5-F09881137234}" destId="{EBD6D0E2-8F06-4BDD-BC0A-19F5F17F634C}" srcOrd="8" destOrd="0" presId="urn:microsoft.com/office/officeart/2005/8/layout/list1"/>
    <dgm:cxn modelId="{FCBEB44D-A867-4996-9F31-FBFB54D1AEC2}" type="presParOf" srcId="{EBD6D0E2-8F06-4BDD-BC0A-19F5F17F634C}" destId="{16EAF43D-EC2E-4FAD-9AD3-3CD80474CE63}" srcOrd="0" destOrd="0" presId="urn:microsoft.com/office/officeart/2005/8/layout/list1"/>
    <dgm:cxn modelId="{D091C689-A465-4848-A800-CE7D25BA67BB}" type="presParOf" srcId="{EBD6D0E2-8F06-4BDD-BC0A-19F5F17F634C}" destId="{76676F82-BBAF-4CCA-8D55-7DEE3FD9992C}" srcOrd="1" destOrd="0" presId="urn:microsoft.com/office/officeart/2005/8/layout/list1"/>
    <dgm:cxn modelId="{8DA18DCB-B71B-4300-A5AD-0EAF546F857A}" type="presParOf" srcId="{2179B86E-51F5-407D-99C5-F09881137234}" destId="{8F04588F-4D9D-428E-BA5C-43784581431B}" srcOrd="9" destOrd="0" presId="urn:microsoft.com/office/officeart/2005/8/layout/list1"/>
    <dgm:cxn modelId="{3A3929E1-E262-44C1-A8E2-F7D5A53D9320}" type="presParOf" srcId="{2179B86E-51F5-407D-99C5-F09881137234}" destId="{E929005D-0111-4DED-A318-E44BD6FF276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5BBB94-8BBC-48B9-835F-C648FFAE075E}" type="doc">
      <dgm:prSet loTypeId="urn:microsoft.com/office/officeart/2005/8/layout/chevronAccent+Icon" loCatId="officeonline" qsTypeId="urn:microsoft.com/office/officeart/2005/8/quickstyle/simple1" qsCatId="simple" csTypeId="urn:microsoft.com/office/officeart/2005/8/colors/accent1_2" csCatId="accent1" phldr="1"/>
      <dgm:spPr/>
    </dgm:pt>
    <dgm:pt modelId="{BEB261AD-A14E-4138-841E-764AAD38C14D}">
      <dgm:prSet phldrT="[Текст]"/>
      <dgm:spPr/>
      <dgm:t>
        <a:bodyPr/>
        <a:lstStyle/>
        <a:p>
          <a:r>
            <a:rPr lang="ru-RU" dirty="0" smtClean="0"/>
            <a:t>Аграрно-индустриальные</a:t>
          </a:r>
          <a:endParaRPr lang="ru-RU" dirty="0"/>
        </a:p>
      </dgm:t>
    </dgm:pt>
    <dgm:pt modelId="{A20A86FA-0D77-4400-8D86-2BC4A3CE4142}" type="parTrans" cxnId="{F5B2022A-0D50-4E67-8EE4-4E7614BA8613}">
      <dgm:prSet/>
      <dgm:spPr/>
      <dgm:t>
        <a:bodyPr/>
        <a:lstStyle/>
        <a:p>
          <a:endParaRPr lang="ru-RU"/>
        </a:p>
      </dgm:t>
    </dgm:pt>
    <dgm:pt modelId="{702C5CDE-11AA-4BBD-B441-B56A3D8C6DFE}" type="sibTrans" cxnId="{F5B2022A-0D50-4E67-8EE4-4E7614BA8613}">
      <dgm:prSet/>
      <dgm:spPr/>
      <dgm:t>
        <a:bodyPr/>
        <a:lstStyle/>
        <a:p>
          <a:endParaRPr lang="ru-RU"/>
        </a:p>
      </dgm:t>
    </dgm:pt>
    <dgm:pt modelId="{EBA4361B-1578-44DC-901F-F98EDED02426}">
      <dgm:prSet phldrT="[Текст]"/>
      <dgm:spPr/>
      <dgm:t>
        <a:bodyPr/>
        <a:lstStyle/>
        <a:p>
          <a:r>
            <a:rPr lang="ru-RU" dirty="0" smtClean="0"/>
            <a:t>Индустриально-аграрные</a:t>
          </a:r>
          <a:endParaRPr lang="ru-RU" dirty="0"/>
        </a:p>
      </dgm:t>
    </dgm:pt>
    <dgm:pt modelId="{3B8C73CF-B490-4FF1-8E8D-55C268F1DFBD}" type="parTrans" cxnId="{8FBE5961-04DF-46F9-88DB-2822409A8929}">
      <dgm:prSet/>
      <dgm:spPr/>
      <dgm:t>
        <a:bodyPr/>
        <a:lstStyle/>
        <a:p>
          <a:endParaRPr lang="ru-RU"/>
        </a:p>
      </dgm:t>
    </dgm:pt>
    <dgm:pt modelId="{D58DF50C-9C0A-4C89-986D-9938DA0C43DA}" type="sibTrans" cxnId="{8FBE5961-04DF-46F9-88DB-2822409A8929}">
      <dgm:prSet/>
      <dgm:spPr/>
      <dgm:t>
        <a:bodyPr/>
        <a:lstStyle/>
        <a:p>
          <a:endParaRPr lang="ru-RU"/>
        </a:p>
      </dgm:t>
    </dgm:pt>
    <dgm:pt modelId="{28CA26D9-57C1-47C1-AF8C-5881CBE40467}">
      <dgm:prSet phldrT="[Текст]"/>
      <dgm:spPr/>
      <dgm:t>
        <a:bodyPr/>
        <a:lstStyle/>
        <a:p>
          <a:r>
            <a:rPr lang="ru-RU" dirty="0" smtClean="0"/>
            <a:t>Индустриальные</a:t>
          </a:r>
          <a:endParaRPr lang="ru-RU" dirty="0"/>
        </a:p>
      </dgm:t>
    </dgm:pt>
    <dgm:pt modelId="{BDB4D5E5-C8A9-4895-8041-FDE3C1E0A9FC}" type="parTrans" cxnId="{474A4C6B-B315-4331-834A-A9D8DA51CDF2}">
      <dgm:prSet/>
      <dgm:spPr/>
      <dgm:t>
        <a:bodyPr/>
        <a:lstStyle/>
        <a:p>
          <a:endParaRPr lang="ru-RU"/>
        </a:p>
      </dgm:t>
    </dgm:pt>
    <dgm:pt modelId="{88B089D6-F366-4EC7-BCC4-0A0BA14D54C5}" type="sibTrans" cxnId="{474A4C6B-B315-4331-834A-A9D8DA51CDF2}">
      <dgm:prSet/>
      <dgm:spPr/>
      <dgm:t>
        <a:bodyPr/>
        <a:lstStyle/>
        <a:p>
          <a:endParaRPr lang="ru-RU"/>
        </a:p>
      </dgm:t>
    </dgm:pt>
    <dgm:pt modelId="{87CA2539-4E94-4C7C-9519-953BE1CCEC3D}">
      <dgm:prSet/>
      <dgm:spPr/>
      <dgm:t>
        <a:bodyPr/>
        <a:lstStyle/>
        <a:p>
          <a:r>
            <a:rPr lang="ru-RU" dirty="0" smtClean="0"/>
            <a:t>Аграрные</a:t>
          </a:r>
          <a:endParaRPr lang="ru-RU" dirty="0"/>
        </a:p>
      </dgm:t>
    </dgm:pt>
    <dgm:pt modelId="{8DE2D77C-0B48-4DEB-80DE-49AE3B7024E2}" type="parTrans" cxnId="{BD04E637-B8F1-45EA-B3B7-12845C6C2D6C}">
      <dgm:prSet/>
      <dgm:spPr/>
      <dgm:t>
        <a:bodyPr/>
        <a:lstStyle/>
        <a:p>
          <a:endParaRPr lang="ru-RU"/>
        </a:p>
      </dgm:t>
    </dgm:pt>
    <dgm:pt modelId="{F3CCBE3A-E4BB-4CE1-9988-9F0392E9C5EB}" type="sibTrans" cxnId="{BD04E637-B8F1-45EA-B3B7-12845C6C2D6C}">
      <dgm:prSet/>
      <dgm:spPr/>
      <dgm:t>
        <a:bodyPr/>
        <a:lstStyle/>
        <a:p>
          <a:endParaRPr lang="ru-RU"/>
        </a:p>
      </dgm:t>
    </dgm:pt>
    <dgm:pt modelId="{6F08CF6B-FEC0-456C-A61D-009F4FCA9294}" type="pres">
      <dgm:prSet presAssocID="{2E5BBB94-8BBC-48B9-835F-C648FFAE075E}" presName="Name0" presStyleCnt="0">
        <dgm:presLayoutVars>
          <dgm:dir/>
          <dgm:resizeHandles val="exact"/>
        </dgm:presLayoutVars>
      </dgm:prSet>
      <dgm:spPr/>
    </dgm:pt>
    <dgm:pt modelId="{0FF90268-34B2-4338-8CAC-CB2728229442}" type="pres">
      <dgm:prSet presAssocID="{87CA2539-4E94-4C7C-9519-953BE1CCEC3D}" presName="composite" presStyleCnt="0"/>
      <dgm:spPr/>
    </dgm:pt>
    <dgm:pt modelId="{F98B4267-8DBB-4FB4-9306-3E96B1EE6C9B}" type="pres">
      <dgm:prSet presAssocID="{87CA2539-4E94-4C7C-9519-953BE1CCEC3D}" presName="bgChev" presStyleLbl="node1" presStyleIdx="0" presStyleCnt="4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</dgm:pt>
    <dgm:pt modelId="{893498E6-DFF2-4E1E-BA44-F0FABA1BEE8C}" type="pres">
      <dgm:prSet presAssocID="{87CA2539-4E94-4C7C-9519-953BE1CCEC3D}" presName="tx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6813EF-3CD8-4812-BED5-628F9E1C5226}" type="pres">
      <dgm:prSet presAssocID="{F3CCBE3A-E4BB-4CE1-9988-9F0392E9C5EB}" presName="compositeSpace" presStyleCnt="0"/>
      <dgm:spPr/>
    </dgm:pt>
    <dgm:pt modelId="{96894AF5-BD38-4CA5-891B-B9735B0533D2}" type="pres">
      <dgm:prSet presAssocID="{BEB261AD-A14E-4138-841E-764AAD38C14D}" presName="composite" presStyleCnt="0"/>
      <dgm:spPr/>
    </dgm:pt>
    <dgm:pt modelId="{F0EA086E-03A8-4751-A9D7-29469F4493BC}" type="pres">
      <dgm:prSet presAssocID="{BEB261AD-A14E-4138-841E-764AAD38C14D}" presName="bgChev" presStyleLbl="node1" presStyleIdx="1" presStyleCnt="4"/>
      <dgm:sp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</dgm:spPr>
    </dgm:pt>
    <dgm:pt modelId="{6CFDD832-B4FC-4CD7-B766-97D7CD50610A}" type="pres">
      <dgm:prSet presAssocID="{BEB261AD-A14E-4138-841E-764AAD38C14D}" presName="tx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4F8CCF-97D1-4121-A328-A8A7763B32C1}" type="pres">
      <dgm:prSet presAssocID="{702C5CDE-11AA-4BBD-B441-B56A3D8C6DFE}" presName="compositeSpace" presStyleCnt="0"/>
      <dgm:spPr/>
    </dgm:pt>
    <dgm:pt modelId="{3DA13487-22E7-4B1C-BDE9-2C3A57E7B9C3}" type="pres">
      <dgm:prSet presAssocID="{EBA4361B-1578-44DC-901F-F98EDED02426}" presName="composite" presStyleCnt="0"/>
      <dgm:spPr/>
    </dgm:pt>
    <dgm:pt modelId="{03BE5674-FB07-4BA0-AF7F-2B3806E058AE}" type="pres">
      <dgm:prSet presAssocID="{EBA4361B-1578-44DC-901F-F98EDED02426}" presName="bgChev" presStyleLbl="node1" presStyleIdx="2" presStyleCnt="4"/>
      <dgm:spPr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</dgm:spPr>
    </dgm:pt>
    <dgm:pt modelId="{C6125663-7A6B-41F7-9089-FC192C63BFE8}" type="pres">
      <dgm:prSet presAssocID="{EBA4361B-1578-44DC-901F-F98EDED02426}" presName="tx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4F8E6C-7492-40F9-9521-39D23DBF4D1A}" type="pres">
      <dgm:prSet presAssocID="{D58DF50C-9C0A-4C89-986D-9938DA0C43DA}" presName="compositeSpace" presStyleCnt="0"/>
      <dgm:spPr/>
    </dgm:pt>
    <dgm:pt modelId="{8423A5F5-FD9B-419E-82D9-4315E810B2F4}" type="pres">
      <dgm:prSet presAssocID="{28CA26D9-57C1-47C1-AF8C-5881CBE40467}" presName="composite" presStyleCnt="0"/>
      <dgm:spPr/>
    </dgm:pt>
    <dgm:pt modelId="{1610C20D-C7BF-45E7-853C-716D188D29C6}" type="pres">
      <dgm:prSet presAssocID="{28CA26D9-57C1-47C1-AF8C-5881CBE40467}" presName="bgChev" presStyleLbl="node1" presStyleIdx="3" presStyleCnt="4"/>
      <dgm:spPr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</dgm:spPr>
    </dgm:pt>
    <dgm:pt modelId="{5961FAD9-0C38-4250-A7B5-8A86B09EEBCB}" type="pres">
      <dgm:prSet presAssocID="{28CA26D9-57C1-47C1-AF8C-5881CBE40467}" presName="tx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20C701F-314B-4A72-8435-5E6C4EFD2CE7}" type="presOf" srcId="{87CA2539-4E94-4C7C-9519-953BE1CCEC3D}" destId="{893498E6-DFF2-4E1E-BA44-F0FABA1BEE8C}" srcOrd="0" destOrd="0" presId="urn:microsoft.com/office/officeart/2005/8/layout/chevronAccent+Icon"/>
    <dgm:cxn modelId="{F2E1F797-C92F-464D-A597-08EA2186EA41}" type="presOf" srcId="{2E5BBB94-8BBC-48B9-835F-C648FFAE075E}" destId="{6F08CF6B-FEC0-456C-A61D-009F4FCA9294}" srcOrd="0" destOrd="0" presId="urn:microsoft.com/office/officeart/2005/8/layout/chevronAccent+Icon"/>
    <dgm:cxn modelId="{F5B2022A-0D50-4E67-8EE4-4E7614BA8613}" srcId="{2E5BBB94-8BBC-48B9-835F-C648FFAE075E}" destId="{BEB261AD-A14E-4138-841E-764AAD38C14D}" srcOrd="1" destOrd="0" parTransId="{A20A86FA-0D77-4400-8D86-2BC4A3CE4142}" sibTransId="{702C5CDE-11AA-4BBD-B441-B56A3D8C6DFE}"/>
    <dgm:cxn modelId="{8FBE5961-04DF-46F9-88DB-2822409A8929}" srcId="{2E5BBB94-8BBC-48B9-835F-C648FFAE075E}" destId="{EBA4361B-1578-44DC-901F-F98EDED02426}" srcOrd="2" destOrd="0" parTransId="{3B8C73CF-B490-4FF1-8E8D-55C268F1DFBD}" sibTransId="{D58DF50C-9C0A-4C89-986D-9938DA0C43DA}"/>
    <dgm:cxn modelId="{474A4C6B-B315-4331-834A-A9D8DA51CDF2}" srcId="{2E5BBB94-8BBC-48B9-835F-C648FFAE075E}" destId="{28CA26D9-57C1-47C1-AF8C-5881CBE40467}" srcOrd="3" destOrd="0" parTransId="{BDB4D5E5-C8A9-4895-8041-FDE3C1E0A9FC}" sibTransId="{88B089D6-F366-4EC7-BCC4-0A0BA14D54C5}"/>
    <dgm:cxn modelId="{08DF7B38-B32D-447C-9FFA-FB7467C9BCAE}" type="presOf" srcId="{28CA26D9-57C1-47C1-AF8C-5881CBE40467}" destId="{5961FAD9-0C38-4250-A7B5-8A86B09EEBCB}" srcOrd="0" destOrd="0" presId="urn:microsoft.com/office/officeart/2005/8/layout/chevronAccent+Icon"/>
    <dgm:cxn modelId="{01C3530B-60AB-4652-8B7E-A090B93E7548}" type="presOf" srcId="{EBA4361B-1578-44DC-901F-F98EDED02426}" destId="{C6125663-7A6B-41F7-9089-FC192C63BFE8}" srcOrd="0" destOrd="0" presId="urn:microsoft.com/office/officeart/2005/8/layout/chevronAccent+Icon"/>
    <dgm:cxn modelId="{FECDB27A-BDCD-4920-B59B-412F343A516B}" type="presOf" srcId="{BEB261AD-A14E-4138-841E-764AAD38C14D}" destId="{6CFDD832-B4FC-4CD7-B766-97D7CD50610A}" srcOrd="0" destOrd="0" presId="urn:microsoft.com/office/officeart/2005/8/layout/chevronAccent+Icon"/>
    <dgm:cxn modelId="{BD04E637-B8F1-45EA-B3B7-12845C6C2D6C}" srcId="{2E5BBB94-8BBC-48B9-835F-C648FFAE075E}" destId="{87CA2539-4E94-4C7C-9519-953BE1CCEC3D}" srcOrd="0" destOrd="0" parTransId="{8DE2D77C-0B48-4DEB-80DE-49AE3B7024E2}" sibTransId="{F3CCBE3A-E4BB-4CE1-9988-9F0392E9C5EB}"/>
    <dgm:cxn modelId="{2A840218-1F85-4952-8208-8548EBB8E484}" type="presParOf" srcId="{6F08CF6B-FEC0-456C-A61D-009F4FCA9294}" destId="{0FF90268-34B2-4338-8CAC-CB2728229442}" srcOrd="0" destOrd="0" presId="urn:microsoft.com/office/officeart/2005/8/layout/chevronAccent+Icon"/>
    <dgm:cxn modelId="{A3DEB2AB-C9B1-46DB-99B9-C540D8B991FA}" type="presParOf" srcId="{0FF90268-34B2-4338-8CAC-CB2728229442}" destId="{F98B4267-8DBB-4FB4-9306-3E96B1EE6C9B}" srcOrd="0" destOrd="0" presId="urn:microsoft.com/office/officeart/2005/8/layout/chevronAccent+Icon"/>
    <dgm:cxn modelId="{DD1B77A3-5E9F-4951-9D80-4313C08DB547}" type="presParOf" srcId="{0FF90268-34B2-4338-8CAC-CB2728229442}" destId="{893498E6-DFF2-4E1E-BA44-F0FABA1BEE8C}" srcOrd="1" destOrd="0" presId="urn:microsoft.com/office/officeart/2005/8/layout/chevronAccent+Icon"/>
    <dgm:cxn modelId="{B12A7D96-B128-4D8B-8569-F484F537AC13}" type="presParOf" srcId="{6F08CF6B-FEC0-456C-A61D-009F4FCA9294}" destId="{CD6813EF-3CD8-4812-BED5-628F9E1C5226}" srcOrd="1" destOrd="0" presId="urn:microsoft.com/office/officeart/2005/8/layout/chevronAccent+Icon"/>
    <dgm:cxn modelId="{F5EEAE97-661A-4BB2-AB37-F656DF28E61D}" type="presParOf" srcId="{6F08CF6B-FEC0-456C-A61D-009F4FCA9294}" destId="{96894AF5-BD38-4CA5-891B-B9735B0533D2}" srcOrd="2" destOrd="0" presId="urn:microsoft.com/office/officeart/2005/8/layout/chevronAccent+Icon"/>
    <dgm:cxn modelId="{BF1B8FF0-C5A7-4D99-9398-E443D59DE7DD}" type="presParOf" srcId="{96894AF5-BD38-4CA5-891B-B9735B0533D2}" destId="{F0EA086E-03A8-4751-A9D7-29469F4493BC}" srcOrd="0" destOrd="0" presId="urn:microsoft.com/office/officeart/2005/8/layout/chevronAccent+Icon"/>
    <dgm:cxn modelId="{5BF1DC1B-FE25-4CFA-A0E3-44DD18D68620}" type="presParOf" srcId="{96894AF5-BD38-4CA5-891B-B9735B0533D2}" destId="{6CFDD832-B4FC-4CD7-B766-97D7CD50610A}" srcOrd="1" destOrd="0" presId="urn:microsoft.com/office/officeart/2005/8/layout/chevronAccent+Icon"/>
    <dgm:cxn modelId="{A3996AAE-98C7-493C-802C-4B977E183613}" type="presParOf" srcId="{6F08CF6B-FEC0-456C-A61D-009F4FCA9294}" destId="{7D4F8CCF-97D1-4121-A328-A8A7763B32C1}" srcOrd="3" destOrd="0" presId="urn:microsoft.com/office/officeart/2005/8/layout/chevronAccent+Icon"/>
    <dgm:cxn modelId="{CE3A85CF-D8A5-4252-BAA9-3B30D06E8AAD}" type="presParOf" srcId="{6F08CF6B-FEC0-456C-A61D-009F4FCA9294}" destId="{3DA13487-22E7-4B1C-BDE9-2C3A57E7B9C3}" srcOrd="4" destOrd="0" presId="urn:microsoft.com/office/officeart/2005/8/layout/chevronAccent+Icon"/>
    <dgm:cxn modelId="{70C275BC-283A-4CC7-9D4D-50E22EB4026D}" type="presParOf" srcId="{3DA13487-22E7-4B1C-BDE9-2C3A57E7B9C3}" destId="{03BE5674-FB07-4BA0-AF7F-2B3806E058AE}" srcOrd="0" destOrd="0" presId="urn:microsoft.com/office/officeart/2005/8/layout/chevronAccent+Icon"/>
    <dgm:cxn modelId="{6FF0905C-3EBD-446A-83C8-699FC9E98394}" type="presParOf" srcId="{3DA13487-22E7-4B1C-BDE9-2C3A57E7B9C3}" destId="{C6125663-7A6B-41F7-9089-FC192C63BFE8}" srcOrd="1" destOrd="0" presId="urn:microsoft.com/office/officeart/2005/8/layout/chevronAccent+Icon"/>
    <dgm:cxn modelId="{9B3A26B6-2565-442E-AA6E-028B23410C7F}" type="presParOf" srcId="{6F08CF6B-FEC0-456C-A61D-009F4FCA9294}" destId="{C24F8E6C-7492-40F9-9521-39D23DBF4D1A}" srcOrd="5" destOrd="0" presId="urn:microsoft.com/office/officeart/2005/8/layout/chevronAccent+Icon"/>
    <dgm:cxn modelId="{07E78966-BE68-46C8-937A-F1467214601A}" type="presParOf" srcId="{6F08CF6B-FEC0-456C-A61D-009F4FCA9294}" destId="{8423A5F5-FD9B-419E-82D9-4315E810B2F4}" srcOrd="6" destOrd="0" presId="urn:microsoft.com/office/officeart/2005/8/layout/chevronAccent+Icon"/>
    <dgm:cxn modelId="{BC110A42-7346-44BF-9626-EBF712CE6BB4}" type="presParOf" srcId="{8423A5F5-FD9B-419E-82D9-4315E810B2F4}" destId="{1610C20D-C7BF-45E7-853C-716D188D29C6}" srcOrd="0" destOrd="0" presId="urn:microsoft.com/office/officeart/2005/8/layout/chevronAccent+Icon"/>
    <dgm:cxn modelId="{449340BB-383D-4BE7-A4C4-D0ED3B3FD698}" type="presParOf" srcId="{8423A5F5-FD9B-419E-82D9-4315E810B2F4}" destId="{5961FAD9-0C38-4250-A7B5-8A86B09EEBCB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53155B-8BA6-4621-AD5D-54249FEB876B}" type="doc">
      <dgm:prSet loTypeId="urn:microsoft.com/office/officeart/2005/8/layout/lProcess3" loCatId="process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7B3196E-C9DD-451A-8D6F-91469387D6A7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Быстрое развитие экономики началось лишь после отмены крепостного права в России</a:t>
          </a:r>
          <a:endParaRPr lang="ru-RU" sz="22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5FA1224-EA9A-4AC5-9D8C-F7BF0A4D313D}" type="parTrans" cxnId="{CE39327E-BFD7-47AA-8265-ECE07847CD8B}">
      <dgm:prSet/>
      <dgm:spPr/>
      <dgm:t>
        <a:bodyPr/>
        <a:lstStyle/>
        <a:p>
          <a:endParaRPr lang="ru-RU"/>
        </a:p>
      </dgm:t>
    </dgm:pt>
    <dgm:pt modelId="{368F1617-3BF0-4F5E-AD85-146BEE7A1094}" type="sibTrans" cxnId="{CE39327E-BFD7-47AA-8265-ECE07847CD8B}">
      <dgm:prSet/>
      <dgm:spPr/>
      <dgm:t>
        <a:bodyPr/>
        <a:lstStyle/>
        <a:p>
          <a:endParaRPr lang="ru-RU"/>
        </a:p>
      </dgm:t>
    </dgm:pt>
    <dgm:pt modelId="{ADCF0940-8F46-4447-B5F3-219053E33261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Высокая роль государства в экономике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1A62AE13-F50D-43E0-9F25-9ED0730F89D7}" type="parTrans" cxnId="{4788DAE8-E40D-40E1-98FA-4B9845FAF66B}">
      <dgm:prSet/>
      <dgm:spPr/>
      <dgm:t>
        <a:bodyPr/>
        <a:lstStyle/>
        <a:p>
          <a:endParaRPr lang="ru-RU"/>
        </a:p>
      </dgm:t>
    </dgm:pt>
    <dgm:pt modelId="{23197D67-1DA5-4A3A-A966-4140789C91BE}" type="sibTrans" cxnId="{4788DAE8-E40D-40E1-98FA-4B9845FAF66B}">
      <dgm:prSet/>
      <dgm:spPr/>
      <dgm:t>
        <a:bodyPr/>
        <a:lstStyle/>
        <a:p>
          <a:endParaRPr lang="ru-RU"/>
        </a:p>
      </dgm:t>
    </dgm:pt>
    <dgm:pt modelId="{C170651E-85E0-4475-965B-7EE5660D037F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Значительную роль в её развитии играл иностранный капитал</a:t>
          </a:r>
          <a:endParaRPr lang="ru-RU" sz="22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C7F1F97-25C3-41AE-8901-DD0296ADF259}" type="parTrans" cxnId="{8F282023-0802-4156-A10E-3659895EB318}">
      <dgm:prSet/>
      <dgm:spPr/>
      <dgm:t>
        <a:bodyPr/>
        <a:lstStyle/>
        <a:p>
          <a:endParaRPr lang="ru-RU"/>
        </a:p>
      </dgm:t>
    </dgm:pt>
    <dgm:pt modelId="{0BAFB60E-C678-4AB5-B083-9F928D830DBB}" type="sibTrans" cxnId="{8F282023-0802-4156-A10E-3659895EB318}">
      <dgm:prSet/>
      <dgm:spPr/>
      <dgm:t>
        <a:bodyPr/>
        <a:lstStyle/>
        <a:p>
          <a:endParaRPr lang="ru-RU"/>
        </a:p>
      </dgm:t>
    </dgm:pt>
    <dgm:pt modelId="{7929510A-23B0-4084-9BCE-B8FAF6A195D6}">
      <dgm:prSet phldrT="[Текст]"/>
      <dgm:spPr>
        <a:solidFill>
          <a:schemeClr val="bg2">
            <a:lumMod val="75000"/>
            <a:alpha val="90000"/>
          </a:schemeClr>
        </a:solidFill>
      </dgm:spPr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Многоукладность экономики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34998F39-4158-4A59-8E02-AAE237D16482}" type="parTrans" cxnId="{67D84066-B113-42A3-ACF8-640BD4019BE2}">
      <dgm:prSet/>
      <dgm:spPr/>
      <dgm:t>
        <a:bodyPr/>
        <a:lstStyle/>
        <a:p>
          <a:endParaRPr lang="ru-RU"/>
        </a:p>
      </dgm:t>
    </dgm:pt>
    <dgm:pt modelId="{81175A96-5D9E-4323-86C4-8F8724EA2809}" type="sibTrans" cxnId="{67D84066-B113-42A3-ACF8-640BD4019BE2}">
      <dgm:prSet/>
      <dgm:spPr/>
      <dgm:t>
        <a:bodyPr/>
        <a:lstStyle/>
        <a:p>
          <a:endParaRPr lang="ru-RU"/>
        </a:p>
      </dgm:t>
    </dgm:pt>
    <dgm:pt modelId="{E19DCCAC-E2A9-42DD-9FA1-38953096C091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Высокая концентрация производства, рабочей силы и капитала</a:t>
          </a:r>
          <a:endParaRPr lang="ru-RU" sz="22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B8C3322-470E-4BEF-892F-3C0D0A3B8A30}" type="parTrans" cxnId="{726D3E37-DF53-4BA0-8EA6-68C1B75E5A53}">
      <dgm:prSet/>
      <dgm:spPr/>
      <dgm:t>
        <a:bodyPr/>
        <a:lstStyle/>
        <a:p>
          <a:endParaRPr lang="ru-RU"/>
        </a:p>
      </dgm:t>
    </dgm:pt>
    <dgm:pt modelId="{4A3E3732-3E14-4CA6-8457-2478ADD03132}" type="sibTrans" cxnId="{726D3E37-DF53-4BA0-8EA6-68C1B75E5A53}">
      <dgm:prSet/>
      <dgm:spPr/>
      <dgm:t>
        <a:bodyPr/>
        <a:lstStyle/>
        <a:p>
          <a:endParaRPr lang="ru-RU"/>
        </a:p>
      </dgm:t>
    </dgm:pt>
    <dgm:pt modelId="{1D3482A3-FAA3-4D36-B186-000FABE176CD}">
      <dgm:prSet phldrT="[Текст]"/>
      <dgm:spPr>
        <a:solidFill>
          <a:srgbClr val="00B0F0">
            <a:alpha val="90000"/>
          </a:srgbClr>
        </a:solidFill>
      </dgm:spPr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Неравномерность экономического развития 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A852CFD9-B232-4010-A520-240EB457C6FF}" type="parTrans" cxnId="{6398DD90-1865-45A4-8736-86B0A7A563B9}">
      <dgm:prSet/>
      <dgm:spPr/>
      <dgm:t>
        <a:bodyPr/>
        <a:lstStyle/>
        <a:p>
          <a:endParaRPr lang="ru-RU"/>
        </a:p>
      </dgm:t>
    </dgm:pt>
    <dgm:pt modelId="{E50A2485-40E9-4653-B674-3436A6117C84}" type="sibTrans" cxnId="{6398DD90-1865-45A4-8736-86B0A7A563B9}">
      <dgm:prSet/>
      <dgm:spPr/>
      <dgm:t>
        <a:bodyPr/>
        <a:lstStyle/>
        <a:p>
          <a:endParaRPr lang="ru-RU"/>
        </a:p>
      </dgm:t>
    </dgm:pt>
    <dgm:pt modelId="{85B37F27-ADA2-4BBB-9122-B35581FFC6EF}">
      <dgm:prSet custT="1"/>
      <dgm:spPr/>
      <dgm:t>
        <a:bodyPr/>
        <a:lstStyle/>
        <a:p>
          <a:r>
            <a:rPr lang="ru-RU" sz="2400" b="1" smtClean="0">
              <a:solidFill>
                <a:schemeClr val="tx1"/>
              </a:solidFill>
            </a:rPr>
            <a:t>Политическое бесправие буржуазии</a:t>
          </a:r>
          <a:endParaRPr lang="ru-RU" sz="2400" b="1" dirty="0">
            <a:solidFill>
              <a:schemeClr val="tx1"/>
            </a:solidFill>
          </a:endParaRPr>
        </a:p>
      </dgm:t>
    </dgm:pt>
    <dgm:pt modelId="{545641D6-DEBB-40C6-B839-6B9695F43A14}" type="parTrans" cxnId="{F9BD2465-F7A4-488D-8CFE-CA584D63D5D2}">
      <dgm:prSet/>
      <dgm:spPr/>
      <dgm:t>
        <a:bodyPr/>
        <a:lstStyle/>
        <a:p>
          <a:endParaRPr lang="ru-RU"/>
        </a:p>
      </dgm:t>
    </dgm:pt>
    <dgm:pt modelId="{BFF4151A-F4CE-4647-907B-5CA691780D5D}" type="sibTrans" cxnId="{F9BD2465-F7A4-488D-8CFE-CA584D63D5D2}">
      <dgm:prSet/>
      <dgm:spPr/>
      <dgm:t>
        <a:bodyPr/>
        <a:lstStyle/>
        <a:p>
          <a:endParaRPr lang="ru-RU"/>
        </a:p>
      </dgm:t>
    </dgm:pt>
    <dgm:pt modelId="{99D8357F-8613-4632-956D-ED46FBF7648E}" type="pres">
      <dgm:prSet presAssocID="{B753155B-8BA6-4621-AD5D-54249FEB876B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7AE54FA-FF18-4A1F-B59B-49D7F890A2A6}" type="pres">
      <dgm:prSet presAssocID="{27B3196E-C9DD-451A-8D6F-91469387D6A7}" presName="horFlow" presStyleCnt="0"/>
      <dgm:spPr/>
    </dgm:pt>
    <dgm:pt modelId="{F2791803-E308-4C7D-A6DB-0E5EE65738D8}" type="pres">
      <dgm:prSet presAssocID="{27B3196E-C9DD-451A-8D6F-91469387D6A7}" presName="bigChev" presStyleLbl="node1" presStyleIdx="0" presStyleCnt="4" custScaleX="139447"/>
      <dgm:spPr>
        <a:prstGeom prst="flowChartDocument">
          <a:avLst/>
        </a:prstGeom>
      </dgm:spPr>
      <dgm:t>
        <a:bodyPr/>
        <a:lstStyle/>
        <a:p>
          <a:endParaRPr lang="ru-RU"/>
        </a:p>
      </dgm:t>
    </dgm:pt>
    <dgm:pt modelId="{D114254B-C073-4E38-B56E-6B7FE891A1F8}" type="pres">
      <dgm:prSet presAssocID="{1A62AE13-F50D-43E0-9F25-9ED0730F89D7}" presName="parTrans" presStyleCnt="0"/>
      <dgm:spPr/>
    </dgm:pt>
    <dgm:pt modelId="{6591DCF1-9E9E-4404-82FF-E7CC981864BC}" type="pres">
      <dgm:prSet presAssocID="{ADCF0940-8F46-4447-B5F3-219053E33261}" presName="node" presStyleLbl="alignAccFollowNode1" presStyleIdx="0" presStyleCnt="3" custScaleX="151348" custLinFactX="23493" custLinFactNeighborX="100000" custLinFactNeighborY="2496">
        <dgm:presLayoutVars>
          <dgm:bulletEnabled val="1"/>
        </dgm:presLayoutVars>
      </dgm:prSet>
      <dgm:spPr>
        <a:prstGeom prst="flowChartDocument">
          <a:avLst/>
        </a:prstGeom>
      </dgm:spPr>
      <dgm:t>
        <a:bodyPr/>
        <a:lstStyle/>
        <a:p>
          <a:endParaRPr lang="ru-RU"/>
        </a:p>
      </dgm:t>
    </dgm:pt>
    <dgm:pt modelId="{73243B17-97E2-4822-9E37-B1BCA806278C}" type="pres">
      <dgm:prSet presAssocID="{27B3196E-C9DD-451A-8D6F-91469387D6A7}" presName="vSp" presStyleCnt="0"/>
      <dgm:spPr/>
    </dgm:pt>
    <dgm:pt modelId="{494A9AD8-5D91-4184-AFD4-158010BE48D7}" type="pres">
      <dgm:prSet presAssocID="{C170651E-85E0-4475-965B-7EE5660D037F}" presName="horFlow" presStyleCnt="0"/>
      <dgm:spPr/>
    </dgm:pt>
    <dgm:pt modelId="{B0F351A3-2233-4D59-BF52-F3981C4B8FF9}" type="pres">
      <dgm:prSet presAssocID="{C170651E-85E0-4475-965B-7EE5660D037F}" presName="bigChev" presStyleLbl="node1" presStyleIdx="1" presStyleCnt="4" custScaleX="138784"/>
      <dgm:spPr>
        <a:prstGeom prst="flowChartDocument">
          <a:avLst/>
        </a:prstGeom>
      </dgm:spPr>
      <dgm:t>
        <a:bodyPr/>
        <a:lstStyle/>
        <a:p>
          <a:endParaRPr lang="ru-RU"/>
        </a:p>
      </dgm:t>
    </dgm:pt>
    <dgm:pt modelId="{2F30F50C-2101-4CD7-9ED6-3E5F7CDF91C1}" type="pres">
      <dgm:prSet presAssocID="{34998F39-4158-4A59-8E02-AAE237D16482}" presName="parTrans" presStyleCnt="0"/>
      <dgm:spPr/>
    </dgm:pt>
    <dgm:pt modelId="{50BA8A25-5B8F-47AE-9D73-2A2DC4584432}" type="pres">
      <dgm:prSet presAssocID="{7929510A-23B0-4084-9BCE-B8FAF6A195D6}" presName="node" presStyleLbl="alignAccFollowNode1" presStyleIdx="1" presStyleCnt="3" custScaleX="150335" custLinFactX="8088" custLinFactNeighborX="100000" custLinFactNeighborY="-66">
        <dgm:presLayoutVars>
          <dgm:bulletEnabled val="1"/>
        </dgm:presLayoutVars>
      </dgm:prSet>
      <dgm:spPr>
        <a:prstGeom prst="flowChartDocument">
          <a:avLst/>
        </a:prstGeom>
      </dgm:spPr>
      <dgm:t>
        <a:bodyPr/>
        <a:lstStyle/>
        <a:p>
          <a:endParaRPr lang="ru-RU"/>
        </a:p>
      </dgm:t>
    </dgm:pt>
    <dgm:pt modelId="{AA0B23C2-4FCF-4AB8-A5F4-EB0F6BEC9EBA}" type="pres">
      <dgm:prSet presAssocID="{C170651E-85E0-4475-965B-7EE5660D037F}" presName="vSp" presStyleCnt="0"/>
      <dgm:spPr/>
    </dgm:pt>
    <dgm:pt modelId="{9A9428BB-A270-4AA6-8410-22048767D148}" type="pres">
      <dgm:prSet presAssocID="{E19DCCAC-E2A9-42DD-9FA1-38953096C091}" presName="horFlow" presStyleCnt="0"/>
      <dgm:spPr/>
    </dgm:pt>
    <dgm:pt modelId="{F4949B4E-3D1D-4C53-800A-8CB10B220D62}" type="pres">
      <dgm:prSet presAssocID="{E19DCCAC-E2A9-42DD-9FA1-38953096C091}" presName="bigChev" presStyleLbl="node1" presStyleIdx="2" presStyleCnt="4" custScaleX="140252" custLinFactNeighborX="7388" custLinFactNeighborY="991"/>
      <dgm:spPr>
        <a:prstGeom prst="flowChartDocument">
          <a:avLst/>
        </a:prstGeom>
      </dgm:spPr>
      <dgm:t>
        <a:bodyPr/>
        <a:lstStyle/>
        <a:p>
          <a:endParaRPr lang="ru-RU"/>
        </a:p>
      </dgm:t>
    </dgm:pt>
    <dgm:pt modelId="{35EDA205-A089-42C9-B655-0EAFF5F6B18D}" type="pres">
      <dgm:prSet presAssocID="{A852CFD9-B232-4010-A520-240EB457C6FF}" presName="parTrans" presStyleCnt="0"/>
      <dgm:spPr/>
    </dgm:pt>
    <dgm:pt modelId="{B3C43D5F-D06B-4A68-B5E8-89D95128AB07}" type="pres">
      <dgm:prSet presAssocID="{1D3482A3-FAA3-4D36-B186-000FABE176CD}" presName="node" presStyleLbl="alignAccFollowNode1" presStyleIdx="2" presStyleCnt="3" custScaleX="147761" custLinFactX="42394" custLinFactNeighborX="100000" custLinFactNeighborY="3790">
        <dgm:presLayoutVars>
          <dgm:bulletEnabled val="1"/>
        </dgm:presLayoutVars>
      </dgm:prSet>
      <dgm:spPr>
        <a:prstGeom prst="flowChartDocument">
          <a:avLst/>
        </a:prstGeom>
      </dgm:spPr>
      <dgm:t>
        <a:bodyPr/>
        <a:lstStyle/>
        <a:p>
          <a:endParaRPr lang="ru-RU"/>
        </a:p>
      </dgm:t>
    </dgm:pt>
    <dgm:pt modelId="{B7C7B447-616E-4642-9965-852F827911F6}" type="pres">
      <dgm:prSet presAssocID="{E19DCCAC-E2A9-42DD-9FA1-38953096C091}" presName="vSp" presStyleCnt="0"/>
      <dgm:spPr/>
    </dgm:pt>
    <dgm:pt modelId="{1A08F754-60F2-45E7-A8B5-FADE2DB52705}" type="pres">
      <dgm:prSet presAssocID="{85B37F27-ADA2-4BBB-9122-B35581FFC6EF}" presName="horFlow" presStyleCnt="0"/>
      <dgm:spPr/>
    </dgm:pt>
    <dgm:pt modelId="{1D744F68-9A0B-4CF4-9905-CB08BBC2063E}" type="pres">
      <dgm:prSet presAssocID="{85B37F27-ADA2-4BBB-9122-B35581FFC6EF}" presName="bigChev" presStyleLbl="node1" presStyleIdx="3" presStyleCnt="4" custScaleX="117353" custLinFactNeighborX="-1192" custLinFactNeighborY="-1135"/>
      <dgm:spPr>
        <a:prstGeom prst="flowChartDocument">
          <a:avLst/>
        </a:prstGeom>
      </dgm:spPr>
      <dgm:t>
        <a:bodyPr/>
        <a:lstStyle/>
        <a:p>
          <a:endParaRPr lang="ru-RU"/>
        </a:p>
      </dgm:t>
    </dgm:pt>
  </dgm:ptLst>
  <dgm:cxnLst>
    <dgm:cxn modelId="{C1C63173-6BF1-4E17-84CE-13B6199DF55F}" type="presOf" srcId="{85B37F27-ADA2-4BBB-9122-B35581FFC6EF}" destId="{1D744F68-9A0B-4CF4-9905-CB08BBC2063E}" srcOrd="0" destOrd="0" presId="urn:microsoft.com/office/officeart/2005/8/layout/lProcess3"/>
    <dgm:cxn modelId="{8F282023-0802-4156-A10E-3659895EB318}" srcId="{B753155B-8BA6-4621-AD5D-54249FEB876B}" destId="{C170651E-85E0-4475-965B-7EE5660D037F}" srcOrd="1" destOrd="0" parTransId="{7C7F1F97-25C3-41AE-8901-DD0296ADF259}" sibTransId="{0BAFB60E-C678-4AB5-B083-9F928D830DBB}"/>
    <dgm:cxn modelId="{67D84066-B113-42A3-ACF8-640BD4019BE2}" srcId="{C170651E-85E0-4475-965B-7EE5660D037F}" destId="{7929510A-23B0-4084-9BCE-B8FAF6A195D6}" srcOrd="0" destOrd="0" parTransId="{34998F39-4158-4A59-8E02-AAE237D16482}" sibTransId="{81175A96-5D9E-4323-86C4-8F8724EA2809}"/>
    <dgm:cxn modelId="{21FF45B7-14BD-4743-B54B-60FFBE68595A}" type="presOf" srcId="{27B3196E-C9DD-451A-8D6F-91469387D6A7}" destId="{F2791803-E308-4C7D-A6DB-0E5EE65738D8}" srcOrd="0" destOrd="0" presId="urn:microsoft.com/office/officeart/2005/8/layout/lProcess3"/>
    <dgm:cxn modelId="{4788DAE8-E40D-40E1-98FA-4B9845FAF66B}" srcId="{27B3196E-C9DD-451A-8D6F-91469387D6A7}" destId="{ADCF0940-8F46-4447-B5F3-219053E33261}" srcOrd="0" destOrd="0" parTransId="{1A62AE13-F50D-43E0-9F25-9ED0730F89D7}" sibTransId="{23197D67-1DA5-4A3A-A966-4140789C91BE}"/>
    <dgm:cxn modelId="{F9BD2465-F7A4-488D-8CFE-CA584D63D5D2}" srcId="{B753155B-8BA6-4621-AD5D-54249FEB876B}" destId="{85B37F27-ADA2-4BBB-9122-B35581FFC6EF}" srcOrd="3" destOrd="0" parTransId="{545641D6-DEBB-40C6-B839-6B9695F43A14}" sibTransId="{BFF4151A-F4CE-4647-907B-5CA691780D5D}"/>
    <dgm:cxn modelId="{3599A893-8A7E-4573-A1B0-3612F9B69A57}" type="presOf" srcId="{ADCF0940-8F46-4447-B5F3-219053E33261}" destId="{6591DCF1-9E9E-4404-82FF-E7CC981864BC}" srcOrd="0" destOrd="0" presId="urn:microsoft.com/office/officeart/2005/8/layout/lProcess3"/>
    <dgm:cxn modelId="{CE39327E-BFD7-47AA-8265-ECE07847CD8B}" srcId="{B753155B-8BA6-4621-AD5D-54249FEB876B}" destId="{27B3196E-C9DD-451A-8D6F-91469387D6A7}" srcOrd="0" destOrd="0" parTransId="{C5FA1224-EA9A-4AC5-9D8C-F7BF0A4D313D}" sibTransId="{368F1617-3BF0-4F5E-AD85-146BEE7A1094}"/>
    <dgm:cxn modelId="{34EC85B6-3671-457C-B757-5A52023FE3BE}" type="presOf" srcId="{B753155B-8BA6-4621-AD5D-54249FEB876B}" destId="{99D8357F-8613-4632-956D-ED46FBF7648E}" srcOrd="0" destOrd="0" presId="urn:microsoft.com/office/officeart/2005/8/layout/lProcess3"/>
    <dgm:cxn modelId="{6398DD90-1865-45A4-8736-86B0A7A563B9}" srcId="{E19DCCAC-E2A9-42DD-9FA1-38953096C091}" destId="{1D3482A3-FAA3-4D36-B186-000FABE176CD}" srcOrd="0" destOrd="0" parTransId="{A852CFD9-B232-4010-A520-240EB457C6FF}" sibTransId="{E50A2485-40E9-4653-B674-3436A6117C84}"/>
    <dgm:cxn modelId="{B5A81B73-17AA-43F1-A53F-DD2289B033C4}" type="presOf" srcId="{E19DCCAC-E2A9-42DD-9FA1-38953096C091}" destId="{F4949B4E-3D1D-4C53-800A-8CB10B220D62}" srcOrd="0" destOrd="0" presId="urn:microsoft.com/office/officeart/2005/8/layout/lProcess3"/>
    <dgm:cxn modelId="{E9C2EE6D-D8FC-4C9E-A69E-692E009AE74D}" type="presOf" srcId="{C170651E-85E0-4475-965B-7EE5660D037F}" destId="{B0F351A3-2233-4D59-BF52-F3981C4B8FF9}" srcOrd="0" destOrd="0" presId="urn:microsoft.com/office/officeart/2005/8/layout/lProcess3"/>
    <dgm:cxn modelId="{726D3E37-DF53-4BA0-8EA6-68C1B75E5A53}" srcId="{B753155B-8BA6-4621-AD5D-54249FEB876B}" destId="{E19DCCAC-E2A9-42DD-9FA1-38953096C091}" srcOrd="2" destOrd="0" parTransId="{2B8C3322-470E-4BEF-892F-3C0D0A3B8A30}" sibTransId="{4A3E3732-3E14-4CA6-8457-2478ADD03132}"/>
    <dgm:cxn modelId="{145D367F-A04D-4C03-8A32-53D6E59C42DE}" type="presOf" srcId="{7929510A-23B0-4084-9BCE-B8FAF6A195D6}" destId="{50BA8A25-5B8F-47AE-9D73-2A2DC4584432}" srcOrd="0" destOrd="0" presId="urn:microsoft.com/office/officeart/2005/8/layout/lProcess3"/>
    <dgm:cxn modelId="{6D9A7585-3ED9-45C3-AF9A-D30EE6698D0B}" type="presOf" srcId="{1D3482A3-FAA3-4D36-B186-000FABE176CD}" destId="{B3C43D5F-D06B-4A68-B5E8-89D95128AB07}" srcOrd="0" destOrd="0" presId="urn:microsoft.com/office/officeart/2005/8/layout/lProcess3"/>
    <dgm:cxn modelId="{C0C43DD8-8E58-487B-A1C5-B5F3A0B8C7F6}" type="presParOf" srcId="{99D8357F-8613-4632-956D-ED46FBF7648E}" destId="{E7AE54FA-FF18-4A1F-B59B-49D7F890A2A6}" srcOrd="0" destOrd="0" presId="urn:microsoft.com/office/officeart/2005/8/layout/lProcess3"/>
    <dgm:cxn modelId="{1E16F246-DE26-42EE-8575-4586047DFF01}" type="presParOf" srcId="{E7AE54FA-FF18-4A1F-B59B-49D7F890A2A6}" destId="{F2791803-E308-4C7D-A6DB-0E5EE65738D8}" srcOrd="0" destOrd="0" presId="urn:microsoft.com/office/officeart/2005/8/layout/lProcess3"/>
    <dgm:cxn modelId="{E8C3A2C4-FE70-4FCF-8FAC-E30FE4D4A8A3}" type="presParOf" srcId="{E7AE54FA-FF18-4A1F-B59B-49D7F890A2A6}" destId="{D114254B-C073-4E38-B56E-6B7FE891A1F8}" srcOrd="1" destOrd="0" presId="urn:microsoft.com/office/officeart/2005/8/layout/lProcess3"/>
    <dgm:cxn modelId="{249A74EA-D2C7-4F3F-BA4E-25471B2FED7C}" type="presParOf" srcId="{E7AE54FA-FF18-4A1F-B59B-49D7F890A2A6}" destId="{6591DCF1-9E9E-4404-82FF-E7CC981864BC}" srcOrd="2" destOrd="0" presId="urn:microsoft.com/office/officeart/2005/8/layout/lProcess3"/>
    <dgm:cxn modelId="{299415FE-744C-4908-9032-516E1319D56B}" type="presParOf" srcId="{99D8357F-8613-4632-956D-ED46FBF7648E}" destId="{73243B17-97E2-4822-9E37-B1BCA806278C}" srcOrd="1" destOrd="0" presId="urn:microsoft.com/office/officeart/2005/8/layout/lProcess3"/>
    <dgm:cxn modelId="{4EC4C68A-DB60-470C-B78A-F946802FFF7F}" type="presParOf" srcId="{99D8357F-8613-4632-956D-ED46FBF7648E}" destId="{494A9AD8-5D91-4184-AFD4-158010BE48D7}" srcOrd="2" destOrd="0" presId="urn:microsoft.com/office/officeart/2005/8/layout/lProcess3"/>
    <dgm:cxn modelId="{C524CD43-65E7-4A64-9A27-892C8BA94F35}" type="presParOf" srcId="{494A9AD8-5D91-4184-AFD4-158010BE48D7}" destId="{B0F351A3-2233-4D59-BF52-F3981C4B8FF9}" srcOrd="0" destOrd="0" presId="urn:microsoft.com/office/officeart/2005/8/layout/lProcess3"/>
    <dgm:cxn modelId="{B2A296A0-916C-4FDC-9F75-FA633EFC442E}" type="presParOf" srcId="{494A9AD8-5D91-4184-AFD4-158010BE48D7}" destId="{2F30F50C-2101-4CD7-9ED6-3E5F7CDF91C1}" srcOrd="1" destOrd="0" presId="urn:microsoft.com/office/officeart/2005/8/layout/lProcess3"/>
    <dgm:cxn modelId="{9CA797A4-0309-4AA2-A652-0C85CA666F2C}" type="presParOf" srcId="{494A9AD8-5D91-4184-AFD4-158010BE48D7}" destId="{50BA8A25-5B8F-47AE-9D73-2A2DC4584432}" srcOrd="2" destOrd="0" presId="urn:microsoft.com/office/officeart/2005/8/layout/lProcess3"/>
    <dgm:cxn modelId="{C521DBCB-3D20-4B52-A62A-5E812C672D3B}" type="presParOf" srcId="{99D8357F-8613-4632-956D-ED46FBF7648E}" destId="{AA0B23C2-4FCF-4AB8-A5F4-EB0F6BEC9EBA}" srcOrd="3" destOrd="0" presId="urn:microsoft.com/office/officeart/2005/8/layout/lProcess3"/>
    <dgm:cxn modelId="{09945533-7C71-4328-9A36-2700FCD8A320}" type="presParOf" srcId="{99D8357F-8613-4632-956D-ED46FBF7648E}" destId="{9A9428BB-A270-4AA6-8410-22048767D148}" srcOrd="4" destOrd="0" presId="urn:microsoft.com/office/officeart/2005/8/layout/lProcess3"/>
    <dgm:cxn modelId="{F0716BB2-B3E4-43A3-BAD1-B6EF4D72B200}" type="presParOf" srcId="{9A9428BB-A270-4AA6-8410-22048767D148}" destId="{F4949B4E-3D1D-4C53-800A-8CB10B220D62}" srcOrd="0" destOrd="0" presId="urn:microsoft.com/office/officeart/2005/8/layout/lProcess3"/>
    <dgm:cxn modelId="{B679E697-8237-4466-8C4B-26C99CD257A1}" type="presParOf" srcId="{9A9428BB-A270-4AA6-8410-22048767D148}" destId="{35EDA205-A089-42C9-B655-0EAFF5F6B18D}" srcOrd="1" destOrd="0" presId="urn:microsoft.com/office/officeart/2005/8/layout/lProcess3"/>
    <dgm:cxn modelId="{7E8A8EA3-BF8A-4BCE-91EB-F9F8FE132B54}" type="presParOf" srcId="{9A9428BB-A270-4AA6-8410-22048767D148}" destId="{B3C43D5F-D06B-4A68-B5E8-89D95128AB07}" srcOrd="2" destOrd="0" presId="urn:microsoft.com/office/officeart/2005/8/layout/lProcess3"/>
    <dgm:cxn modelId="{CD312C4F-255A-4013-9FB5-04103AC55BBD}" type="presParOf" srcId="{99D8357F-8613-4632-956D-ED46FBF7648E}" destId="{B7C7B447-616E-4642-9965-852F827911F6}" srcOrd="5" destOrd="0" presId="urn:microsoft.com/office/officeart/2005/8/layout/lProcess3"/>
    <dgm:cxn modelId="{4C815465-2C5F-446C-A071-55EE0E5D8702}" type="presParOf" srcId="{99D8357F-8613-4632-956D-ED46FBF7648E}" destId="{1A08F754-60F2-45E7-A8B5-FADE2DB52705}" srcOrd="6" destOrd="0" presId="urn:microsoft.com/office/officeart/2005/8/layout/lProcess3"/>
    <dgm:cxn modelId="{36A08E8D-6CEE-4301-928D-F44E3540ACB2}" type="presParOf" srcId="{1A08F754-60F2-45E7-A8B5-FADE2DB52705}" destId="{1D744F68-9A0B-4CF4-9905-CB08BBC2063E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791AC23-42E4-4CFF-86AC-4B533F4DCD5B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18659BE-6144-4858-B854-48681FEDE79D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Казенные заводы</a:t>
          </a:r>
        </a:p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(30 заводов)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07C498E-230A-47B9-9DC2-64DB9BF48CD7}" type="parTrans" cxnId="{07A55921-400B-4EC0-9F0F-545E77EFD663}">
      <dgm:prSet/>
      <dgm:spPr/>
      <dgm:t>
        <a:bodyPr/>
        <a:lstStyle/>
        <a:p>
          <a:endParaRPr lang="ru-RU"/>
        </a:p>
      </dgm:t>
    </dgm:pt>
    <dgm:pt modelId="{FD6D688F-EFFA-4961-A261-3C03CA52F033}" type="sibTrans" cxnId="{07A55921-400B-4EC0-9F0F-545E77EFD663}">
      <dgm:prSet/>
      <dgm:spPr/>
      <dgm:t>
        <a:bodyPr/>
        <a:lstStyle/>
        <a:p>
          <a:endParaRPr lang="ru-RU"/>
        </a:p>
      </dgm:t>
    </dgm:pt>
    <dgm:pt modelId="{7B99FC78-C7B0-4F27-BED2-E4A624B3A89E}">
      <dgm:prSet phldrT="[Текст]"/>
      <dgm:sp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Тульский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C24F825-23D0-45F8-AD16-522AFDAD1EE0}" type="parTrans" cxnId="{5AE733A3-72B4-4745-B3AF-29132DD33FE8}">
      <dgm:prSet/>
      <dgm:spPr/>
      <dgm:t>
        <a:bodyPr/>
        <a:lstStyle/>
        <a:p>
          <a:endParaRPr lang="ru-RU"/>
        </a:p>
      </dgm:t>
    </dgm:pt>
    <dgm:pt modelId="{C8C42800-2F7B-4317-B58A-B8D4D58C0B28}" type="sibTrans" cxnId="{5AE733A3-72B4-4745-B3AF-29132DD33FE8}">
      <dgm:prSet/>
      <dgm:spPr/>
      <dgm:t>
        <a:bodyPr/>
        <a:lstStyle/>
        <a:p>
          <a:endParaRPr lang="ru-RU"/>
        </a:p>
      </dgm:t>
    </dgm:pt>
    <dgm:pt modelId="{6F07A458-ECD6-4604-AA29-E57762FF0FEC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Ижевский</a:t>
          </a:r>
          <a:endParaRPr lang="ru-RU" dirty="0"/>
        </a:p>
      </dgm:t>
    </dgm:pt>
    <dgm:pt modelId="{AD15A795-5063-4AB3-87DF-11F4C03FD121}" type="parTrans" cxnId="{65E9BBC3-B4BE-41D0-BAAA-C7A38B42104C}">
      <dgm:prSet/>
      <dgm:spPr/>
      <dgm:t>
        <a:bodyPr/>
        <a:lstStyle/>
        <a:p>
          <a:endParaRPr lang="ru-RU"/>
        </a:p>
      </dgm:t>
    </dgm:pt>
    <dgm:pt modelId="{2BE6EA7B-0B54-4DD6-9ABF-0B1D83EFC5C4}" type="sibTrans" cxnId="{65E9BBC3-B4BE-41D0-BAAA-C7A38B42104C}">
      <dgm:prSet/>
      <dgm:spPr/>
      <dgm:t>
        <a:bodyPr/>
        <a:lstStyle/>
        <a:p>
          <a:endParaRPr lang="ru-RU"/>
        </a:p>
      </dgm:t>
    </dgm:pt>
    <dgm:pt modelId="{B4E00E87-EB80-48DE-94E4-4F0431B3B1C6}">
      <dgm:prSet phldrT="[Текст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Сестрорецкий</a:t>
          </a:r>
          <a:endParaRPr lang="ru-RU" dirty="0"/>
        </a:p>
      </dgm:t>
    </dgm:pt>
    <dgm:pt modelId="{35AAC6D2-4A5C-4A9F-B850-0E46FA7D5E47}" type="parTrans" cxnId="{3AE0459E-1E9D-449A-929F-6A0E0A6F8F54}">
      <dgm:prSet/>
      <dgm:spPr/>
      <dgm:t>
        <a:bodyPr/>
        <a:lstStyle/>
        <a:p>
          <a:endParaRPr lang="ru-RU"/>
        </a:p>
      </dgm:t>
    </dgm:pt>
    <dgm:pt modelId="{1FDE3B2B-503B-4239-AFC5-DD8A058C5273}" type="sibTrans" cxnId="{3AE0459E-1E9D-449A-929F-6A0E0A6F8F54}">
      <dgm:prSet/>
      <dgm:spPr/>
      <dgm:t>
        <a:bodyPr/>
        <a:lstStyle/>
        <a:p>
          <a:endParaRPr lang="ru-RU"/>
        </a:p>
      </dgm:t>
    </dgm:pt>
    <dgm:pt modelId="{25252583-12B9-4B9B-B3C6-090AA051A247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Обуховский</a:t>
          </a:r>
          <a:endParaRPr lang="ru-RU" dirty="0"/>
        </a:p>
      </dgm:t>
    </dgm:pt>
    <dgm:pt modelId="{677CFEB5-F8CE-45C8-B711-A0650ABA9D19}" type="parTrans" cxnId="{08852C42-BF69-416B-B9B8-988576879097}">
      <dgm:prSet/>
      <dgm:spPr/>
      <dgm:t>
        <a:bodyPr/>
        <a:lstStyle/>
        <a:p>
          <a:endParaRPr lang="ru-RU"/>
        </a:p>
      </dgm:t>
    </dgm:pt>
    <dgm:pt modelId="{FCD0791C-C888-4618-AD2A-C94C89B69B5D}" type="sibTrans" cxnId="{08852C42-BF69-416B-B9B8-988576879097}">
      <dgm:prSet/>
      <dgm:spPr/>
      <dgm:t>
        <a:bodyPr/>
        <a:lstStyle/>
        <a:p>
          <a:endParaRPr lang="ru-RU"/>
        </a:p>
      </dgm:t>
    </dgm:pt>
    <dgm:pt modelId="{6517B601-E969-47F0-B01C-ACF61F42BB78}" type="pres">
      <dgm:prSet presAssocID="{0791AC23-42E4-4CFF-86AC-4B533F4DCD5B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8467EC-DFE2-438B-BF4C-3BF527B6F114}" type="pres">
      <dgm:prSet presAssocID="{0791AC23-42E4-4CFF-86AC-4B533F4DCD5B}" presName="matrix" presStyleCnt="0"/>
      <dgm:spPr/>
    </dgm:pt>
    <dgm:pt modelId="{D9199C26-C11B-479B-AE31-684B6AAAEA56}" type="pres">
      <dgm:prSet presAssocID="{0791AC23-42E4-4CFF-86AC-4B533F4DCD5B}" presName="tile1" presStyleLbl="node1" presStyleIdx="0" presStyleCnt="4"/>
      <dgm:spPr/>
      <dgm:t>
        <a:bodyPr/>
        <a:lstStyle/>
        <a:p>
          <a:endParaRPr lang="ru-RU"/>
        </a:p>
      </dgm:t>
    </dgm:pt>
    <dgm:pt modelId="{CFD390D8-FE82-4E02-B467-E13FA789F3A7}" type="pres">
      <dgm:prSet presAssocID="{0791AC23-42E4-4CFF-86AC-4B533F4DCD5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3767A4-980E-4C41-97EA-6B203F5BDFAD}" type="pres">
      <dgm:prSet presAssocID="{0791AC23-42E4-4CFF-86AC-4B533F4DCD5B}" presName="tile2" presStyleLbl="node1" presStyleIdx="1" presStyleCnt="4"/>
      <dgm:spPr/>
      <dgm:t>
        <a:bodyPr/>
        <a:lstStyle/>
        <a:p>
          <a:endParaRPr lang="ru-RU"/>
        </a:p>
      </dgm:t>
    </dgm:pt>
    <dgm:pt modelId="{B8A56511-3D32-4F5A-AF16-23E1B55858DF}" type="pres">
      <dgm:prSet presAssocID="{0791AC23-42E4-4CFF-86AC-4B533F4DCD5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18A25F-9067-4E5E-9E3A-75B0AF307F06}" type="pres">
      <dgm:prSet presAssocID="{0791AC23-42E4-4CFF-86AC-4B533F4DCD5B}" presName="tile3" presStyleLbl="node1" presStyleIdx="2" presStyleCnt="4"/>
      <dgm:spPr/>
      <dgm:t>
        <a:bodyPr/>
        <a:lstStyle/>
        <a:p>
          <a:endParaRPr lang="ru-RU"/>
        </a:p>
      </dgm:t>
    </dgm:pt>
    <dgm:pt modelId="{E6192A0E-C021-42CB-9B81-74FB43F6B24A}" type="pres">
      <dgm:prSet presAssocID="{0791AC23-42E4-4CFF-86AC-4B533F4DCD5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BF42EB-32EB-4D43-A055-99B28FD749E2}" type="pres">
      <dgm:prSet presAssocID="{0791AC23-42E4-4CFF-86AC-4B533F4DCD5B}" presName="tile4" presStyleLbl="node1" presStyleIdx="3" presStyleCnt="4"/>
      <dgm:spPr/>
      <dgm:t>
        <a:bodyPr/>
        <a:lstStyle/>
        <a:p>
          <a:endParaRPr lang="ru-RU"/>
        </a:p>
      </dgm:t>
    </dgm:pt>
    <dgm:pt modelId="{9B1976E7-6AD7-449C-B421-E54660F47637}" type="pres">
      <dgm:prSet presAssocID="{0791AC23-42E4-4CFF-86AC-4B533F4DCD5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0F5495-DC98-4288-9995-8BA656C30425}" type="pres">
      <dgm:prSet presAssocID="{0791AC23-42E4-4CFF-86AC-4B533F4DCD5B}" presName="centerTile" presStyleLbl="fgShp" presStyleIdx="0" presStyleCnt="1" custScaleX="165101" custScaleY="17320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45E35B91-1A7D-4E12-97CF-A54099DB364F}" type="presOf" srcId="{818659BE-6144-4858-B854-48681FEDE79D}" destId="{8A0F5495-DC98-4288-9995-8BA656C30425}" srcOrd="0" destOrd="0" presId="urn:microsoft.com/office/officeart/2005/8/layout/matrix1"/>
    <dgm:cxn modelId="{08852C42-BF69-416B-B9B8-988576879097}" srcId="{818659BE-6144-4858-B854-48681FEDE79D}" destId="{25252583-12B9-4B9B-B3C6-090AA051A247}" srcOrd="3" destOrd="0" parTransId="{677CFEB5-F8CE-45C8-B711-A0650ABA9D19}" sibTransId="{FCD0791C-C888-4618-AD2A-C94C89B69B5D}"/>
    <dgm:cxn modelId="{2268DF0D-CC26-4ACA-BF28-0AE67D4F1FC3}" type="presOf" srcId="{B4E00E87-EB80-48DE-94E4-4F0431B3B1C6}" destId="{E6192A0E-C021-42CB-9B81-74FB43F6B24A}" srcOrd="1" destOrd="0" presId="urn:microsoft.com/office/officeart/2005/8/layout/matrix1"/>
    <dgm:cxn modelId="{D6A8257F-1D51-4084-9E45-7FEBE2D21599}" type="presOf" srcId="{7B99FC78-C7B0-4F27-BED2-E4A624B3A89E}" destId="{CFD390D8-FE82-4E02-B467-E13FA789F3A7}" srcOrd="1" destOrd="0" presId="urn:microsoft.com/office/officeart/2005/8/layout/matrix1"/>
    <dgm:cxn modelId="{8EEF513A-49A8-4D7E-B1BE-125B61F657DA}" type="presOf" srcId="{B4E00E87-EB80-48DE-94E4-4F0431B3B1C6}" destId="{5718A25F-9067-4E5E-9E3A-75B0AF307F06}" srcOrd="0" destOrd="0" presId="urn:microsoft.com/office/officeart/2005/8/layout/matrix1"/>
    <dgm:cxn modelId="{205BC8D3-983E-4115-BC74-81E1793DC9C7}" type="presOf" srcId="{7B99FC78-C7B0-4F27-BED2-E4A624B3A89E}" destId="{D9199C26-C11B-479B-AE31-684B6AAAEA56}" srcOrd="0" destOrd="0" presId="urn:microsoft.com/office/officeart/2005/8/layout/matrix1"/>
    <dgm:cxn modelId="{C5C0A18B-1BE4-4238-8DCA-08895B7A3C5B}" type="presOf" srcId="{25252583-12B9-4B9B-B3C6-090AA051A247}" destId="{9B1976E7-6AD7-449C-B421-E54660F47637}" srcOrd="1" destOrd="0" presId="urn:microsoft.com/office/officeart/2005/8/layout/matrix1"/>
    <dgm:cxn modelId="{3AE0459E-1E9D-449A-929F-6A0E0A6F8F54}" srcId="{818659BE-6144-4858-B854-48681FEDE79D}" destId="{B4E00E87-EB80-48DE-94E4-4F0431B3B1C6}" srcOrd="2" destOrd="0" parTransId="{35AAC6D2-4A5C-4A9F-B850-0E46FA7D5E47}" sibTransId="{1FDE3B2B-503B-4239-AFC5-DD8A058C5273}"/>
    <dgm:cxn modelId="{65E9BBC3-B4BE-41D0-BAAA-C7A38B42104C}" srcId="{818659BE-6144-4858-B854-48681FEDE79D}" destId="{6F07A458-ECD6-4604-AA29-E57762FF0FEC}" srcOrd="1" destOrd="0" parTransId="{AD15A795-5063-4AB3-87DF-11F4C03FD121}" sibTransId="{2BE6EA7B-0B54-4DD6-9ABF-0B1D83EFC5C4}"/>
    <dgm:cxn modelId="{78DDD1A2-955D-40E2-915A-4EE48F03F980}" type="presOf" srcId="{0791AC23-42E4-4CFF-86AC-4B533F4DCD5B}" destId="{6517B601-E969-47F0-B01C-ACF61F42BB78}" srcOrd="0" destOrd="0" presId="urn:microsoft.com/office/officeart/2005/8/layout/matrix1"/>
    <dgm:cxn modelId="{F94FDFA9-D2DB-465D-9019-5885CA9595C3}" type="presOf" srcId="{6F07A458-ECD6-4604-AA29-E57762FF0FEC}" destId="{EC3767A4-980E-4C41-97EA-6B203F5BDFAD}" srcOrd="0" destOrd="0" presId="urn:microsoft.com/office/officeart/2005/8/layout/matrix1"/>
    <dgm:cxn modelId="{5AE733A3-72B4-4745-B3AF-29132DD33FE8}" srcId="{818659BE-6144-4858-B854-48681FEDE79D}" destId="{7B99FC78-C7B0-4F27-BED2-E4A624B3A89E}" srcOrd="0" destOrd="0" parTransId="{2C24F825-23D0-45F8-AD16-522AFDAD1EE0}" sibTransId="{C8C42800-2F7B-4317-B58A-B8D4D58C0B28}"/>
    <dgm:cxn modelId="{07A55921-400B-4EC0-9F0F-545E77EFD663}" srcId="{0791AC23-42E4-4CFF-86AC-4B533F4DCD5B}" destId="{818659BE-6144-4858-B854-48681FEDE79D}" srcOrd="0" destOrd="0" parTransId="{707C498E-230A-47B9-9DC2-64DB9BF48CD7}" sibTransId="{FD6D688F-EFFA-4961-A261-3C03CA52F033}"/>
    <dgm:cxn modelId="{39F4B022-1A4B-4A3F-9060-1457A919082D}" type="presOf" srcId="{25252583-12B9-4B9B-B3C6-090AA051A247}" destId="{4ABF42EB-32EB-4D43-A055-99B28FD749E2}" srcOrd="0" destOrd="0" presId="urn:microsoft.com/office/officeart/2005/8/layout/matrix1"/>
    <dgm:cxn modelId="{C86D5480-1543-410B-97EA-89289868AD5E}" type="presOf" srcId="{6F07A458-ECD6-4604-AA29-E57762FF0FEC}" destId="{B8A56511-3D32-4F5A-AF16-23E1B55858DF}" srcOrd="1" destOrd="0" presId="urn:microsoft.com/office/officeart/2005/8/layout/matrix1"/>
    <dgm:cxn modelId="{3BFEE34F-C6AA-4867-B763-4FF83B96F51C}" type="presParOf" srcId="{6517B601-E969-47F0-B01C-ACF61F42BB78}" destId="{A78467EC-DFE2-438B-BF4C-3BF527B6F114}" srcOrd="0" destOrd="0" presId="urn:microsoft.com/office/officeart/2005/8/layout/matrix1"/>
    <dgm:cxn modelId="{7E2012E6-4FF5-4F4B-A933-C8BAA02C5CB1}" type="presParOf" srcId="{A78467EC-DFE2-438B-BF4C-3BF527B6F114}" destId="{D9199C26-C11B-479B-AE31-684B6AAAEA56}" srcOrd="0" destOrd="0" presId="urn:microsoft.com/office/officeart/2005/8/layout/matrix1"/>
    <dgm:cxn modelId="{43E3F6F6-7EC1-4F94-AD6E-EB32B901F4F0}" type="presParOf" srcId="{A78467EC-DFE2-438B-BF4C-3BF527B6F114}" destId="{CFD390D8-FE82-4E02-B467-E13FA789F3A7}" srcOrd="1" destOrd="0" presId="urn:microsoft.com/office/officeart/2005/8/layout/matrix1"/>
    <dgm:cxn modelId="{3F1CB13F-5A22-4F24-8A16-4D6879329A39}" type="presParOf" srcId="{A78467EC-DFE2-438B-BF4C-3BF527B6F114}" destId="{EC3767A4-980E-4C41-97EA-6B203F5BDFAD}" srcOrd="2" destOrd="0" presId="urn:microsoft.com/office/officeart/2005/8/layout/matrix1"/>
    <dgm:cxn modelId="{F8807587-1822-481A-8479-245A665A3957}" type="presParOf" srcId="{A78467EC-DFE2-438B-BF4C-3BF527B6F114}" destId="{B8A56511-3D32-4F5A-AF16-23E1B55858DF}" srcOrd="3" destOrd="0" presId="urn:microsoft.com/office/officeart/2005/8/layout/matrix1"/>
    <dgm:cxn modelId="{A0CB4361-9F13-4FEF-9BC1-684616863409}" type="presParOf" srcId="{A78467EC-DFE2-438B-BF4C-3BF527B6F114}" destId="{5718A25F-9067-4E5E-9E3A-75B0AF307F06}" srcOrd="4" destOrd="0" presId="urn:microsoft.com/office/officeart/2005/8/layout/matrix1"/>
    <dgm:cxn modelId="{CAF90086-1DCF-4B61-A751-476199844E24}" type="presParOf" srcId="{A78467EC-DFE2-438B-BF4C-3BF527B6F114}" destId="{E6192A0E-C021-42CB-9B81-74FB43F6B24A}" srcOrd="5" destOrd="0" presId="urn:microsoft.com/office/officeart/2005/8/layout/matrix1"/>
    <dgm:cxn modelId="{2DC25EED-64CB-4384-9FA1-DFA161A0B89F}" type="presParOf" srcId="{A78467EC-DFE2-438B-BF4C-3BF527B6F114}" destId="{4ABF42EB-32EB-4D43-A055-99B28FD749E2}" srcOrd="6" destOrd="0" presId="urn:microsoft.com/office/officeart/2005/8/layout/matrix1"/>
    <dgm:cxn modelId="{1666AD48-A009-4201-888D-896922748E2B}" type="presParOf" srcId="{A78467EC-DFE2-438B-BF4C-3BF527B6F114}" destId="{9B1976E7-6AD7-449C-B421-E54660F47637}" srcOrd="7" destOrd="0" presId="urn:microsoft.com/office/officeart/2005/8/layout/matrix1"/>
    <dgm:cxn modelId="{711DC3F5-47D0-405A-BE23-D9CC12349107}" type="presParOf" srcId="{6517B601-E969-47F0-B01C-ACF61F42BB78}" destId="{8A0F5495-DC98-4288-9995-8BA656C30425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7081EBC-3EB7-41BD-8ABA-8B9B6CA5E265}" type="doc">
      <dgm:prSet loTypeId="urn:microsoft.com/office/officeart/2008/layout/Pictu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D890DF-0085-48F4-826C-0EB08A07BAC5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Политика государства в экономической сфере:</a:t>
          </a:r>
          <a:endParaRPr lang="ru-RU" dirty="0">
            <a:solidFill>
              <a:schemeClr val="tx1"/>
            </a:solidFill>
          </a:endParaRPr>
        </a:p>
      </dgm:t>
    </dgm:pt>
    <dgm:pt modelId="{A02C3C67-653E-4CAA-82E0-9F48483F009C}" type="parTrans" cxnId="{6E092300-1172-4550-9D4D-5F67AECB11C2}">
      <dgm:prSet/>
      <dgm:spPr/>
      <dgm:t>
        <a:bodyPr/>
        <a:lstStyle/>
        <a:p>
          <a:endParaRPr lang="ru-RU"/>
        </a:p>
      </dgm:t>
    </dgm:pt>
    <dgm:pt modelId="{68C19B76-739D-4EB5-861E-CB9AF2BC158E}" type="sibTrans" cxnId="{6E092300-1172-4550-9D4D-5F67AECB11C2}">
      <dgm:prSet/>
      <dgm:spPr/>
      <dgm:t>
        <a:bodyPr/>
        <a:lstStyle/>
        <a:p>
          <a:endParaRPr lang="ru-RU"/>
        </a:p>
      </dgm:t>
    </dgm:pt>
    <dgm:pt modelId="{87001175-5857-40C7-A0DD-CC9482E54800}">
      <dgm:prSet custT="1"/>
      <dgm:spPr>
        <a:solidFill>
          <a:srgbClr val="FFFF00"/>
        </a:solidFill>
      </dgm:spPr>
      <dgm:t>
        <a:bodyPr/>
        <a:lstStyle/>
        <a:p>
          <a:r>
            <a:rPr lang="ru-RU" sz="2400" dirty="0" smtClean="0">
              <a:solidFill>
                <a:prstClr val="black"/>
              </a:solidFill>
            </a:rPr>
            <a:t>привлечение в страну иностранного капитала</a:t>
          </a:r>
          <a:endParaRPr lang="ru-RU" sz="2400" dirty="0"/>
        </a:p>
      </dgm:t>
    </dgm:pt>
    <dgm:pt modelId="{C3F71423-DAD9-431C-833A-D63594474823}" type="parTrans" cxnId="{D7A0857F-E851-4A3A-BAFA-D6C95A95B798}">
      <dgm:prSet/>
      <dgm:spPr/>
      <dgm:t>
        <a:bodyPr/>
        <a:lstStyle/>
        <a:p>
          <a:endParaRPr lang="ru-RU"/>
        </a:p>
      </dgm:t>
    </dgm:pt>
    <dgm:pt modelId="{FA5E2A5E-5298-4D3B-B126-542CD31BCEB0}" type="sibTrans" cxnId="{D7A0857F-E851-4A3A-BAFA-D6C95A95B798}">
      <dgm:prSet/>
      <dgm:spPr/>
      <dgm:t>
        <a:bodyPr/>
        <a:lstStyle/>
        <a:p>
          <a:endParaRPr lang="ru-RU"/>
        </a:p>
      </dgm:t>
    </dgm:pt>
    <dgm:pt modelId="{5C48577D-FF7D-4923-9AE9-90FC3143472D}">
      <dgm:prSet custT="1"/>
      <dgm:spPr>
        <a:solidFill>
          <a:srgbClr val="92D050"/>
        </a:solidFill>
      </dgm:spPr>
      <dgm:t>
        <a:bodyPr/>
        <a:lstStyle/>
        <a:p>
          <a:r>
            <a:rPr lang="ru-RU" sz="2400" dirty="0" smtClean="0">
              <a:solidFill>
                <a:prstClr val="black"/>
              </a:solidFill>
            </a:rPr>
            <a:t>В 1897 г. по инициативе министра финансов С. Ю. Витте была проведена денежная реформа, в результате которой рубль получил золотое обеспечение и стал свободно конвертируемым</a:t>
          </a:r>
          <a:endParaRPr lang="ru-RU" sz="2400" dirty="0">
            <a:solidFill>
              <a:prstClr val="black"/>
            </a:solidFill>
          </a:endParaRPr>
        </a:p>
      </dgm:t>
    </dgm:pt>
    <dgm:pt modelId="{69761678-EFC7-4C6F-B14A-E96A6F71A8EA}" type="parTrans" cxnId="{D6798BFA-3F8F-416E-97B6-109B814FA2F1}">
      <dgm:prSet/>
      <dgm:spPr/>
      <dgm:t>
        <a:bodyPr/>
        <a:lstStyle/>
        <a:p>
          <a:endParaRPr lang="ru-RU"/>
        </a:p>
      </dgm:t>
    </dgm:pt>
    <dgm:pt modelId="{3E70420F-6CAF-49CA-9761-C1A68AEF1E90}" type="sibTrans" cxnId="{D6798BFA-3F8F-416E-97B6-109B814FA2F1}">
      <dgm:prSet/>
      <dgm:spPr/>
      <dgm:t>
        <a:bodyPr/>
        <a:lstStyle/>
        <a:p>
          <a:endParaRPr lang="ru-RU"/>
        </a:p>
      </dgm:t>
    </dgm:pt>
    <dgm:pt modelId="{72E115B4-06C4-4321-9E3B-1917A146C7BE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400" dirty="0" smtClean="0">
              <a:solidFill>
                <a:prstClr val="black"/>
              </a:solidFill>
            </a:rPr>
            <a:t>при помощи высоких таможенных тарифов правительство стремилось ограничить ввоз в страну иностранных товаров</a:t>
          </a:r>
          <a:endParaRPr lang="ru-RU" sz="2400" dirty="0">
            <a:solidFill>
              <a:prstClr val="black"/>
            </a:solidFill>
          </a:endParaRPr>
        </a:p>
      </dgm:t>
    </dgm:pt>
    <dgm:pt modelId="{775BD4F3-8D10-4EAB-BAA3-8926402A2744}" type="parTrans" cxnId="{F6E777F8-A83D-42E2-AF1C-84B43EEF78CF}">
      <dgm:prSet/>
      <dgm:spPr/>
      <dgm:t>
        <a:bodyPr/>
        <a:lstStyle/>
        <a:p>
          <a:endParaRPr lang="ru-RU"/>
        </a:p>
      </dgm:t>
    </dgm:pt>
    <dgm:pt modelId="{1487AB3B-9971-4EC4-BE0B-6ACC67FA03CD}" type="sibTrans" cxnId="{F6E777F8-A83D-42E2-AF1C-84B43EEF78CF}">
      <dgm:prSet/>
      <dgm:spPr/>
      <dgm:t>
        <a:bodyPr/>
        <a:lstStyle/>
        <a:p>
          <a:endParaRPr lang="ru-RU"/>
        </a:p>
      </dgm:t>
    </dgm:pt>
    <dgm:pt modelId="{33AA9339-8233-43F6-8073-BA26046E17BB}" type="pres">
      <dgm:prSet presAssocID="{87081EBC-3EB7-41BD-8ABA-8B9B6CA5E265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098E00A-D459-4D81-B33A-BAD98083EE24}" type="pres">
      <dgm:prSet presAssocID="{85D890DF-0085-48F4-826C-0EB08A07BAC5}" presName="root" presStyleCnt="0">
        <dgm:presLayoutVars>
          <dgm:chMax/>
          <dgm:chPref val="4"/>
        </dgm:presLayoutVars>
      </dgm:prSet>
      <dgm:spPr/>
    </dgm:pt>
    <dgm:pt modelId="{F509CC76-AE99-4999-A0C1-2DF10D893C44}" type="pres">
      <dgm:prSet presAssocID="{85D890DF-0085-48F4-826C-0EB08A07BAC5}" presName="rootComposite" presStyleCnt="0">
        <dgm:presLayoutVars/>
      </dgm:prSet>
      <dgm:spPr/>
    </dgm:pt>
    <dgm:pt modelId="{B500A615-95FD-4639-90BE-B71558037D1A}" type="pres">
      <dgm:prSet presAssocID="{85D890DF-0085-48F4-826C-0EB08A07BAC5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82F8B63C-3825-446A-BC57-A48F71A89DC7}" type="pres">
      <dgm:prSet presAssocID="{85D890DF-0085-48F4-826C-0EB08A07BAC5}" presName="childShape" presStyleCnt="0">
        <dgm:presLayoutVars>
          <dgm:chMax val="0"/>
          <dgm:chPref val="0"/>
        </dgm:presLayoutVars>
      </dgm:prSet>
      <dgm:spPr/>
    </dgm:pt>
    <dgm:pt modelId="{09F61BD2-0EEB-4E7D-B6A4-5608B137B410}" type="pres">
      <dgm:prSet presAssocID="{87001175-5857-40C7-A0DD-CC9482E54800}" presName="childComposite" presStyleCnt="0">
        <dgm:presLayoutVars>
          <dgm:chMax val="0"/>
          <dgm:chPref val="0"/>
        </dgm:presLayoutVars>
      </dgm:prSet>
      <dgm:spPr/>
    </dgm:pt>
    <dgm:pt modelId="{4A529576-D2D0-4DEF-BD3B-7571117AE39C}" type="pres">
      <dgm:prSet presAssocID="{87001175-5857-40C7-A0DD-CC9482E54800}" presName="Image" presStyleLbl="node1" presStyleIdx="0" presStyleCnt="3" custScaleY="5916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0000" b="-10000"/>
          </a:stretch>
        </a:blipFill>
      </dgm:spPr>
      <dgm:t>
        <a:bodyPr/>
        <a:lstStyle/>
        <a:p>
          <a:endParaRPr lang="ru-RU"/>
        </a:p>
      </dgm:t>
    </dgm:pt>
    <dgm:pt modelId="{07AE035D-BF54-42E0-92AC-5ACFE0265DD3}" type="pres">
      <dgm:prSet presAssocID="{87001175-5857-40C7-A0DD-CC9482E54800}" presName="childText" presStyleLbl="lnNode1" presStyleIdx="0" presStyleCnt="3" custScaleY="62238" custLinFactNeighborX="-402" custLinFactNeighborY="15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CDC646-352B-45FB-92E2-11F13D8E15FF}" type="pres">
      <dgm:prSet presAssocID="{5C48577D-FF7D-4923-9AE9-90FC3143472D}" presName="childComposite" presStyleCnt="0">
        <dgm:presLayoutVars>
          <dgm:chMax val="0"/>
          <dgm:chPref val="0"/>
        </dgm:presLayoutVars>
      </dgm:prSet>
      <dgm:spPr/>
    </dgm:pt>
    <dgm:pt modelId="{21B37EED-E0CE-419E-AFD1-D6E8118CDD19}" type="pres">
      <dgm:prSet presAssocID="{5C48577D-FF7D-4923-9AE9-90FC3143472D}" presName="Image" presStyleLbl="nod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</dgm:pt>
    <dgm:pt modelId="{DD57BF24-31DE-459D-B8A7-6C36B73A1CAB}" type="pres">
      <dgm:prSet presAssocID="{5C48577D-FF7D-4923-9AE9-90FC3143472D}" presName="childText" presStyleLbl="l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73C24B-7595-41F6-BB5A-F6D692FF1B1D}" type="pres">
      <dgm:prSet presAssocID="{72E115B4-06C4-4321-9E3B-1917A146C7BE}" presName="childComposite" presStyleCnt="0">
        <dgm:presLayoutVars>
          <dgm:chMax val="0"/>
          <dgm:chPref val="0"/>
        </dgm:presLayoutVars>
      </dgm:prSet>
      <dgm:spPr/>
    </dgm:pt>
    <dgm:pt modelId="{35B8B8E7-4C7E-4654-9812-81DDD6D6D1A7}" type="pres">
      <dgm:prSet presAssocID="{72E115B4-06C4-4321-9E3B-1917A146C7BE}" presName="Image" presStyleLbl="nod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6000" r="-26000"/>
          </a:stretch>
        </a:blipFill>
      </dgm:spPr>
      <dgm:t>
        <a:bodyPr/>
        <a:lstStyle/>
        <a:p>
          <a:endParaRPr lang="ru-RU"/>
        </a:p>
      </dgm:t>
    </dgm:pt>
    <dgm:pt modelId="{B07F98FE-80E5-46E8-AE4E-0E5D89237EA5}" type="pres">
      <dgm:prSet presAssocID="{72E115B4-06C4-4321-9E3B-1917A146C7BE}" presName="childText" presStyleLbl="l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092300-1172-4550-9D4D-5F67AECB11C2}" srcId="{87081EBC-3EB7-41BD-8ABA-8B9B6CA5E265}" destId="{85D890DF-0085-48F4-826C-0EB08A07BAC5}" srcOrd="0" destOrd="0" parTransId="{A02C3C67-653E-4CAA-82E0-9F48483F009C}" sibTransId="{68C19B76-739D-4EB5-861E-CB9AF2BC158E}"/>
    <dgm:cxn modelId="{AFFC9EC8-FA2E-481B-A14D-B909384A7276}" type="presOf" srcId="{72E115B4-06C4-4321-9E3B-1917A146C7BE}" destId="{B07F98FE-80E5-46E8-AE4E-0E5D89237EA5}" srcOrd="0" destOrd="0" presId="urn:microsoft.com/office/officeart/2008/layout/PictureAccentList"/>
    <dgm:cxn modelId="{5CB4483C-20F9-4269-A6CB-41E56E3C44E8}" type="presOf" srcId="{87081EBC-3EB7-41BD-8ABA-8B9B6CA5E265}" destId="{33AA9339-8233-43F6-8073-BA26046E17BB}" srcOrd="0" destOrd="0" presId="urn:microsoft.com/office/officeart/2008/layout/PictureAccentList"/>
    <dgm:cxn modelId="{F6E777F8-A83D-42E2-AF1C-84B43EEF78CF}" srcId="{85D890DF-0085-48F4-826C-0EB08A07BAC5}" destId="{72E115B4-06C4-4321-9E3B-1917A146C7BE}" srcOrd="2" destOrd="0" parTransId="{775BD4F3-8D10-4EAB-BAA3-8926402A2744}" sibTransId="{1487AB3B-9971-4EC4-BE0B-6ACC67FA03CD}"/>
    <dgm:cxn modelId="{D6798BFA-3F8F-416E-97B6-109B814FA2F1}" srcId="{85D890DF-0085-48F4-826C-0EB08A07BAC5}" destId="{5C48577D-FF7D-4923-9AE9-90FC3143472D}" srcOrd="1" destOrd="0" parTransId="{69761678-EFC7-4C6F-B14A-E96A6F71A8EA}" sibTransId="{3E70420F-6CAF-49CA-9761-C1A68AEF1E90}"/>
    <dgm:cxn modelId="{1DAAEE4B-455F-41BA-AFB7-5213D6749B4A}" type="presOf" srcId="{87001175-5857-40C7-A0DD-CC9482E54800}" destId="{07AE035D-BF54-42E0-92AC-5ACFE0265DD3}" srcOrd="0" destOrd="0" presId="urn:microsoft.com/office/officeart/2008/layout/PictureAccentList"/>
    <dgm:cxn modelId="{F19233A5-2019-4757-ABCA-14B1FF283DDA}" type="presOf" srcId="{85D890DF-0085-48F4-826C-0EB08A07BAC5}" destId="{B500A615-95FD-4639-90BE-B71558037D1A}" srcOrd="0" destOrd="0" presId="urn:microsoft.com/office/officeart/2008/layout/PictureAccentList"/>
    <dgm:cxn modelId="{D7A0857F-E851-4A3A-BAFA-D6C95A95B798}" srcId="{85D890DF-0085-48F4-826C-0EB08A07BAC5}" destId="{87001175-5857-40C7-A0DD-CC9482E54800}" srcOrd="0" destOrd="0" parTransId="{C3F71423-DAD9-431C-833A-D63594474823}" sibTransId="{FA5E2A5E-5298-4D3B-B126-542CD31BCEB0}"/>
    <dgm:cxn modelId="{C0528336-EABB-468D-8F7C-C397C2773BA5}" type="presOf" srcId="{5C48577D-FF7D-4923-9AE9-90FC3143472D}" destId="{DD57BF24-31DE-459D-B8A7-6C36B73A1CAB}" srcOrd="0" destOrd="0" presId="urn:microsoft.com/office/officeart/2008/layout/PictureAccentList"/>
    <dgm:cxn modelId="{A8C67642-C9D4-4190-8976-1CAA21D726F6}" type="presParOf" srcId="{33AA9339-8233-43F6-8073-BA26046E17BB}" destId="{3098E00A-D459-4D81-B33A-BAD98083EE24}" srcOrd="0" destOrd="0" presId="urn:microsoft.com/office/officeart/2008/layout/PictureAccentList"/>
    <dgm:cxn modelId="{4CC9797F-0FEB-43FF-9E0B-A93ED70DCE07}" type="presParOf" srcId="{3098E00A-D459-4D81-B33A-BAD98083EE24}" destId="{F509CC76-AE99-4999-A0C1-2DF10D893C44}" srcOrd="0" destOrd="0" presId="urn:microsoft.com/office/officeart/2008/layout/PictureAccentList"/>
    <dgm:cxn modelId="{4FF28032-207B-4FFD-88EA-D7F1EB00052F}" type="presParOf" srcId="{F509CC76-AE99-4999-A0C1-2DF10D893C44}" destId="{B500A615-95FD-4639-90BE-B71558037D1A}" srcOrd="0" destOrd="0" presId="urn:microsoft.com/office/officeart/2008/layout/PictureAccentList"/>
    <dgm:cxn modelId="{6E62686A-E55A-4CAC-8E7F-6AB95F51C3B0}" type="presParOf" srcId="{3098E00A-D459-4D81-B33A-BAD98083EE24}" destId="{82F8B63C-3825-446A-BC57-A48F71A89DC7}" srcOrd="1" destOrd="0" presId="urn:microsoft.com/office/officeart/2008/layout/PictureAccentList"/>
    <dgm:cxn modelId="{161946D4-6F75-433B-9C88-397E652191FF}" type="presParOf" srcId="{82F8B63C-3825-446A-BC57-A48F71A89DC7}" destId="{09F61BD2-0EEB-4E7D-B6A4-5608B137B410}" srcOrd="0" destOrd="0" presId="urn:microsoft.com/office/officeart/2008/layout/PictureAccentList"/>
    <dgm:cxn modelId="{2BC96F34-3A57-4471-A80B-77D16EDC0A23}" type="presParOf" srcId="{09F61BD2-0EEB-4E7D-B6A4-5608B137B410}" destId="{4A529576-D2D0-4DEF-BD3B-7571117AE39C}" srcOrd="0" destOrd="0" presId="urn:microsoft.com/office/officeart/2008/layout/PictureAccentList"/>
    <dgm:cxn modelId="{ACCFE759-13CD-4C26-9E8C-2F7043F3B10A}" type="presParOf" srcId="{09F61BD2-0EEB-4E7D-B6A4-5608B137B410}" destId="{07AE035D-BF54-42E0-92AC-5ACFE0265DD3}" srcOrd="1" destOrd="0" presId="urn:microsoft.com/office/officeart/2008/layout/PictureAccentList"/>
    <dgm:cxn modelId="{3A68DECA-E5DC-43F9-AECF-B340A84336C9}" type="presParOf" srcId="{82F8B63C-3825-446A-BC57-A48F71A89DC7}" destId="{ACCDC646-352B-45FB-92E2-11F13D8E15FF}" srcOrd="1" destOrd="0" presId="urn:microsoft.com/office/officeart/2008/layout/PictureAccentList"/>
    <dgm:cxn modelId="{FAD97DAE-C738-4686-934F-915C074978CE}" type="presParOf" srcId="{ACCDC646-352B-45FB-92E2-11F13D8E15FF}" destId="{21B37EED-E0CE-419E-AFD1-D6E8118CDD19}" srcOrd="0" destOrd="0" presId="urn:microsoft.com/office/officeart/2008/layout/PictureAccentList"/>
    <dgm:cxn modelId="{43C04780-006E-4E51-AA2D-90F17C40E20D}" type="presParOf" srcId="{ACCDC646-352B-45FB-92E2-11F13D8E15FF}" destId="{DD57BF24-31DE-459D-B8A7-6C36B73A1CAB}" srcOrd="1" destOrd="0" presId="urn:microsoft.com/office/officeart/2008/layout/PictureAccentList"/>
    <dgm:cxn modelId="{49475303-58F6-495E-A92F-22CE73DB6B18}" type="presParOf" srcId="{82F8B63C-3825-446A-BC57-A48F71A89DC7}" destId="{BB73C24B-7595-41F6-BB5A-F6D692FF1B1D}" srcOrd="2" destOrd="0" presId="urn:microsoft.com/office/officeart/2008/layout/PictureAccentList"/>
    <dgm:cxn modelId="{9B9B9F0E-685A-4ADB-8878-0FC02167E0A8}" type="presParOf" srcId="{BB73C24B-7595-41F6-BB5A-F6D692FF1B1D}" destId="{35B8B8E7-4C7E-4654-9812-81DDD6D6D1A7}" srcOrd="0" destOrd="0" presId="urn:microsoft.com/office/officeart/2008/layout/PictureAccentList"/>
    <dgm:cxn modelId="{F34622C8-153F-4F52-9DF1-74C69E8FD776}" type="presParOf" srcId="{BB73C24B-7595-41F6-BB5A-F6D692FF1B1D}" destId="{B07F98FE-80E5-46E8-AE4E-0E5D89237EA5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B0A948B-0169-4B4B-842E-D21E661B5B0D}">
      <dsp:nvSpPr>
        <dsp:cNvPr id="0" name=""/>
        <dsp:cNvSpPr/>
      </dsp:nvSpPr>
      <dsp:spPr>
        <a:xfrm>
          <a:off x="0" y="1320573"/>
          <a:ext cx="576064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22D388-46DC-4733-BF03-58044E7B6603}">
      <dsp:nvSpPr>
        <dsp:cNvPr id="0" name=""/>
        <dsp:cNvSpPr/>
      </dsp:nvSpPr>
      <dsp:spPr>
        <a:xfrm>
          <a:off x="294550" y="0"/>
          <a:ext cx="4028510" cy="1363008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17" tIns="0" rIns="152417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Высокие темпы развития промышленного производства (количественные показатели)</a:t>
          </a:r>
          <a:endParaRPr lang="ru-RU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4550" y="0"/>
        <a:ext cx="4028510" cy="1363008"/>
      </dsp:txXfrm>
    </dsp:sp>
    <dsp:sp modelId="{15FC7EF7-0636-4CE7-9C9F-7177FC432D4F}">
      <dsp:nvSpPr>
        <dsp:cNvPr id="0" name=""/>
        <dsp:cNvSpPr/>
      </dsp:nvSpPr>
      <dsp:spPr>
        <a:xfrm>
          <a:off x="0" y="2888101"/>
          <a:ext cx="576064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7BE883-B4DB-40B4-89BC-AE01FBEE149E}">
      <dsp:nvSpPr>
        <dsp:cNvPr id="0" name=""/>
        <dsp:cNvSpPr/>
      </dsp:nvSpPr>
      <dsp:spPr>
        <a:xfrm>
          <a:off x="287750" y="1718373"/>
          <a:ext cx="4028510" cy="1361607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17" tIns="0" rIns="152417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Многоукладность экономики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287750" y="1718373"/>
        <a:ext cx="4028510" cy="1361607"/>
      </dsp:txXfrm>
    </dsp:sp>
    <dsp:sp modelId="{E929005D-0111-4DED-A318-E44BD6FF2768}">
      <dsp:nvSpPr>
        <dsp:cNvPr id="0" name=""/>
        <dsp:cNvSpPr/>
      </dsp:nvSpPr>
      <dsp:spPr>
        <a:xfrm>
          <a:off x="0" y="4491506"/>
          <a:ext cx="576064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676F82-BBAF-4CCA-8D55-7DEE3FD9992C}">
      <dsp:nvSpPr>
        <dsp:cNvPr id="0" name=""/>
        <dsp:cNvSpPr/>
      </dsp:nvSpPr>
      <dsp:spPr>
        <a:xfrm>
          <a:off x="287750" y="3285901"/>
          <a:ext cx="4028510" cy="1397485"/>
        </a:xfrm>
        <a:prstGeom prst="round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17" tIns="0" rIns="15241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Отставание от мировых держав по качественным показателям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287750" y="3285901"/>
        <a:ext cx="4028510" cy="139748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8B4267-8DBB-4FB4-9306-3E96B1EE6C9B}">
      <dsp:nvSpPr>
        <dsp:cNvPr id="0" name=""/>
        <dsp:cNvSpPr/>
      </dsp:nvSpPr>
      <dsp:spPr>
        <a:xfrm>
          <a:off x="4277" y="106155"/>
          <a:ext cx="2013198" cy="777094"/>
        </a:xfrm>
        <a:prstGeom prst="chevron">
          <a:avLst>
            <a:gd name="adj" fmla="val 40000"/>
          </a:avLst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</dsp:sp>
    <dsp:sp modelId="{893498E6-DFF2-4E1E-BA44-F0FABA1BEE8C}">
      <dsp:nvSpPr>
        <dsp:cNvPr id="0" name=""/>
        <dsp:cNvSpPr/>
      </dsp:nvSpPr>
      <dsp:spPr>
        <a:xfrm>
          <a:off x="541130" y="300429"/>
          <a:ext cx="1700033" cy="7770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Аграрные</a:t>
          </a:r>
          <a:endParaRPr lang="ru-RU" sz="1400" kern="1200" dirty="0"/>
        </a:p>
      </dsp:txBody>
      <dsp:txXfrm>
        <a:off x="541130" y="300429"/>
        <a:ext cx="1700033" cy="777094"/>
      </dsp:txXfrm>
    </dsp:sp>
    <dsp:sp modelId="{F0EA086E-03A8-4751-A9D7-29469F4493BC}">
      <dsp:nvSpPr>
        <dsp:cNvPr id="0" name=""/>
        <dsp:cNvSpPr/>
      </dsp:nvSpPr>
      <dsp:spPr>
        <a:xfrm>
          <a:off x="2303796" y="106155"/>
          <a:ext cx="2013198" cy="777094"/>
        </a:xfrm>
        <a:prstGeom prst="chevron">
          <a:avLst>
            <a:gd name="adj" fmla="val 40000"/>
          </a:avLst>
        </a:prstGeom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FDD832-B4FC-4CD7-B766-97D7CD50610A}">
      <dsp:nvSpPr>
        <dsp:cNvPr id="0" name=""/>
        <dsp:cNvSpPr/>
      </dsp:nvSpPr>
      <dsp:spPr>
        <a:xfrm>
          <a:off x="2840649" y="300429"/>
          <a:ext cx="1700033" cy="7770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Аграрно-индустриальные</a:t>
          </a:r>
          <a:endParaRPr lang="ru-RU" sz="1400" kern="1200" dirty="0"/>
        </a:p>
      </dsp:txBody>
      <dsp:txXfrm>
        <a:off x="2840649" y="300429"/>
        <a:ext cx="1700033" cy="777094"/>
      </dsp:txXfrm>
    </dsp:sp>
    <dsp:sp modelId="{03BE5674-FB07-4BA0-AF7F-2B3806E058AE}">
      <dsp:nvSpPr>
        <dsp:cNvPr id="0" name=""/>
        <dsp:cNvSpPr/>
      </dsp:nvSpPr>
      <dsp:spPr>
        <a:xfrm>
          <a:off x="4603316" y="106155"/>
          <a:ext cx="2013198" cy="777094"/>
        </a:xfrm>
        <a:prstGeom prst="chevron">
          <a:avLst>
            <a:gd name="adj" fmla="val 40000"/>
          </a:avLst>
        </a:prstGeom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125663-7A6B-41F7-9089-FC192C63BFE8}">
      <dsp:nvSpPr>
        <dsp:cNvPr id="0" name=""/>
        <dsp:cNvSpPr/>
      </dsp:nvSpPr>
      <dsp:spPr>
        <a:xfrm>
          <a:off x="5140169" y="300429"/>
          <a:ext cx="1700033" cy="7770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Индустриально-аграрные</a:t>
          </a:r>
          <a:endParaRPr lang="ru-RU" sz="1400" kern="1200" dirty="0"/>
        </a:p>
      </dsp:txBody>
      <dsp:txXfrm>
        <a:off x="5140169" y="300429"/>
        <a:ext cx="1700033" cy="777094"/>
      </dsp:txXfrm>
    </dsp:sp>
    <dsp:sp modelId="{1610C20D-C7BF-45E7-853C-716D188D29C6}">
      <dsp:nvSpPr>
        <dsp:cNvPr id="0" name=""/>
        <dsp:cNvSpPr/>
      </dsp:nvSpPr>
      <dsp:spPr>
        <a:xfrm>
          <a:off x="6902835" y="106155"/>
          <a:ext cx="2013198" cy="777094"/>
        </a:xfrm>
        <a:prstGeom prst="chevron">
          <a:avLst>
            <a:gd name="adj" fmla="val 40000"/>
          </a:avLst>
        </a:prstGeom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61FAD9-0C38-4250-A7B5-8A86B09EEBCB}">
      <dsp:nvSpPr>
        <dsp:cNvPr id="0" name=""/>
        <dsp:cNvSpPr/>
      </dsp:nvSpPr>
      <dsp:spPr>
        <a:xfrm>
          <a:off x="7439688" y="300429"/>
          <a:ext cx="1700033" cy="7770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Индустриальные</a:t>
          </a:r>
          <a:endParaRPr lang="ru-RU" sz="1400" kern="1200" dirty="0"/>
        </a:p>
      </dsp:txBody>
      <dsp:txXfrm>
        <a:off x="7439688" y="300429"/>
        <a:ext cx="1700033" cy="77709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791803-E308-4C7D-A6DB-0E5EE65738D8}">
      <dsp:nvSpPr>
        <dsp:cNvPr id="0" name=""/>
        <dsp:cNvSpPr/>
      </dsp:nvSpPr>
      <dsp:spPr>
        <a:xfrm>
          <a:off x="686752" y="2123"/>
          <a:ext cx="4199457" cy="1204603"/>
        </a:xfrm>
        <a:prstGeom prst="flowChartDocumen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Быстрое развитие экономики началось лишь после отмены крепостного права в России</a:t>
          </a:r>
          <a:endParaRPr lang="ru-RU" sz="22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86752" y="2123"/>
        <a:ext cx="4199457" cy="1204603"/>
      </dsp:txXfrm>
    </dsp:sp>
    <dsp:sp modelId="{6591DCF1-9E9E-4404-82FF-E7CC981864BC}">
      <dsp:nvSpPr>
        <dsp:cNvPr id="0" name=""/>
        <dsp:cNvSpPr/>
      </dsp:nvSpPr>
      <dsp:spPr>
        <a:xfrm>
          <a:off x="5181466" y="129469"/>
          <a:ext cx="3783021" cy="999820"/>
        </a:xfrm>
        <a:prstGeom prst="flowChartDocument">
          <a:avLst/>
        </a:prstGeom>
        <a:solidFill>
          <a:schemeClr val="accent6">
            <a:lumMod val="60000"/>
            <a:lumOff val="40000"/>
            <a:alpha val="9000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Высокая роль государства в экономике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81466" y="129469"/>
        <a:ext cx="3783021" cy="999820"/>
      </dsp:txXfrm>
    </dsp:sp>
    <dsp:sp modelId="{B0F351A3-2233-4D59-BF52-F3981C4B8FF9}">
      <dsp:nvSpPr>
        <dsp:cNvPr id="0" name=""/>
        <dsp:cNvSpPr/>
      </dsp:nvSpPr>
      <dsp:spPr>
        <a:xfrm>
          <a:off x="686752" y="1375370"/>
          <a:ext cx="4179490" cy="1204603"/>
        </a:xfrm>
        <a:prstGeom prst="flowChartDocumen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Значительную роль в её развитии играл иностранный капитал</a:t>
          </a:r>
          <a:endParaRPr lang="ru-RU" sz="22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86752" y="1375370"/>
        <a:ext cx="4179490" cy="1204603"/>
      </dsp:txXfrm>
    </dsp:sp>
    <dsp:sp modelId="{50BA8A25-5B8F-47AE-9D73-2A2DC4584432}">
      <dsp:nvSpPr>
        <dsp:cNvPr id="0" name=""/>
        <dsp:cNvSpPr/>
      </dsp:nvSpPr>
      <dsp:spPr>
        <a:xfrm>
          <a:off x="5068407" y="1477102"/>
          <a:ext cx="3757700" cy="999820"/>
        </a:xfrm>
        <a:prstGeom prst="flowChartDocument">
          <a:avLst/>
        </a:prstGeom>
        <a:solidFill>
          <a:schemeClr val="bg2">
            <a:lumMod val="75000"/>
            <a:alpha val="90000"/>
          </a:schemeClr>
        </a:solidFill>
        <a:ln w="25400" cap="flat" cmpd="sng" algn="ctr">
          <a:solidFill>
            <a:schemeClr val="accent5">
              <a:tint val="40000"/>
              <a:alpha val="90000"/>
              <a:hueOff val="-5370241"/>
              <a:satOff val="24126"/>
              <a:lumOff val="16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Многоукладность экономики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68407" y="1477102"/>
        <a:ext cx="3757700" cy="999820"/>
      </dsp:txXfrm>
    </dsp:sp>
    <dsp:sp modelId="{F4949B4E-3D1D-4C53-800A-8CB10B220D62}">
      <dsp:nvSpPr>
        <dsp:cNvPr id="0" name=""/>
        <dsp:cNvSpPr/>
      </dsp:nvSpPr>
      <dsp:spPr>
        <a:xfrm>
          <a:off x="715676" y="2760555"/>
          <a:ext cx="4223699" cy="1204603"/>
        </a:xfrm>
        <a:prstGeom prst="flowChartDocumen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Высокая концентрация производства, рабочей силы и капитала</a:t>
          </a:r>
          <a:endParaRPr lang="ru-RU" sz="22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15676" y="2760555"/>
        <a:ext cx="4223699" cy="1204603"/>
      </dsp:txXfrm>
    </dsp:sp>
    <dsp:sp modelId="{B3C43D5F-D06B-4A68-B5E8-89D95128AB07}">
      <dsp:nvSpPr>
        <dsp:cNvPr id="0" name=""/>
        <dsp:cNvSpPr/>
      </dsp:nvSpPr>
      <dsp:spPr>
        <a:xfrm>
          <a:off x="5271125" y="2888902"/>
          <a:ext cx="3693362" cy="999820"/>
        </a:xfrm>
        <a:prstGeom prst="flowChartDocument">
          <a:avLst/>
        </a:prstGeom>
        <a:solidFill>
          <a:srgbClr val="00B0F0">
            <a:alpha val="90000"/>
          </a:srgb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Неравномерность экономического развития 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271125" y="2888902"/>
        <a:ext cx="3693362" cy="999820"/>
      </dsp:txXfrm>
    </dsp:sp>
    <dsp:sp modelId="{1D744F68-9A0B-4CF4-9905-CB08BBC2063E}">
      <dsp:nvSpPr>
        <dsp:cNvPr id="0" name=""/>
        <dsp:cNvSpPr/>
      </dsp:nvSpPr>
      <dsp:spPr>
        <a:xfrm>
          <a:off x="650855" y="4108193"/>
          <a:ext cx="3534094" cy="1204603"/>
        </a:xfrm>
        <a:prstGeom prst="flowChartDocumen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chemeClr val="tx1"/>
              </a:solidFill>
            </a:rPr>
            <a:t>Политическое бесправие буржуазии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650855" y="4108193"/>
        <a:ext cx="3534094" cy="120460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199C26-C11B-479B-AE31-684B6AAAEA56}">
      <dsp:nvSpPr>
        <dsp:cNvPr id="0" name=""/>
        <dsp:cNvSpPr/>
      </dsp:nvSpPr>
      <dsp:spPr>
        <a:xfrm rot="16200000">
          <a:off x="508000" y="-508000"/>
          <a:ext cx="2032000" cy="3048000"/>
        </a:xfrm>
        <a:prstGeom prst="round1Rect">
          <a:avLst/>
        </a:prstGeom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Тульский</a:t>
          </a:r>
          <a:endParaRPr lang="ru-RU" sz="3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6200000">
        <a:off x="762000" y="-762000"/>
        <a:ext cx="1524000" cy="3048000"/>
      </dsp:txXfrm>
    </dsp:sp>
    <dsp:sp modelId="{EC3767A4-980E-4C41-97EA-6B203F5BDFAD}">
      <dsp:nvSpPr>
        <dsp:cNvPr id="0" name=""/>
        <dsp:cNvSpPr/>
      </dsp:nvSpPr>
      <dsp:spPr>
        <a:xfrm>
          <a:off x="3048000" y="0"/>
          <a:ext cx="3048000" cy="2032000"/>
        </a:xfrm>
        <a:prstGeom prst="round1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Ижевский</a:t>
          </a:r>
          <a:endParaRPr lang="ru-RU" sz="3000" kern="1200" dirty="0"/>
        </a:p>
      </dsp:txBody>
      <dsp:txXfrm>
        <a:off x="3048000" y="0"/>
        <a:ext cx="3048000" cy="1524000"/>
      </dsp:txXfrm>
    </dsp:sp>
    <dsp:sp modelId="{5718A25F-9067-4E5E-9E3A-75B0AF307F06}">
      <dsp:nvSpPr>
        <dsp:cNvPr id="0" name=""/>
        <dsp:cNvSpPr/>
      </dsp:nvSpPr>
      <dsp:spPr>
        <a:xfrm rot="10800000">
          <a:off x="0" y="2032000"/>
          <a:ext cx="3048000" cy="2032000"/>
        </a:xfrm>
        <a:prstGeom prst="round1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Сестрорецкий</a:t>
          </a:r>
          <a:endParaRPr lang="ru-RU" sz="3000" kern="1200" dirty="0"/>
        </a:p>
      </dsp:txBody>
      <dsp:txXfrm rot="10800000">
        <a:off x="0" y="2539999"/>
        <a:ext cx="3048000" cy="1524000"/>
      </dsp:txXfrm>
    </dsp:sp>
    <dsp:sp modelId="{4ABF42EB-32EB-4D43-A055-99B28FD749E2}">
      <dsp:nvSpPr>
        <dsp:cNvPr id="0" name=""/>
        <dsp:cNvSpPr/>
      </dsp:nvSpPr>
      <dsp:spPr>
        <a:xfrm rot="5400000">
          <a:off x="3556000" y="1523999"/>
          <a:ext cx="2032000" cy="3048000"/>
        </a:xfrm>
        <a:prstGeom prst="round1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Обуховский</a:t>
          </a:r>
          <a:endParaRPr lang="ru-RU" sz="3000" kern="1200" dirty="0"/>
        </a:p>
      </dsp:txBody>
      <dsp:txXfrm rot="5400000">
        <a:off x="3810000" y="1777999"/>
        <a:ext cx="1524000" cy="3048000"/>
      </dsp:txXfrm>
    </dsp:sp>
    <dsp:sp modelId="{8A0F5495-DC98-4288-9995-8BA656C30425}">
      <dsp:nvSpPr>
        <dsp:cNvPr id="0" name=""/>
        <dsp:cNvSpPr/>
      </dsp:nvSpPr>
      <dsp:spPr>
        <a:xfrm>
          <a:off x="1538316" y="1152128"/>
          <a:ext cx="3019367" cy="1759742"/>
        </a:xfrm>
        <a:prstGeom prst="round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Казенные заводы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(30 заводов)</a:t>
          </a:r>
          <a:endParaRPr lang="ru-RU" sz="3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538316" y="1152128"/>
        <a:ext cx="3019367" cy="175974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00A615-95FD-4639-90BE-B71558037D1A}">
      <dsp:nvSpPr>
        <dsp:cNvPr id="0" name=""/>
        <dsp:cNvSpPr/>
      </dsp:nvSpPr>
      <dsp:spPr>
        <a:xfrm>
          <a:off x="48535" y="657"/>
          <a:ext cx="8939424" cy="1246603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48260" rIns="7239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>
              <a:solidFill>
                <a:schemeClr val="tx1"/>
              </a:solidFill>
            </a:rPr>
            <a:t>Политика государства в экономической сфере:</a:t>
          </a:r>
          <a:endParaRPr lang="ru-RU" sz="3800" kern="1200" dirty="0">
            <a:solidFill>
              <a:schemeClr val="tx1"/>
            </a:solidFill>
          </a:endParaRPr>
        </a:p>
      </dsp:txBody>
      <dsp:txXfrm>
        <a:off x="48535" y="657"/>
        <a:ext cx="8939424" cy="1246603"/>
      </dsp:txXfrm>
    </dsp:sp>
    <dsp:sp modelId="{4A529576-D2D0-4DEF-BD3B-7571117AE39C}">
      <dsp:nvSpPr>
        <dsp:cNvPr id="0" name=""/>
        <dsp:cNvSpPr/>
      </dsp:nvSpPr>
      <dsp:spPr>
        <a:xfrm>
          <a:off x="48535" y="1490803"/>
          <a:ext cx="1246603" cy="737552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0000" b="-1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AE035D-BF54-42E0-92AC-5ACFE0265DD3}">
      <dsp:nvSpPr>
        <dsp:cNvPr id="0" name=""/>
        <dsp:cNvSpPr/>
      </dsp:nvSpPr>
      <dsp:spPr>
        <a:xfrm>
          <a:off x="1339310" y="1490647"/>
          <a:ext cx="7618024" cy="775860"/>
        </a:xfrm>
        <a:prstGeom prst="roundRect">
          <a:avLst>
            <a:gd name="adj" fmla="val 16670"/>
          </a:avLst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prstClr val="black"/>
              </a:solidFill>
            </a:rPr>
            <a:t>привлечение в страну иностранного капитала</a:t>
          </a:r>
          <a:endParaRPr lang="ru-RU" sz="2400" kern="1200" dirty="0"/>
        </a:p>
      </dsp:txBody>
      <dsp:txXfrm>
        <a:off x="1339310" y="1490647"/>
        <a:ext cx="7618024" cy="775860"/>
      </dsp:txXfrm>
    </dsp:sp>
    <dsp:sp modelId="{21B37EED-E0CE-419E-AFD1-D6E8118CDD19}">
      <dsp:nvSpPr>
        <dsp:cNvPr id="0" name=""/>
        <dsp:cNvSpPr/>
      </dsp:nvSpPr>
      <dsp:spPr>
        <a:xfrm>
          <a:off x="48535" y="2397103"/>
          <a:ext cx="1246603" cy="124660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57BF24-31DE-459D-B8A7-6C36B73A1CAB}">
      <dsp:nvSpPr>
        <dsp:cNvPr id="0" name=""/>
        <dsp:cNvSpPr/>
      </dsp:nvSpPr>
      <dsp:spPr>
        <a:xfrm>
          <a:off x="1369935" y="2397103"/>
          <a:ext cx="7618024" cy="1246603"/>
        </a:xfrm>
        <a:prstGeom prst="roundRect">
          <a:avLst>
            <a:gd name="adj" fmla="val 1667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prstClr val="black"/>
              </a:solidFill>
            </a:rPr>
            <a:t>В 1897 г. по инициативе министра финансов С. Ю. Витте была проведена денежная реформа, в результате которой рубль получил золотое обеспечение и стал свободно конвертируемым</a:t>
          </a:r>
          <a:endParaRPr lang="ru-RU" sz="2400" kern="1200" dirty="0">
            <a:solidFill>
              <a:prstClr val="black"/>
            </a:solidFill>
          </a:endParaRPr>
        </a:p>
      </dsp:txBody>
      <dsp:txXfrm>
        <a:off x="1369935" y="2397103"/>
        <a:ext cx="7618024" cy="1246603"/>
      </dsp:txXfrm>
    </dsp:sp>
    <dsp:sp modelId="{35B8B8E7-4C7E-4654-9812-81DDD6D6D1A7}">
      <dsp:nvSpPr>
        <dsp:cNvPr id="0" name=""/>
        <dsp:cNvSpPr/>
      </dsp:nvSpPr>
      <dsp:spPr>
        <a:xfrm>
          <a:off x="48535" y="3793298"/>
          <a:ext cx="1246603" cy="124660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6000" r="-2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7F98FE-80E5-46E8-AE4E-0E5D89237EA5}">
      <dsp:nvSpPr>
        <dsp:cNvPr id="0" name=""/>
        <dsp:cNvSpPr/>
      </dsp:nvSpPr>
      <dsp:spPr>
        <a:xfrm>
          <a:off x="1369935" y="3793298"/>
          <a:ext cx="7618024" cy="1246603"/>
        </a:xfrm>
        <a:prstGeom prst="roundRect">
          <a:avLst>
            <a:gd name="adj" fmla="val 1667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prstClr val="black"/>
              </a:solidFill>
            </a:rPr>
            <a:t>при помощи высоких таможенных тарифов правительство стремилось ограничить ввоз в страну иностранных товаров</a:t>
          </a:r>
          <a:endParaRPr lang="ru-RU" sz="2400" kern="1200" dirty="0">
            <a:solidFill>
              <a:prstClr val="black"/>
            </a:solidFill>
          </a:endParaRPr>
        </a:p>
      </dsp:txBody>
      <dsp:txXfrm>
        <a:off x="1369935" y="3793298"/>
        <a:ext cx="7618024" cy="1246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Уголковый процесс со смещением"/>
  <dgm:desc val="Служит для отображения последовательных этапов задачи, процесса или рабочего процесса, а также для акцентирования внимания на движении или направлении. Лучше всего подходит для размещения минимального количества текста уровня 1 или 2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67850FD-2B38-4208-A855-D539E9A5D8DA}" type="datetimeFigureOut">
              <a:rPr lang="ru-RU"/>
              <a:pPr>
                <a:defRPr/>
              </a:pPr>
              <a:t>11.09.2012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226B23E-25A4-4666-A08E-F3493C5DE1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35421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232C52D-013B-477E-A17D-DAC32EBB6679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6B23E-25A4-4666-A08E-F3493C5DE145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93484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6B23E-25A4-4666-A08E-F3493C5DE145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2012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6B23E-25A4-4666-A08E-F3493C5DE145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23055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E788968-136A-46C9-8395-5671AD9DAE75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B849C5A-98D0-4DBE-A2CF-7E676D3FD0D3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E1D9869-9025-4B18-A737-DF698BB6CDA8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2A174BB-9746-4E65-B6FF-F54D98051174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6B23E-25A4-4666-A08E-F3493C5DE145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2744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14C687A-1247-4C3C-B1CF-874EC3433396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6B23E-25A4-4666-A08E-F3493C5DE145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6419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6B23E-25A4-4666-A08E-F3493C5DE145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088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6B23E-25A4-4666-A08E-F3493C5DE145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8706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6B23E-25A4-4666-A08E-F3493C5DE145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9346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6B23E-25A4-4666-A08E-F3493C5DE145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6030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6B23E-25A4-4666-A08E-F3493C5DE145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17414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6B23E-25A4-4666-A08E-F3493C5DE145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7305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8DC92-84B2-4181-AC90-21C48AD4F115}" type="datetimeFigureOut">
              <a:rPr lang="ru-RU"/>
              <a:pPr>
                <a:defRPr/>
              </a:pPr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F8998-6CF5-4AD1-8507-83720EDCC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4982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81036-6CE2-46C7-BB8D-E16F32203918}" type="datetimeFigureOut">
              <a:rPr lang="ru-RU"/>
              <a:pPr>
                <a:defRPr/>
              </a:pPr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67D7E-972F-4051-8D93-12192A82A0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2624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2793A-2D37-4CB7-B123-9781B784E3FD}" type="datetimeFigureOut">
              <a:rPr lang="ru-RU"/>
              <a:pPr>
                <a:defRPr/>
              </a:pPr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807FE-BBBB-4862-8284-2E209AE475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9159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F0291-BEAE-4982-83D0-4A099496AC8B}" type="datetimeFigureOut">
              <a:rPr lang="ru-RU"/>
              <a:pPr>
                <a:defRPr/>
              </a:pPr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A0CE8-527E-4D68-8A05-C355B3A73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0529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354CB-4449-4DA0-8C24-882FFF8AAA3A}" type="datetimeFigureOut">
              <a:rPr lang="ru-RU"/>
              <a:pPr>
                <a:defRPr/>
              </a:pPr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C43B8-3CB6-449B-86A2-72C52707A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9592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5240-57A5-48C1-B742-1C851FDF68D7}" type="datetimeFigureOut">
              <a:rPr lang="ru-RU"/>
              <a:pPr>
                <a:defRPr/>
              </a:pPr>
              <a:t>11.09.2012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CB60A-D7F3-449F-BFC9-6B3850608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233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22294-780D-4FBB-94A7-B1D0372BA6F9}" type="datetimeFigureOut">
              <a:rPr lang="ru-RU"/>
              <a:pPr>
                <a:defRPr/>
              </a:pPr>
              <a:t>11.09.2012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008E7-D23B-4761-87FD-A6BD4CD22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3781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07FEC-F6A0-4A2D-82D6-861BC2BABA29}" type="datetimeFigureOut">
              <a:rPr lang="ru-RU"/>
              <a:pPr>
                <a:defRPr/>
              </a:pPr>
              <a:t>11.09.2012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F98B3-8B7A-4C97-AD2E-66811DB170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5762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06D96-439F-41B8-B54D-6E43F2451B71}" type="datetimeFigureOut">
              <a:rPr lang="ru-RU"/>
              <a:pPr>
                <a:defRPr/>
              </a:pPr>
              <a:t>11.09.2012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11FF5-73C7-434E-8C03-BAEA6769B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9264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A27B6-02EC-44DB-A3B3-EA6D38210368}" type="datetimeFigureOut">
              <a:rPr lang="ru-RU"/>
              <a:pPr>
                <a:defRPr/>
              </a:pPr>
              <a:t>11.09.2012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7FDD9-862B-49D7-8879-DCC08E2A42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8531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8AEF4-80FD-4EEF-B9D6-86A262BE9513}" type="datetimeFigureOut">
              <a:rPr lang="ru-RU"/>
              <a:pPr>
                <a:defRPr/>
              </a:pPr>
              <a:t>11.09.2012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BD274-D1F3-401C-B1DE-DE204E471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342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50A78C0-7253-4112-8034-46ECB51E7FC6}" type="datetimeFigureOut">
              <a:rPr lang="ru-RU"/>
              <a:pPr>
                <a:defRPr/>
              </a:pPr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2EC3E4-1142-4900-8BCE-B762BE17BA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_103.edu54.ru/p66aa1.html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rezentacii.com/" TargetMode="External"/><Relationship Id="rId5" Type="http://schemas.openxmlformats.org/officeDocument/2006/relationships/hyperlink" Target="http://newsme.com.ua/accident/663529/" TargetMode="External"/><Relationship Id="rId4" Type="http://schemas.openxmlformats.org/officeDocument/2006/relationships/hyperlink" Target="http://www.russian-money.ru/(S(3bbsm122lyaicy451wr4l3ba))/Articles.aspx?type=content&amp;id=77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500" y="200025"/>
            <a:ext cx="8229600" cy="803275"/>
          </a:xfrm>
        </p:spPr>
        <p:txBody>
          <a:bodyPr/>
          <a:lstStyle/>
          <a:p>
            <a:r>
              <a:rPr lang="ru-RU" sz="3200" b="1" smtClean="0"/>
              <a:t>Экономическое развитие России в начале XX века</a:t>
            </a:r>
            <a:endParaRPr lang="ru-RU" sz="3200" smtClean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136650"/>
            <a:ext cx="8501063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indent="457200">
              <a:tabLst>
                <a:tab pos="393700" algn="l"/>
              </a:tabLst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План: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 indent="457200" eaLnBrk="0" hangingPunct="0">
              <a:lnSpc>
                <a:spcPct val="150000"/>
              </a:lnSpc>
              <a:buFont typeface="Constantia" pitchFamily="18" charset="0"/>
              <a:buAutoNum type="arabicPeriod"/>
              <a:tabLst>
                <a:tab pos="3937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Особенности развития экономики</a:t>
            </a:r>
          </a:p>
          <a:p>
            <a:pPr indent="457200" eaLnBrk="0" hangingPunct="0">
              <a:lnSpc>
                <a:spcPct val="150000"/>
              </a:lnSpc>
              <a:buFont typeface="Constantia" pitchFamily="18" charset="0"/>
              <a:buAutoNum type="arabicPeriod"/>
              <a:tabLst>
                <a:tab pos="3937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Роль государства в экономике России.</a:t>
            </a:r>
            <a:endParaRPr lang="ru-RU" sz="2000" dirty="0"/>
          </a:p>
          <a:p>
            <a:pPr indent="457200" eaLnBrk="0" hangingPunct="0">
              <a:lnSpc>
                <a:spcPct val="150000"/>
              </a:lnSpc>
              <a:buFont typeface="Constantia" pitchFamily="18" charset="0"/>
              <a:buAutoNum type="arabicPeriod"/>
              <a:tabLst>
                <a:tab pos="3937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Иностранный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капитал.</a:t>
            </a:r>
            <a:endParaRPr lang="ru-RU" sz="2000" dirty="0"/>
          </a:p>
          <a:p>
            <a:pPr indent="457200" eaLnBrk="0" hangingPunct="0">
              <a:lnSpc>
                <a:spcPct val="150000"/>
              </a:lnSpc>
              <a:buFont typeface="Constantia" pitchFamily="18" charset="0"/>
              <a:buAutoNum type="arabicPeriod"/>
              <a:tabLst>
                <a:tab pos="3937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Образование монополий в России.</a:t>
            </a:r>
            <a:endParaRPr lang="ru-RU" sz="2000" dirty="0"/>
          </a:p>
          <a:p>
            <a:pPr indent="457200" eaLnBrk="0" hangingPunct="0">
              <a:lnSpc>
                <a:spcPct val="150000"/>
              </a:lnSpc>
              <a:buFont typeface="Constantia" pitchFamily="18" charset="0"/>
              <a:buAutoNum type="arabicPeriod"/>
              <a:tabLst>
                <a:tab pos="3937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Развитие кустарной (мелкой промышленности) в экономике России.</a:t>
            </a:r>
            <a:endParaRPr lang="ru-RU" sz="2000" dirty="0"/>
          </a:p>
          <a:p>
            <a:pPr indent="457200" eaLnBrk="0" hangingPunct="0">
              <a:lnSpc>
                <a:spcPct val="150000"/>
              </a:lnSpc>
              <a:buFont typeface="Constantia" pitchFamily="18" charset="0"/>
              <a:buAutoNum type="arabicPeriod"/>
              <a:tabLst>
                <a:tab pos="3937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Сельское хозяйство в начале XX века.</a:t>
            </a:r>
            <a:endParaRPr lang="ru-RU" sz="2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62584"/>
            <a:ext cx="3576638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656" y="4581128"/>
            <a:ext cx="4079875" cy="207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164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2140"/>
                            </p:stCondLst>
                            <p:childTnLst>
                              <p:par>
                                <p:cTn id="1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withGroup">
                            <p:stCondLst>
                              <p:cond delay="3140"/>
                            </p:stCondLst>
                            <p:childTnLst>
                              <p:par>
                                <p:cTn id="2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5823" y="332656"/>
            <a:ext cx="3842453" cy="461665"/>
          </a:xfrm>
          <a:prstGeom prst="rect">
            <a:avLst/>
          </a:prstGeom>
        </p:spPr>
        <p:txBody>
          <a:bodyPr wrap="square" numCol="1">
            <a:prstTxWarp prst="textPlain">
              <a:avLst>
                <a:gd name="adj" fmla="val 49608"/>
              </a:avLst>
            </a:prstTxWarp>
            <a:sp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Иностранный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3131840" y="1268760"/>
            <a:ext cx="5256584" cy="864096"/>
          </a:xfrm>
          <a:prstGeom prst="hexagon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 виде государственных </a:t>
            </a:r>
            <a:r>
              <a:rPr lang="ru-RU" sz="2400" dirty="0">
                <a:solidFill>
                  <a:schemeClr val="tx1"/>
                </a:solidFill>
              </a:rPr>
              <a:t>з</a:t>
            </a:r>
            <a:r>
              <a:rPr lang="ru-RU" sz="2400" dirty="0" smtClean="0">
                <a:solidFill>
                  <a:schemeClr val="tx1"/>
                </a:solidFill>
              </a:rPr>
              <a:t>аймов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3131840" y="2112842"/>
            <a:ext cx="5256584" cy="864096"/>
          </a:xfrm>
          <a:prstGeom prst="hexagon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 виде ценных бумаг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Шестиугольник 6"/>
          <p:cNvSpPr/>
          <p:nvPr/>
        </p:nvSpPr>
        <p:spPr>
          <a:xfrm>
            <a:off x="3131840" y="2964362"/>
            <a:ext cx="5256584" cy="864096"/>
          </a:xfrm>
          <a:prstGeom prst="hexagon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Строительства иностранцами компаний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Шестиугольник 7"/>
          <p:cNvSpPr/>
          <p:nvPr/>
        </p:nvSpPr>
        <p:spPr>
          <a:xfrm>
            <a:off x="3131840" y="3828458"/>
            <a:ext cx="5246442" cy="864096"/>
          </a:xfrm>
          <a:prstGeom prst="hexagon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Скупкой иностранцами акций русских компаний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5085184"/>
            <a:ext cx="8928992" cy="1152128"/>
          </a:xfrm>
          <a:prstGeom prst="rect">
            <a:avLst/>
          </a:prstGeom>
        </p:spPr>
        <p:txBody>
          <a:bodyPr numCol="1" anchor="ctr">
            <a:prstTxWarp prst="textPlain">
              <a:avLst>
                <a:gd name="adj" fmla="val 49093"/>
              </a:avLst>
            </a:prstTxWarp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</a:pPr>
            <a:r>
              <a:rPr lang="ru-RU" sz="3200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Иностранные инвестиции составляли 40% всех капиталовложений в промышленность России.</a:t>
            </a:r>
          </a:p>
        </p:txBody>
      </p:sp>
      <p:sp>
        <p:nvSpPr>
          <p:cNvPr id="11" name="Штриховая стрелка вправо 10"/>
          <p:cNvSpPr/>
          <p:nvPr/>
        </p:nvSpPr>
        <p:spPr>
          <a:xfrm>
            <a:off x="395536" y="1916832"/>
            <a:ext cx="2530287" cy="1911626"/>
          </a:xfrm>
          <a:prstGeom prst="stripedRightArrow">
            <a:avLst/>
          </a:prstGeom>
          <a:pattFill prst="lgGrid">
            <a:fgClr>
              <a:schemeClr val="tx1"/>
            </a:fgClr>
            <a:bgClr>
              <a:schemeClr val="bg1"/>
            </a:bgClr>
          </a:pattFill>
          <a:ln w="76200" cmpd="dbl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8204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7" grpId="0" animBg="1"/>
      <p:bldP spid="8" grpId="0" animBg="1"/>
      <p:bldP spid="10" grpId="0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Шестиугольник 1"/>
          <p:cNvSpPr/>
          <p:nvPr/>
        </p:nvSpPr>
        <p:spPr>
          <a:xfrm>
            <a:off x="3358073" y="312947"/>
            <a:ext cx="5256584" cy="864096"/>
          </a:xfrm>
          <a:prstGeom prst="hexagon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Электротехническая отрасль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Шестиугольник 2"/>
          <p:cNvSpPr/>
          <p:nvPr/>
        </p:nvSpPr>
        <p:spPr>
          <a:xfrm>
            <a:off x="3358073" y="1157029"/>
            <a:ext cx="5256584" cy="864096"/>
          </a:xfrm>
          <a:prstGeom prst="hexagon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Химическая отрасль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3358073" y="2008549"/>
            <a:ext cx="5256584" cy="864096"/>
          </a:xfrm>
          <a:prstGeom prst="hexagon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Металлургическая отрасль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3358073" y="2872645"/>
            <a:ext cx="5246442" cy="864096"/>
          </a:xfrm>
          <a:prstGeom prst="hexagon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Металлообрабатывающая отрасль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Штриховая стрелка вправо 5"/>
          <p:cNvSpPr/>
          <p:nvPr/>
        </p:nvSpPr>
        <p:spPr>
          <a:xfrm>
            <a:off x="621769" y="961019"/>
            <a:ext cx="2530287" cy="1911626"/>
          </a:xfrm>
          <a:prstGeom prst="stripedRightArrow">
            <a:avLst/>
          </a:prstGeom>
          <a:pattFill prst="lgGrid">
            <a:fgClr>
              <a:schemeClr val="tx1"/>
            </a:fgClr>
            <a:bgClr>
              <a:schemeClr val="bg1"/>
            </a:bgClr>
          </a:pattFill>
          <a:ln w="76200" cmpd="dbl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378289" y="3736741"/>
            <a:ext cx="5246442" cy="628363"/>
          </a:xfrm>
          <a:prstGeom prst="hexagon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Торговля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Плюс 8"/>
          <p:cNvSpPr/>
          <p:nvPr/>
        </p:nvSpPr>
        <p:spPr>
          <a:xfrm>
            <a:off x="155912" y="4674840"/>
            <a:ext cx="781879" cy="648072"/>
          </a:xfrm>
          <a:prstGeom prst="mathPl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>
            <a:off x="48543" y="5661248"/>
            <a:ext cx="864096" cy="504056"/>
          </a:xfrm>
          <a:prstGeom prst="mathMinus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4776" y="4541676"/>
            <a:ext cx="914400" cy="914400"/>
          </a:xfrm>
          <a:prstGeom prst="ellipse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3391" y="5413210"/>
            <a:ext cx="914400" cy="914400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115616" y="4602832"/>
            <a:ext cx="7488899" cy="781236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Россия использовала иностранные инвестиции для развития своей промышленности.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09057" y="5520242"/>
            <a:ext cx="7488899" cy="78123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Значительная часть прибыли вывозилась из страны, сдерживая развитие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промышленностию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3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24943" y="405441"/>
            <a:ext cx="5373016" cy="389657"/>
          </a:xfrm>
          <a:prstGeom prst="rect">
            <a:avLst/>
          </a:prstGeom>
        </p:spPr>
        <p:txBody>
          <a:bodyPr wrap="square" numCol="1">
            <a:prstTxWarp prst="textPlain">
              <a:avLst>
                <a:gd name="adj" fmla="val 49608"/>
              </a:avLst>
            </a:prstTxWarp>
            <a:sp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4. Образование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монополий в России.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2780928"/>
            <a:ext cx="6408712" cy="93610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numCol="1">
            <a:prstTxWarp prst="textPlain">
              <a:avLst>
                <a:gd name="adj" fmla="val 49134"/>
              </a:avLst>
            </a:prstTxWarp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Союз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капиталистов, договаривающихся о ценах на товар, сырье, рабочую силу,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условиях найма рабочей силы и проч.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96752"/>
            <a:ext cx="1656184" cy="307777"/>
          </a:xfrm>
          <a:prstGeom prst="rect">
            <a:avLst/>
          </a:prstGeom>
        </p:spPr>
        <p:txBody>
          <a:bodyPr wrap="none">
            <a:prstTxWarp prst="textPlain">
              <a:avLst>
                <a:gd name="adj" fmla="val 48028"/>
              </a:avLst>
            </a:prstTxWarp>
            <a:spAutoFit/>
          </a:bodyPr>
          <a:lstStyle/>
          <a:p>
            <a:pPr lvl="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Монополия это:</a:t>
            </a:r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1211852"/>
            <a:ext cx="5904656" cy="30777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numCol="1">
            <a:prstTxWarp prst="textPlain">
              <a:avLst>
                <a:gd name="adj" fmla="val 49134"/>
              </a:avLst>
            </a:prstTxWarp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 Исключительное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право  кого либо на что либо.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1772816"/>
            <a:ext cx="5904656" cy="792088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numCol="1">
            <a:prstTxWarp prst="textPlain">
              <a:avLst>
                <a:gd name="adj" fmla="val 49134"/>
              </a:avLst>
            </a:prstTxWarp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Крупное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объединение, играющее решающую роль в хозяйственной жизни 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региона, отрасли и проч.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7889" y="5373216"/>
            <a:ext cx="8712968" cy="738664"/>
          </a:xfrm>
          <a:prstGeom prst="rect">
            <a:avLst/>
          </a:prstGeom>
        </p:spPr>
        <p:txBody>
          <a:bodyPr wrap="none" numCol="1">
            <a:prstTxWarp prst="textPlain">
              <a:avLst>
                <a:gd name="adj" fmla="val 49027"/>
              </a:avLst>
            </a:prstTxWarp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Объясните: почему образование монополий в России началось в 1899 г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.,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когда начался мировой экономический кризис?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2129" y="4149080"/>
            <a:ext cx="8964488" cy="864096"/>
          </a:xfrm>
          <a:prstGeom prst="rect">
            <a:avLst/>
          </a:prstGeom>
        </p:spPr>
        <p:txBody>
          <a:bodyPr wrap="none" numCol="1">
            <a:prstTxWarp prst="textPlain">
              <a:avLst>
                <a:gd name="adj" fmla="val 49027"/>
              </a:avLst>
            </a:prstTxWarp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ru-RU" sz="1400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Процесс образования монополий начался в период мирового </a:t>
            </a:r>
            <a:endParaRPr lang="ru-RU" sz="1400" b="1" u="sng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</a:pPr>
            <a:r>
              <a:rPr lang="ru-RU" sz="14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экономического </a:t>
            </a:r>
            <a:r>
              <a:rPr lang="ru-RU" sz="1400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кризиса 1899-1903 гг.</a:t>
            </a:r>
          </a:p>
        </p:txBody>
      </p:sp>
    </p:spTree>
    <p:extLst>
      <p:ext uri="{BB962C8B-B14F-4D97-AF65-F5344CB8AC3E}">
        <p14:creationId xmlns:p14="http://schemas.microsoft.com/office/powerpoint/2010/main" xmlns="" val="2240988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 animBg="1"/>
      <p:bldP spid="6" grpId="0" animBg="1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357688" y="1285875"/>
            <a:ext cx="1714500" cy="57150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Предприятие</a:t>
            </a:r>
          </a:p>
        </p:txBody>
      </p:sp>
      <p:cxnSp>
        <p:nvCxnSpPr>
          <p:cNvPr id="9" name="Прямая со стрелкой 8"/>
          <p:cNvCxnSpPr>
            <a:stCxn id="7" idx="2"/>
            <a:endCxn id="12" idx="0"/>
          </p:cNvCxnSpPr>
          <p:nvPr/>
        </p:nvCxnSpPr>
        <p:spPr>
          <a:xfrm rot="16200000" flipH="1">
            <a:off x="5126037" y="1946276"/>
            <a:ext cx="214313" cy="36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7" idx="0"/>
            <a:endCxn id="18" idx="4"/>
          </p:cNvCxnSpPr>
          <p:nvPr/>
        </p:nvCxnSpPr>
        <p:spPr>
          <a:xfrm rot="5400000" flipH="1" flipV="1">
            <a:off x="5108576" y="1177925"/>
            <a:ext cx="214312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4214813" y="2071688"/>
            <a:ext cx="2071687" cy="928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chemeClr val="tx1"/>
                </a:solidFill>
              </a:rPr>
              <a:t>Производственная самостоятельность</a:t>
            </a:r>
          </a:p>
        </p:txBody>
      </p:sp>
      <p:sp>
        <p:nvSpPr>
          <p:cNvPr id="18" name="Овал 17"/>
          <p:cNvSpPr/>
          <p:nvPr/>
        </p:nvSpPr>
        <p:spPr>
          <a:xfrm>
            <a:off x="4143375" y="142875"/>
            <a:ext cx="2143125" cy="928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</a:rPr>
              <a:t>Коммерческая самостоятельность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4429125" y="4929188"/>
            <a:ext cx="1714500" cy="57150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Предприятие</a:t>
            </a:r>
          </a:p>
        </p:txBody>
      </p:sp>
      <p:sp>
        <p:nvSpPr>
          <p:cNvPr id="58" name="Овал 57"/>
          <p:cNvSpPr/>
          <p:nvPr/>
        </p:nvSpPr>
        <p:spPr>
          <a:xfrm>
            <a:off x="4214813" y="3714750"/>
            <a:ext cx="2143125" cy="92868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</a:rPr>
              <a:t>Коммерческая самостоятельность</a:t>
            </a:r>
          </a:p>
        </p:txBody>
      </p:sp>
      <p:sp>
        <p:nvSpPr>
          <p:cNvPr id="59" name="Овал 58"/>
          <p:cNvSpPr/>
          <p:nvPr/>
        </p:nvSpPr>
        <p:spPr>
          <a:xfrm>
            <a:off x="4286250" y="5715000"/>
            <a:ext cx="2071688" cy="92868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chemeClr val="tx1"/>
                </a:solidFill>
              </a:rPr>
              <a:t>Производственная самостоятельность</a:t>
            </a:r>
          </a:p>
        </p:txBody>
      </p:sp>
      <p:cxnSp>
        <p:nvCxnSpPr>
          <p:cNvPr id="61" name="Прямая со стрелкой 60"/>
          <p:cNvCxnSpPr>
            <a:stCxn id="56" idx="0"/>
            <a:endCxn id="58" idx="4"/>
          </p:cNvCxnSpPr>
          <p:nvPr/>
        </p:nvCxnSpPr>
        <p:spPr>
          <a:xfrm rot="5400000" flipH="1" flipV="1">
            <a:off x="5144294" y="4787106"/>
            <a:ext cx="2857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>
            <a:stCxn id="56" idx="2"/>
            <a:endCxn id="59" idx="0"/>
          </p:cNvCxnSpPr>
          <p:nvPr/>
        </p:nvCxnSpPr>
        <p:spPr>
          <a:xfrm rot="16200000" flipH="1">
            <a:off x="5197476" y="5589587"/>
            <a:ext cx="214312" cy="365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Скругленный прямоугольник 69"/>
          <p:cNvSpPr/>
          <p:nvPr/>
        </p:nvSpPr>
        <p:spPr>
          <a:xfrm>
            <a:off x="6500813" y="3071813"/>
            <a:ext cx="2428875" cy="11430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Сбытовая контора</a:t>
            </a:r>
          </a:p>
        </p:txBody>
      </p:sp>
      <p:sp>
        <p:nvSpPr>
          <p:cNvPr id="71" name="Выгнутая вправо стрелка 70"/>
          <p:cNvSpPr/>
          <p:nvPr/>
        </p:nvSpPr>
        <p:spPr>
          <a:xfrm rot="2580138">
            <a:off x="6410642" y="4142467"/>
            <a:ext cx="1150914" cy="1864822"/>
          </a:xfrm>
          <a:prstGeom prst="curvedLeftArrow">
            <a:avLst>
              <a:gd name="adj1" fmla="val 25000"/>
              <a:gd name="adj2" fmla="val 50000"/>
              <a:gd name="adj3" fmla="val 328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Подчинение</a:t>
            </a:r>
          </a:p>
        </p:txBody>
      </p:sp>
      <p:sp>
        <p:nvSpPr>
          <p:cNvPr id="73" name="Стрелка вниз 72"/>
          <p:cNvSpPr/>
          <p:nvPr/>
        </p:nvSpPr>
        <p:spPr>
          <a:xfrm rot="4920208">
            <a:off x="7306771" y="108056"/>
            <a:ext cx="857256" cy="22286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</a:rPr>
              <a:t>Простая форма</a:t>
            </a:r>
          </a:p>
        </p:txBody>
      </p:sp>
      <p:sp>
        <p:nvSpPr>
          <p:cNvPr id="74" name="Овал 73"/>
          <p:cNvSpPr/>
          <p:nvPr/>
        </p:nvSpPr>
        <p:spPr>
          <a:xfrm>
            <a:off x="3500438" y="142875"/>
            <a:ext cx="3571875" cy="3357563"/>
          </a:xfrm>
          <a:prstGeom prst="ellipse">
            <a:avLst/>
          </a:prstGeom>
          <a:solidFill>
            <a:schemeClr val="accent1">
              <a:lumMod val="20000"/>
              <a:lumOff val="80000"/>
              <a:alpha val="19000"/>
            </a:schemeClr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Картель</a:t>
            </a:r>
          </a:p>
        </p:txBody>
      </p:sp>
      <p:sp>
        <p:nvSpPr>
          <p:cNvPr id="75" name="Овал 74"/>
          <p:cNvSpPr/>
          <p:nvPr/>
        </p:nvSpPr>
        <p:spPr>
          <a:xfrm>
            <a:off x="3571875" y="3500438"/>
            <a:ext cx="3571875" cy="3357562"/>
          </a:xfrm>
          <a:prstGeom prst="ellipse">
            <a:avLst/>
          </a:prstGeom>
          <a:solidFill>
            <a:schemeClr val="accent1">
              <a:lumMod val="20000"/>
              <a:lumOff val="80000"/>
              <a:alpha val="19000"/>
            </a:schemeClr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Синдикат</a:t>
            </a:r>
          </a:p>
        </p:txBody>
      </p:sp>
      <p:sp>
        <p:nvSpPr>
          <p:cNvPr id="76" name="Стрелка вниз 75"/>
          <p:cNvSpPr/>
          <p:nvPr/>
        </p:nvSpPr>
        <p:spPr>
          <a:xfrm rot="6238013">
            <a:off x="7552238" y="4822964"/>
            <a:ext cx="857256" cy="22286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</a:rPr>
              <a:t>Сложная  форма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withGroup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withGroup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withGroup">
                            <p:stCondLst>
                              <p:cond delay="6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withGroup">
                            <p:stCondLst>
                              <p:cond delay="70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withGroup">
                            <p:stCondLst>
                              <p:cond delay="7500"/>
                            </p:stCondLst>
                            <p:childTnLst>
                              <p:par>
                                <p:cTn id="6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191 -0.06319 " pathEditMode="relative" ptsTypes="AA">
                                      <p:cBhvr>
                                        <p:cTn id="6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withGroup">
                            <p:stCondLst>
                              <p:cond delay="9500"/>
                            </p:stCondLst>
                            <p:childTnLst>
                              <p:par>
                                <p:cTn id="6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withGroup">
                            <p:stCondLst>
                              <p:cond delay="100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withGroup">
                            <p:stCondLst>
                              <p:cond delay="10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withGroup">
                            <p:stCondLst>
                              <p:cond delay="11000"/>
                            </p:stCondLst>
                            <p:childTnLst>
                              <p:par>
                                <p:cTn id="77" presetID="0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882 0.02084 " pathEditMode="relative" ptsTypes="AA">
                                      <p:cBhvr>
                                        <p:cTn id="7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withGroup">
                            <p:stCondLst>
                              <p:cond delay="12500"/>
                            </p:stCondLst>
                            <p:childTnLst>
                              <p:par>
                                <p:cTn id="80" presetID="53" presetClass="entr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withGroup">
                            <p:stCondLst>
                              <p:cond delay="145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withGroup">
                            <p:stCondLst>
                              <p:cond delay="15000"/>
                            </p:stCondLst>
                            <p:childTnLst>
                              <p:par>
                                <p:cTn id="90" presetID="0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7.40741E-7 L -0.08923 -0.02963 " pathEditMode="relative" rAng="0" ptsTypes="AA">
                                      <p:cBhvr>
                                        <p:cTn id="9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00" y="-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8" grpId="0" animBg="1"/>
      <p:bldP spid="56" grpId="0" animBg="1"/>
      <p:bldP spid="58" grpId="0" animBg="1"/>
      <p:bldP spid="58" grpId="1" animBg="1"/>
      <p:bldP spid="59" grpId="0" animBg="1"/>
      <p:bldP spid="70" grpId="0" animBg="1"/>
      <p:bldP spid="74" grpId="0" animBg="1"/>
      <p:bldP spid="7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273050"/>
            <a:ext cx="4114800" cy="2584450"/>
          </a:xfrm>
        </p:spPr>
        <p:txBody>
          <a:bodyPr rtlCol="0" anchor="ctr">
            <a:no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u="sng" dirty="0"/>
              <a:t>В начале XX в. в России было 30 монополий, в </a:t>
            </a:r>
            <a:r>
              <a:rPr lang="ru-RU" sz="1800" b="1" u="sng" dirty="0" smtClean="0"/>
              <a:t>основном синдикатов</a:t>
            </a:r>
            <a:r>
              <a:rPr lang="ru-RU" sz="1800" b="1" u="sng" dirty="0"/>
              <a:t>. </a:t>
            </a:r>
            <a:endParaRPr lang="ru-RU" sz="1800" b="1" u="sng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u="sng" dirty="0" smtClean="0"/>
              <a:t>Процесс </a:t>
            </a:r>
            <a:r>
              <a:rPr lang="ru-RU" sz="1800" b="1" u="sng" dirty="0"/>
              <a:t>возникновения высших форм —</a:t>
            </a:r>
            <a:r>
              <a:rPr lang="ru-RU" sz="1800" b="1" u="sng" dirty="0" smtClean="0"/>
              <a:t>трестов</a:t>
            </a:r>
            <a:r>
              <a:rPr lang="ru-RU" sz="1800" b="1" u="sng" dirty="0"/>
              <a:t>, концернов — только начинался, он был прерван во </a:t>
            </a:r>
            <a:r>
              <a:rPr lang="ru-RU" sz="1800" b="1" u="sng" dirty="0" smtClean="0"/>
              <a:t>время </a:t>
            </a:r>
            <a:r>
              <a:rPr lang="ru-RU" sz="1800" b="1" u="sng" dirty="0"/>
              <a:t>Первой мировой войны и прекратился после </a:t>
            </a:r>
            <a:r>
              <a:rPr lang="ru-RU" sz="1800" b="1" u="sng" dirty="0" smtClean="0"/>
              <a:t>Октябрьской </a:t>
            </a:r>
            <a:r>
              <a:rPr lang="ru-RU" sz="1800" b="1" u="sng" dirty="0"/>
              <a:t>революции 1917 г</a:t>
            </a:r>
            <a:r>
              <a:rPr lang="ru-RU" sz="1800" b="1" u="sng" dirty="0" smtClean="0"/>
              <a:t>.</a:t>
            </a:r>
            <a:endParaRPr lang="ru-RU" sz="1800" b="1" u="sng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260648"/>
            <a:ext cx="4071937" cy="6425952"/>
          </a:xfrm>
        </p:spPr>
        <p:txBody>
          <a:bodyPr rtlCol="0" anchor="ctr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картели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простейшая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монополий.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Участники картелей сохраняют ком­мерческую и производственную самостоятельность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fontAlgn="auto">
              <a:spcAft>
                <a:spcPts val="0"/>
              </a:spcAft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синдикаты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более сложная форма монополий.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Члены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синдиката сохраняют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производственную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но утрачивают коммерческую самостоятельность.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Распределение заказов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закупка сырья и реализация произведенной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продукции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осуществляются через единую сбытовую контору.</a:t>
            </a:r>
          </a:p>
          <a:p>
            <a:pPr fontAlgn="auto">
              <a:spcAft>
                <a:spcPts val="0"/>
              </a:spcAft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868143" y="3011643"/>
            <a:ext cx="1152129" cy="925265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dirty="0"/>
              <a:t>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22031" y="4437112"/>
            <a:ext cx="4071938" cy="145967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Самостоятельно составьте определения  двум названным формам еще более сложных монополий.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7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7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withGroup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animBg="1"/>
      <p:bldP spid="5" grpId="1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357188"/>
            <a:ext cx="8401050" cy="655637"/>
          </a:xfrm>
        </p:spPr>
        <p:txBody>
          <a:bodyPr/>
          <a:lstStyle/>
          <a:p>
            <a:pPr algn="ctr">
              <a:buFont typeface="Arial" pitchFamily="34" charset="0"/>
              <a:buNone/>
            </a:pPr>
            <a:r>
              <a:rPr lang="ru-RU" smtClean="0">
                <a:solidFill>
                  <a:srgbClr val="FF0000"/>
                </a:solidFill>
              </a:rPr>
              <a:t>ИТОГИ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50" y="642938"/>
            <a:ext cx="8715375" cy="6000750"/>
          </a:xfrm>
        </p:spPr>
        <p:txBody>
          <a:bodyPr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деревне господствовали полуфеодальные отношения, основная масса крестьян страдала от малоземелья, налогов, выкупных платежей.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Все это приводило к крестьянским выступлениям.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Помещичьи земли использовались крайне неэффективно — их обрабатывалось лишь 10%.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Феодальные пережитки в деревне тормозили процесс индустриализации страны.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Подводя итоги, можно сказать, что в начале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ХХв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Россия была среднеразвитой капиталистической страной, индустриализация и монополизация совпали по времени;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Россия превосходила развитые капиталистические страны по темпам развития и степени концентрации промышленного производства.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смену капитализму, свободной конкуренции приходит монополистический капитализм.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Развивающееся промышленное производство сочеталось с отсталым землевладением, засильем крепостнических пережитков в сельском хозяйстве.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85750" y="2212325"/>
            <a:ext cx="8001000" cy="21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7200" eaLnBrk="0" hangingPunct="0">
              <a:lnSpc>
                <a:spcPct val="150000"/>
              </a:lnSpc>
              <a:tabLst>
                <a:tab pos="365125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§ 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учебника до конца.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7200" eaLnBrk="0" hangingPunct="0">
              <a:lnSpc>
                <a:spcPct val="150000"/>
              </a:lnSpc>
              <a:tabLst>
                <a:tab pos="365125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Подготовить устный развернутый ответ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вопрос:</a:t>
            </a:r>
          </a:p>
          <a:p>
            <a:pPr indent="457200" eaLnBrk="0" hangingPunct="0">
              <a:lnSpc>
                <a:spcPct val="150000"/>
              </a:lnSpc>
              <a:tabLst>
                <a:tab pos="36512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задания из рабочей тетради: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вып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1 § 2, рабочий лист 5,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стр.10.</a:t>
            </a:r>
            <a:endParaRPr lang="ru-RU" dirty="0" smtClean="0"/>
          </a:p>
          <a:p>
            <a:pPr indent="457200" eaLnBrk="0" hangingPunct="0">
              <a:lnSpc>
                <a:spcPct val="150000"/>
              </a:lnSpc>
              <a:tabLst>
                <a:tab pos="36512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сообщения по теме: «Николай II: исторический портрет»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</a:t>
            </a:r>
          </a:p>
          <a:p>
            <a:pPr indent="457200" eaLnBrk="0" hangingPunct="0">
              <a:lnSpc>
                <a:spcPct val="150000"/>
              </a:lnSpc>
              <a:tabLst>
                <a:tab pos="365125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357188"/>
            <a:ext cx="4857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tabLst>
                <a:tab pos="365125" algn="l"/>
              </a:tabLst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tabLst>
                <a:tab pos="365125" algn="l"/>
              </a:tabLst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tabLst>
                <a:tab pos="365125" algn="l"/>
              </a:tabLst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tabLst>
                <a:tab pos="365125" algn="l"/>
              </a:tabLst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tabLst>
                <a:tab pos="365125" algn="l"/>
              </a:tabLst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365125" algn="l"/>
              </a:tabLs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365125" algn="l"/>
              </a:tabLs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365125" algn="l"/>
              </a:tabLs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365125" algn="l"/>
              </a:tabLs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Домашнее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задание: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013" y="2204864"/>
            <a:ext cx="4249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http://www.s_103.edu54.ru/p66aa1.html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1013" y="299695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4"/>
              </a:rPr>
              <a:t>http://www.russian-money.ru/(S(3bbsm122lyaicy451wr4l3ba))/Articles.aspx?type=content&amp;id=77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4293096"/>
            <a:ext cx="42627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5"/>
              </a:rPr>
              <a:t>http://newsme.com.ua/accident/663529/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7484" y="548680"/>
            <a:ext cx="63667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/>
                <a:ea typeface="Times New Roman"/>
                <a:cs typeface="Arial"/>
              </a:rPr>
              <a:t>История России, </a:t>
            </a:r>
            <a:r>
              <a:rPr lang="en-US" dirty="0" smtClean="0">
                <a:effectLst/>
                <a:latin typeface="Times New Roman"/>
                <a:ea typeface="Times New Roman"/>
                <a:cs typeface="Arial"/>
              </a:rPr>
              <a:t>XX</a:t>
            </a:r>
            <a:r>
              <a:rPr lang="ru-RU" dirty="0" smtClean="0">
                <a:effectLst/>
                <a:latin typeface="Times New Roman"/>
                <a:ea typeface="Times New Roman"/>
                <a:cs typeface="Arial"/>
              </a:rPr>
              <a:t> — начало </a:t>
            </a:r>
            <a:r>
              <a:rPr lang="en-US" dirty="0" smtClean="0">
                <a:effectLst/>
                <a:latin typeface="Times New Roman"/>
                <a:ea typeface="Times New Roman"/>
                <a:cs typeface="Arial"/>
              </a:rPr>
              <a:t>XXI</a:t>
            </a:r>
            <a:r>
              <a:rPr lang="ru-RU" dirty="0" smtClean="0">
                <a:effectLst/>
                <a:latin typeface="Times New Roman"/>
                <a:ea typeface="Times New Roman"/>
                <a:cs typeface="Arial"/>
              </a:rPr>
              <a:t> века : Учеб. для 9 </a:t>
            </a:r>
            <a:r>
              <a:rPr lang="ru-RU" dirty="0" err="1" smtClean="0">
                <a:effectLst/>
                <a:latin typeface="Times New Roman"/>
                <a:ea typeface="Times New Roman"/>
                <a:cs typeface="Arial"/>
              </a:rPr>
              <a:t>кл</a:t>
            </a:r>
            <a:r>
              <a:rPr lang="ru-RU" dirty="0" smtClean="0">
                <a:effectLst/>
                <a:latin typeface="Times New Roman"/>
                <a:ea typeface="Times New Roman"/>
                <a:cs typeface="Arial"/>
              </a:rPr>
              <a:t>. </a:t>
            </a:r>
            <a:r>
              <a:rPr lang="ru-RU" dirty="0" err="1" smtClean="0">
                <a:effectLst/>
                <a:latin typeface="Times New Roman"/>
                <a:ea typeface="Times New Roman"/>
                <a:cs typeface="Arial"/>
              </a:rPr>
              <a:t>общеобразоват</a:t>
            </a:r>
            <a:r>
              <a:rPr lang="ru-RU" dirty="0" smtClean="0">
                <a:effectLst/>
                <a:latin typeface="Times New Roman"/>
                <a:ea typeface="Times New Roman"/>
                <a:cs typeface="Arial"/>
              </a:rPr>
              <a:t>. учреждений / А. А. Данилов, Л. Г. Косулина, А. В. Пыжиков. — 10-е изд. — М. : Просвещение, 2003. —  400 с. : ил., карт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6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7894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50" y="428625"/>
            <a:ext cx="3008313" cy="512763"/>
          </a:xfrm>
        </p:spPr>
        <p:txBody>
          <a:bodyPr anchor="ctr"/>
          <a:lstStyle/>
          <a:p>
            <a:r>
              <a:rPr lang="ru-RU" sz="2800" i="1" smtClean="0"/>
              <a:t>Цели:</a:t>
            </a:r>
            <a:endParaRPr lang="ru-RU" sz="2800" smtClean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28625" y="1143000"/>
            <a:ext cx="8329613" cy="4158208"/>
          </a:xfrm>
        </p:spPr>
        <p:txBody>
          <a:bodyPr rtlCol="0">
            <a:noAutofit/>
          </a:bodyPr>
          <a:lstStyle/>
          <a:p>
            <a:pPr marL="514350" indent="-514350" fontAlgn="auto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Подвести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учащихся к пониманию особенностей российской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экономики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начале XX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века.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fontAlgn="auto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Продолжить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формирование умений анализировать исторические документы, делать выводы, работать по карте, излагать «сквозные»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вопросы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темы урока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 fontAlgn="auto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Разобраться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особенностях экономического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развития России в начале XX века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24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740"/>
                            </p:stCondLst>
                            <p:childTnLst>
                              <p:par>
                                <p:cTn id="1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1240"/>
                            </p:stCondLst>
                            <p:childTnLst>
                              <p:par>
                                <p:cTn id="2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59632" y="1916832"/>
            <a:ext cx="7000875" cy="2795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>
              <a:lnSpc>
                <a:spcPct val="150000"/>
              </a:lnSpc>
              <a:buFont typeface="Constantia" pitchFamily="18" charset="0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Модернизация</a:t>
            </a:r>
          </a:p>
          <a:p>
            <a:pPr>
              <a:lnSpc>
                <a:spcPct val="150000"/>
              </a:lnSpc>
              <a:buFont typeface="Constantia" pitchFamily="18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Экономический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уклад, </a:t>
            </a:r>
          </a:p>
          <a:p>
            <a:pPr>
              <a:lnSpc>
                <a:spcPct val="150000"/>
              </a:lnSpc>
              <a:buFont typeface="Constantia" pitchFamily="18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Монополистические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объединения,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Constantia" pitchFamily="18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Конвертируемость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lnSpc>
                <a:spcPct val="150000"/>
              </a:lnSpc>
              <a:buFont typeface="Constantia" pitchFamily="18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Монополистический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капитализм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32146" y="567011"/>
            <a:ext cx="2928937" cy="579967"/>
          </a:xfrm>
          <a:prstGeom prst="rect">
            <a:avLst/>
          </a:prstGeom>
          <a:noFill/>
          <a:ln>
            <a:noFill/>
          </a:ln>
        </p:spPr>
        <p:txBody>
          <a:bodyPr>
            <a:prstTxWarp prst="textPlain">
              <a:avLst>
                <a:gd name="adj" fmla="val 47770"/>
              </a:avLst>
            </a:prstTxWarp>
            <a:spAutoFit/>
          </a:bodyPr>
          <a:lstStyle>
            <a:defPPr>
              <a:defRPr lang="ru-RU"/>
            </a:defPPr>
            <a:lvl1pPr marL="342900" indent="-342900">
              <a:lnSpc>
                <a:spcPct val="150000"/>
              </a:lnSpc>
              <a:buFont typeface="Constantia" pitchFamily="18" charset="0"/>
              <a:buAutoNum type="arabicPeriod"/>
              <a:defRPr sz="2400"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defRPr>
                <a:latin typeface="Constantia" pitchFamily="18" charset="0"/>
              </a:defRPr>
            </a:lvl2pPr>
            <a:lvl3pPr marL="1143000" indent="-228600">
              <a:defRPr>
                <a:latin typeface="Constantia" pitchFamily="18" charset="0"/>
              </a:defRPr>
            </a:lvl3pPr>
            <a:lvl4pPr marL="1600200" indent="-228600">
              <a:defRPr>
                <a:latin typeface="Constantia" pitchFamily="18" charset="0"/>
              </a:defRPr>
            </a:lvl4pPr>
            <a:lvl5pPr marL="2057400" indent="-228600">
              <a:defRPr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Constantia" pitchFamily="18" charset="0"/>
              </a:defRPr>
            </a:lvl9pPr>
          </a:lstStyle>
          <a:p>
            <a:pPr marL="0" indent="0" algn="ctr">
              <a:buNone/>
            </a:pPr>
            <a:r>
              <a:rPr lang="ru-RU" b="1" u="sng" dirty="0">
                <a:solidFill>
                  <a:srgbClr val="7030A0"/>
                </a:solidFill>
              </a:rPr>
              <a:t>Термины:</a:t>
            </a:r>
          </a:p>
        </p:txBody>
      </p:sp>
    </p:spTree>
    <p:extLst>
      <p:ext uri="{BB962C8B-B14F-4D97-AF65-F5344CB8AC3E}">
        <p14:creationId xmlns:p14="http://schemas.microsoft.com/office/powerpoint/2010/main" xmlns="" val="2635588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288837156"/>
              </p:ext>
            </p:extLst>
          </p:nvPr>
        </p:nvGraphicFramePr>
        <p:xfrm>
          <a:off x="251520" y="1196752"/>
          <a:ext cx="576064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95536" y="404664"/>
            <a:ext cx="8323014" cy="461665"/>
          </a:xfrm>
          <a:prstGeom prst="rect">
            <a:avLst/>
          </a:prstGeom>
        </p:spPr>
        <p:txBody>
          <a:bodyPr wrap="square">
            <a:prstTxWarp prst="textPlain">
              <a:avLst>
                <a:gd name="adj" fmla="val 49608"/>
              </a:avLst>
            </a:prstTxWarp>
            <a:spAutoFit/>
          </a:bodyPr>
          <a:lstStyle/>
          <a:p>
            <a:pPr marL="342900" lvl="0" indent="-342900" algn="ctr" fontAlgn="auto">
              <a:spcBef>
                <a:spcPct val="20000"/>
              </a:spcBef>
              <a:spcAft>
                <a:spcPts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Для экономики России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начала века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было характерно: 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4582060" y="4725144"/>
            <a:ext cx="1790140" cy="792088"/>
          </a:xfrm>
          <a:prstGeom prst="rightArrow">
            <a:avLst/>
          </a:prstGeom>
          <a:pattFill prst="pct70">
            <a:fgClr>
              <a:schemeClr val="accent2">
                <a:lumMod val="75000"/>
              </a:schemeClr>
            </a:fgClr>
            <a:bgClr>
              <a:schemeClr val="bg1"/>
            </a:bgClr>
          </a:patt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01477412"/>
              </p:ext>
            </p:extLst>
          </p:nvPr>
        </p:nvGraphicFramePr>
        <p:xfrm>
          <a:off x="6406345" y="3353266"/>
          <a:ext cx="2759968" cy="288036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759968"/>
              </a:tblGrid>
              <a:tr h="370840">
                <a:tc>
                  <a:txBody>
                    <a:bodyPr/>
                    <a:lstStyle/>
                    <a:p>
                      <a:pPr marL="457200" indent="-457200" algn="ctr">
                        <a:buFont typeface="+mj-lt"/>
                        <a:buAutoNum type="arabicPeriod"/>
                      </a:pPr>
                      <a:r>
                        <a:rPr kumimoji="0" lang="ru-RU" sz="1900" u="none" strike="noStrike" kern="1200" cap="none" spc="0" normalizeH="0" baseline="0" noProof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effectLst/>
                          <a:uLnTx/>
                          <a:uFillTx/>
                        </a:rPr>
                        <a:t>производству промышленной продукции на душу населения</a:t>
                      </a:r>
                      <a:endParaRPr lang="ru-RU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 algn="ctr">
                        <a:buFont typeface="+mj-lt"/>
                        <a:buAutoNum type="arabicPeriod" startAt="2"/>
                      </a:pPr>
                      <a:r>
                        <a:rPr kumimoji="0" lang="ru-RU" sz="1900" u="none" strike="noStrike" kern="1200" cap="none" spc="0" normalizeH="0" baseline="0" noProof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effectLst/>
                          <a:uLnTx/>
                          <a:uFillTx/>
                        </a:rPr>
                        <a:t>производительности труда</a:t>
                      </a:r>
                      <a:endParaRPr lang="ru-RU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 algn="ctr">
                        <a:buFont typeface="+mj-lt"/>
                        <a:buAutoNum type="arabicPeriod" startAt="3"/>
                      </a:pPr>
                      <a:r>
                        <a:rPr kumimoji="0" lang="ru-RU" sz="1900" u="none" strike="noStrike" kern="1200" cap="none" spc="0" normalizeH="0" baseline="0" noProof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effectLst/>
                          <a:uLnTx/>
                          <a:uFillTx/>
                        </a:rPr>
                        <a:t>технической оснащенности предприятий</a:t>
                      </a:r>
                      <a:endParaRPr lang="ru-RU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>
          <a:xfrm>
            <a:off x="6372200" y="3356992"/>
            <a:ext cx="0" cy="295232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58413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0"/>
          <p:cNvSpPr txBox="1">
            <a:spLocks/>
          </p:cNvSpPr>
          <p:nvPr/>
        </p:nvSpPr>
        <p:spPr>
          <a:xfrm>
            <a:off x="301639" y="260648"/>
            <a:ext cx="8401050" cy="1053877"/>
          </a:xfrm>
          <a:prstGeom prst="rect">
            <a:avLst/>
          </a:prstGeom>
        </p:spPr>
        <p:txBody>
          <a:bodyPr anchor="ctr">
            <a:prstTxWarp prst="textPlain">
              <a:avLst>
                <a:gd name="adj" fmla="val 49093"/>
              </a:avLst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Характеристика экономического развития страны</a:t>
            </a:r>
          </a:p>
        </p:txBody>
      </p:sp>
      <p:sp>
        <p:nvSpPr>
          <p:cNvPr id="3" name="Содержимое 11"/>
          <p:cNvSpPr txBox="1">
            <a:spLocks/>
          </p:cNvSpPr>
          <p:nvPr/>
        </p:nvSpPr>
        <p:spPr>
          <a:xfrm>
            <a:off x="285750" y="1556792"/>
            <a:ext cx="8174682" cy="1152128"/>
          </a:xfrm>
          <a:prstGeom prst="rect">
            <a:avLst/>
          </a:prstGeom>
        </p:spPr>
        <p:txBody>
          <a:bodyPr rtlCol="0" anchor="ctr"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уровню социально - экономического развития она  являлась среднеразвитой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аграрно – индустриальной страной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xmlns="" val="3280732240"/>
              </p:ext>
            </p:extLst>
          </p:nvPr>
        </p:nvGraphicFramePr>
        <p:xfrm>
          <a:off x="32792" y="3212976"/>
          <a:ext cx="9144000" cy="1183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88366494"/>
              </p:ext>
            </p:extLst>
          </p:nvPr>
        </p:nvGraphicFramePr>
        <p:xfrm>
          <a:off x="7487816" y="4293096"/>
          <a:ext cx="1656184" cy="1112520"/>
        </p:xfrm>
        <a:graphic>
          <a:graphicData uri="http://schemas.openxmlformats.org/drawingml/2006/table">
            <a:tbl>
              <a:tblPr firstRow="1" bandRow="1">
                <a:tableStyleId>{AF606853-7671-496A-8E4F-DF71F8EC918B}</a:tableStyleId>
              </a:tblPr>
              <a:tblGrid>
                <a:gridCol w="16561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Англия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Франция</a:t>
                      </a:r>
                      <a:endParaRPr lang="ru-RU" b="1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США</a:t>
                      </a:r>
                      <a:endParaRPr lang="ru-RU" b="1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00614004"/>
              </p:ext>
            </p:extLst>
          </p:nvPr>
        </p:nvGraphicFramePr>
        <p:xfrm>
          <a:off x="5220072" y="4293096"/>
          <a:ext cx="1656184" cy="741680"/>
        </p:xfrm>
        <a:graphic>
          <a:graphicData uri="http://schemas.openxmlformats.org/drawingml/2006/table">
            <a:tbl>
              <a:tblPr firstRow="1" bandRow="1"/>
              <a:tblGrid>
                <a:gridCol w="16561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Германия</a:t>
                      </a:r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Япония</a:t>
                      </a:r>
                      <a:endParaRPr lang="ru-RU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9663299"/>
              </p:ext>
            </p:extLst>
          </p:nvPr>
        </p:nvGraphicFramePr>
        <p:xfrm>
          <a:off x="2915816" y="4293096"/>
          <a:ext cx="1656184" cy="101092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6561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Россия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kern="1200" dirty="0" smtClean="0"/>
                        <a:t>Австро-Венгрия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96748910"/>
              </p:ext>
            </p:extLst>
          </p:nvPr>
        </p:nvGraphicFramePr>
        <p:xfrm>
          <a:off x="539552" y="4293096"/>
          <a:ext cx="1656184" cy="7416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6561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Азия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Африка</a:t>
                      </a:r>
                      <a:endParaRPr lang="ru-RU" b="1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43486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Graphic spid="8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2760639053"/>
              </p:ext>
            </p:extLst>
          </p:nvPr>
        </p:nvGraphicFramePr>
        <p:xfrm>
          <a:off x="0" y="908720"/>
          <a:ext cx="8964488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210749" y="260648"/>
            <a:ext cx="8928992" cy="498351"/>
          </a:xfrm>
          <a:prstGeom prst="rect">
            <a:avLst/>
          </a:prstGeom>
        </p:spPr>
        <p:txBody>
          <a:bodyPr wrap="square" numCol="1">
            <a:prstTxWarp prst="textPlain">
              <a:avLst>
                <a:gd name="adj" fmla="val 49608"/>
              </a:avLst>
            </a:prstTxWarp>
            <a:sp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tantia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tantia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tantia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tantia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tantia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tantia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tantia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marL="342900" indent="-342900" fontAlgn="auto">
              <a:spcBef>
                <a:spcPct val="20000"/>
              </a:spcBef>
              <a:spcAft>
                <a:spcPts val="0"/>
              </a:spcAft>
            </a:pPr>
            <a:r>
              <a:rPr lang="ru-RU" sz="240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1. Особенности российской экономики.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7603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248005"/>
            <a:ext cx="5965724" cy="461665"/>
          </a:xfrm>
          <a:prstGeom prst="rect">
            <a:avLst/>
          </a:prstGeom>
        </p:spPr>
        <p:txBody>
          <a:bodyPr wrap="square" numCol="1">
            <a:prstTxWarp prst="textPlain">
              <a:avLst>
                <a:gd name="adj" fmla="val 49608"/>
              </a:avLst>
            </a:prstTxWarp>
            <a:sp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Роль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государства в экономике России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988368"/>
            <a:ext cx="7554862" cy="1008112"/>
          </a:xfrm>
          <a:prstGeom prst="rect">
            <a:avLst/>
          </a:prstGeom>
        </p:spPr>
        <p:txBody>
          <a:bodyPr numCol="1" anchor="ctr">
            <a:prstTxWarp prst="textPlain">
              <a:avLst>
                <a:gd name="adj" fmla="val 49093"/>
              </a:avLst>
            </a:prstTxWarp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</a:pPr>
            <a:r>
              <a:rPr lang="ru-RU" sz="3200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Важнейшей особенностью России было наличие огромного государственного сектора в экономике.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3771540506"/>
              </p:ext>
            </p:extLst>
          </p:nvPr>
        </p:nvGraphicFramePr>
        <p:xfrm>
          <a:off x="1521519" y="227687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169680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620688"/>
            <a:ext cx="2952328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Стимулировало железнодорожное строительство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4927" y="1853208"/>
            <a:ext cx="2952328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Стимулировало развитие черной металлургии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045" y="3176972"/>
            <a:ext cx="2952328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Стимулировало развитие угольной промышленности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739" y="4653136"/>
            <a:ext cx="2952328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Регулировало цены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24128" y="404664"/>
            <a:ext cx="2952328" cy="15841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Обеспечивало защиту молодой российской промышленности 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24128" y="2204864"/>
            <a:ext cx="2952328" cy="1647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раздавало частным компаниям и фирмам казенные заказы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24128" y="4149080"/>
            <a:ext cx="2952328" cy="15841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предоставляло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  <a:cs typeface="Arial"/>
              </a:rPr>
              <a:t>кредиты через Государственный банк</a:t>
            </a:r>
            <a:endParaRPr lang="ru-RU" sz="2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260648"/>
            <a:ext cx="8712968" cy="5688632"/>
          </a:xfrm>
          <a:prstGeom prst="rect">
            <a:avLst/>
          </a:prstGeom>
          <a:solidFill>
            <a:srgbClr val="00B0F0">
              <a:alpha val="16000"/>
            </a:srgbClr>
          </a:solidFill>
          <a:ln w="57150">
            <a:solidFill>
              <a:schemeClr val="accent4">
                <a:lumMod val="75000"/>
              </a:schemeClr>
            </a:solidFill>
            <a:prstDash val="dashDot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Государство</a:t>
            </a:r>
          </a:p>
        </p:txBody>
      </p:sp>
    </p:spTree>
    <p:extLst>
      <p:ext uri="{BB962C8B-B14F-4D97-AF65-F5344CB8AC3E}">
        <p14:creationId xmlns:p14="http://schemas.microsoft.com/office/powerpoint/2010/main" xmlns="" val="1744603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971682950"/>
              </p:ext>
            </p:extLst>
          </p:nvPr>
        </p:nvGraphicFramePr>
        <p:xfrm>
          <a:off x="107504" y="1340768"/>
          <a:ext cx="903649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" y="332656"/>
            <a:ext cx="9033182" cy="936104"/>
          </a:xfrm>
          <a:prstGeom prst="rect">
            <a:avLst/>
          </a:prstGeom>
        </p:spPr>
        <p:txBody>
          <a:bodyPr rtlCol="0" anchor="ctr">
            <a:no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Высокая роль государства в экономике снижала конкуренцию, т.к. исключало из её сферы наиболее крупные предприятии, что негативно сказывалось на её развитии.</a:t>
            </a:r>
          </a:p>
        </p:txBody>
      </p:sp>
    </p:spTree>
    <p:extLst>
      <p:ext uri="{BB962C8B-B14F-4D97-AF65-F5344CB8AC3E}">
        <p14:creationId xmlns:p14="http://schemas.microsoft.com/office/powerpoint/2010/main" xmlns="" val="2817733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874</Words>
  <Application>Microsoft Office PowerPoint</Application>
  <PresentationFormat>Экран (4:3)</PresentationFormat>
  <Paragraphs>152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Экономическое развитие России в начале XX века</vt:lpstr>
      <vt:lpstr>Цели: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HATA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Экономическое развитие</dc:title>
  <dc:creator>Леонид</dc:creator>
  <cp:lastModifiedBy>Admin</cp:lastModifiedBy>
  <cp:revision>212</cp:revision>
  <dcterms:created xsi:type="dcterms:W3CDTF">2009-09-06T05:57:36Z</dcterms:created>
  <dcterms:modified xsi:type="dcterms:W3CDTF">2012-09-11T08:54:00Z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000800da11000000000001024140</vt:lpwstr>
  </property>
</Properties>
</file>