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9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57" r:id="rId22"/>
    <p:sldId id="25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996633"/>
    <a:srgbClr val="AA7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A1CD2-8D4A-43F4-975C-4FA7995884F5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D37F0-AEFD-4146-87B3-617C12FC8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15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D37F0-AEFD-4146-87B3-617C12FC82A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3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BECD3-759B-43D0-A2F3-FFC44DA37DDC}" type="datetime1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1C72-11D7-4621-ACA0-3F63C6EB3FA8}" type="datetime1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30AC-AD33-4EBD-95F6-712397B8BF58}" type="datetime1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F188-A980-4B04-9ED9-4E79B2FDF9A3}" type="datetime1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87C2C-70C8-4372-9832-DFE226446EC6}" type="datetime1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7F66-8237-4E28-AEDC-D4FFBE17874E}" type="datetime1">
              <a:rPr lang="ru-RU" smtClean="0"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CC49-FFEF-4774-BB68-36CC2F38EDC2}" type="datetime1">
              <a:rPr lang="ru-RU" smtClean="0"/>
              <a:t>02.03.2014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E7D17-41AE-4D59-80FD-098BD85480AF}" type="datetime1">
              <a:rPr lang="ru-RU" smtClean="0"/>
              <a:t>02.03.2014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80B5-0334-440C-BF1C-08D948E469AF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1FED-6F1B-4362-8B8C-04500498DCCB}" type="datetime1">
              <a:rPr lang="ru-RU" smtClean="0"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E1FE-8D45-4884-AE10-7AB8DF189ABC}" type="datetime1">
              <a:rPr lang="ru-RU" smtClean="0"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75437-9ECC-4B7A-9582-821451BABC51}" type="datetime1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40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1.png"/><Relationship Id="rId5" Type="http://schemas.openxmlformats.org/officeDocument/2006/relationships/image" Target="../media/image6.png"/><Relationship Id="rId10" Type="http://schemas.openxmlformats.org/officeDocument/2006/relationships/image" Target="../media/image31.png"/><Relationship Id="rId4" Type="http://schemas.openxmlformats.org/officeDocument/2006/relationships/image" Target="../media/image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0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40.png"/><Relationship Id="rId7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0.png"/><Relationship Id="rId11" Type="http://schemas.openxmlformats.org/officeDocument/2006/relationships/image" Target="../media/image36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0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6.png"/><Relationship Id="rId10" Type="http://schemas.openxmlformats.org/officeDocument/2006/relationships/image" Target="../media/image42.png"/><Relationship Id="rId4" Type="http://schemas.openxmlformats.org/officeDocument/2006/relationships/image" Target="../media/image5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6.png"/><Relationship Id="rId10" Type="http://schemas.openxmlformats.org/officeDocument/2006/relationships/image" Target="../media/image46.png"/><Relationship Id="rId4" Type="http://schemas.openxmlformats.org/officeDocument/2006/relationships/image" Target="../media/image5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0.png"/><Relationship Id="rId11" Type="http://schemas.openxmlformats.org/officeDocument/2006/relationships/image" Target="../media/image50.png"/><Relationship Id="rId5" Type="http://schemas.openxmlformats.org/officeDocument/2006/relationships/image" Target="../media/image6.png"/><Relationship Id="rId10" Type="http://schemas.openxmlformats.org/officeDocument/2006/relationships/image" Target="../media/image49.png"/><Relationship Id="rId4" Type="http://schemas.openxmlformats.org/officeDocument/2006/relationships/image" Target="../media/image5.png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0.png"/><Relationship Id="rId7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slide" Target="slide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40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0.png"/><Relationship Id="rId11" Type="http://schemas.openxmlformats.org/officeDocument/2006/relationships/image" Target="../media/image55.png"/><Relationship Id="rId5" Type="http://schemas.openxmlformats.org/officeDocument/2006/relationships/image" Target="../media/image6.png"/><Relationship Id="rId10" Type="http://schemas.openxmlformats.org/officeDocument/2006/relationships/image" Target="../media/image54.png"/><Relationship Id="rId4" Type="http://schemas.openxmlformats.org/officeDocument/2006/relationships/image" Target="../media/image5.png"/><Relationship Id="rId9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0.png"/><Relationship Id="rId7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0.png"/><Relationship Id="rId7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0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40.pn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6.png"/><Relationship Id="rId10" Type="http://schemas.openxmlformats.org/officeDocument/2006/relationships/image" Target="../media/image62.png"/><Relationship Id="rId4" Type="http://schemas.openxmlformats.org/officeDocument/2006/relationships/image" Target="../media/image5.png"/><Relationship Id="rId9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lenagold.narod.ru/fon/clipart/s/svit/svitolk101.png" TargetMode="External"/><Relationship Id="rId2" Type="http://schemas.openxmlformats.org/officeDocument/2006/relationships/hyperlink" Target="http://www.bg2001.ru/upload/iblock/616/4034-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egment.ru/img_hits/4946015_1_small.jpg" TargetMode="External"/><Relationship Id="rId4" Type="http://schemas.openxmlformats.org/officeDocument/2006/relationships/hyperlink" Target="http://megasklad.ru/data/photoes/s19406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7" Type="http://schemas.openxmlformats.org/officeDocument/2006/relationships/image" Target="../media/image1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40.png"/><Relationship Id="rId7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6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40.png"/><Relationship Id="rId7" Type="http://schemas.openxmlformats.org/officeDocument/2006/relationships/image" Target="../media/image120.png"/><Relationship Id="rId1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6.png"/><Relationship Id="rId10" Type="http://schemas.openxmlformats.org/officeDocument/2006/relationships/image" Target="../media/image25.png"/><Relationship Id="rId4" Type="http://schemas.openxmlformats.org/officeDocument/2006/relationships/image" Target="../media/image5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3" Type="http://schemas.openxmlformats.org/officeDocument/2006/relationships/image" Target="../media/image40.png"/><Relationship Id="rId7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2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3" Type="http://schemas.openxmlformats.org/officeDocument/2006/relationships/image" Target="../media/image40.png"/><Relationship Id="rId7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0.png"/><Relationship Id="rId5" Type="http://schemas.openxmlformats.org/officeDocument/2006/relationships/image" Target="../media/image6.png"/><Relationship Id="rId10" Type="http://schemas.openxmlformats.org/officeDocument/2006/relationships/image" Target="../media/image270.png"/><Relationship Id="rId4" Type="http://schemas.openxmlformats.org/officeDocument/2006/relationships/image" Target="../media/image5.png"/><Relationship Id="rId9" Type="http://schemas.openxmlformats.org/officeDocument/2006/relationships/image" Target="../media/image2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772816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42F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Угол между двумя прямыми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642F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635896" y="4220493"/>
            <a:ext cx="5112568" cy="1728787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000" b="1" i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математики </a:t>
            </a:r>
          </a:p>
          <a:p>
            <a:pPr marL="0" indent="0" algn="r">
              <a:buNone/>
            </a:pPr>
            <a:r>
              <a:rPr lang="ru-RU" sz="2000" b="1" i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ГБОУ </a:t>
            </a:r>
            <a:r>
              <a:rPr lang="ru-RU" sz="2000" b="1" i="1" dirty="0" smtClean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гимнази</a:t>
            </a:r>
            <a:r>
              <a:rPr lang="ru-RU" sz="2000" b="1" i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000" b="1" i="1" dirty="0" smtClean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 города Похвистнево </a:t>
            </a:r>
          </a:p>
          <a:p>
            <a:pPr marL="0" indent="0" algn="r">
              <a:buNone/>
            </a:pPr>
            <a:r>
              <a:rPr lang="ru-RU" sz="2000" b="1" i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Самарской области </a:t>
            </a:r>
          </a:p>
          <a:p>
            <a:pPr marL="0" indent="0" algn="r">
              <a:buNone/>
            </a:pPr>
            <a:r>
              <a:rPr lang="ru-RU" sz="2000" b="1" i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Антонова Галина Васильевна</a:t>
            </a:r>
          </a:p>
          <a:p>
            <a:pPr>
              <a:spcBef>
                <a:spcPts val="0"/>
              </a:spcBef>
            </a:pPr>
            <a:endParaRPr lang="ru-RU" sz="2000" i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 sz="quarter"/>
          </p:nvPr>
        </p:nvSpPr>
        <p:spPr>
          <a:xfrm>
            <a:off x="865420" y="-387424"/>
            <a:ext cx="7450996" cy="2736304"/>
          </a:xfrm>
          <a:noFill/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divo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642F0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ГЕОМЕТРИЯ</a:t>
            </a:r>
            <a:br>
              <a:rPr lang="ru-RU" sz="28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642F0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642F0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 на готовых чертежах для подготовки к ЕГЭ</a:t>
            </a:r>
            <a:endParaRPr lang="ru-RU" sz="28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642F0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3356992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642F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10 – 11 классы</a:t>
            </a:r>
          </a:p>
          <a:p>
            <a:endParaRPr lang="ru-RU" sz="2400" dirty="0">
              <a:solidFill>
                <a:srgbClr val="642F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458B-C6A0-42C6-B174-6FFEB3E96C99}" type="datetime1">
              <a:rPr lang="ru-RU" smtClean="0"/>
              <a:t>02.03.2014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166-34E6-40C2-B2E8-84BEC298E66C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66307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1133244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260049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8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859340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:r>
                  <a:rPr lang="en-US" sz="2400" b="1" i="1" dirty="0" smtClean="0"/>
                  <a:t>BD</a:t>
                </a:r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859340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7544" y="2175247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175247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6667" r="-75556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1714258" y="3983531"/>
            <a:ext cx="1595465" cy="81362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899592" y="1564148"/>
            <a:ext cx="814666" cy="3267294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35699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749265" y="1607267"/>
            <a:ext cx="1595465" cy="813621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888162" y="2407670"/>
            <a:ext cx="2445138" cy="241234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572000" y="3789040"/>
                <a:ext cx="40324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/>
                  <a:t>BD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 smtClean="0"/>
                  <a:t> 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⇒ </a:t>
                </a:r>
                <a:r>
                  <a:rPr lang="en-US" sz="2400" i="1" dirty="0">
                    <a:latin typeface="Cambria Math"/>
                    <a:ea typeface="Cambria Math"/>
                  </a:rPr>
                  <a:t>∠(</a:t>
                </a:r>
                <a14:m>
                  <m:oMath xmlns:m="http://schemas.openxmlformats.org/officeDocument/2006/math">
                    <m:r>
                      <a:rPr lang="en-US" sz="2400" b="0" i="1" dirty="0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sz="2400" i="1" dirty="0" smtClean="0">
                        <a:latin typeface="Cambria Math"/>
                      </a:rPr>
                      <m:t>, </m:t>
                    </m:r>
                    <m:r>
                      <m:rPr>
                        <m:nor/>
                      </m:rPr>
                      <a:rPr lang="en-US" sz="2400" i="1" dirty="0"/>
                      <m:t>BD</m:t>
                    </m:r>
                  </m:oMath>
                </a14:m>
                <a:r>
                  <a:rPr lang="en-US" sz="2400" i="1" dirty="0"/>
                  <a:t>) =</a:t>
                </a:r>
                <a:r>
                  <a:rPr lang="en-US" sz="2400" i="1" dirty="0">
                    <a:latin typeface="Cambria Math"/>
                    <a:ea typeface="Cambria Math"/>
                  </a:rPr>
                  <a:t> =∠(</a:t>
                </a:r>
                <a14:m>
                  <m:oMath xmlns:m="http://schemas.openxmlformats.org/officeDocument/2006/math">
                    <m:r>
                      <a:rPr lang="en-US" sz="2400" b="0" i="1" dirty="0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/>
                  <a:t>) </a:t>
                </a:r>
                <a:endParaRPr lang="ru-RU" sz="2400" i="1" dirty="0"/>
              </a:p>
              <a:p>
                <a:pPr algn="ctr"/>
                <a:r>
                  <a:rPr lang="en-US" sz="2400" i="1" dirty="0" smtClean="0">
                    <a:latin typeface="Cambria Math"/>
                    <a:ea typeface="Cambria Math"/>
                  </a:rPr>
                  <a:t> 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789040"/>
                <a:ext cx="4032448" cy="1200329"/>
              </a:xfrm>
              <a:prstGeom prst="rect">
                <a:avLst/>
              </a:prstGeom>
              <a:blipFill rotWithShape="1">
                <a:blip r:embed="rId9"/>
                <a:stretch>
                  <a:fillRect t="-45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580810" y="4581128"/>
                <a:ext cx="4663598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Cambria Math"/>
                    <a:ea typeface="Cambria Math"/>
                  </a:rPr>
                  <a:t>∠A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60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i="1" dirty="0" smtClean="0"/>
                  <a:t> (</a:t>
                </a:r>
                <a:r>
                  <a:rPr lang="ru-RU" sz="2400" i="1" dirty="0" smtClean="0"/>
                  <a:t>как угол правильного треугольника)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0810" y="4581128"/>
                <a:ext cx="4663598" cy="839332"/>
              </a:xfrm>
              <a:prstGeom prst="rect">
                <a:avLst/>
              </a:prstGeom>
              <a:blipFill rotWithShape="1">
                <a:blip r:embed="rId10"/>
                <a:stretch>
                  <a:fillRect t="-5072" b="-15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1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848E-B259-46E7-9D3C-F6754E1587C4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66307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1133244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915816" y="1992818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816" y="1992818"/>
                  <a:ext cx="304954" cy="61447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18804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9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2003356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C</a:t>
                </a:r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003356"/>
                <a:ext cx="4032448" cy="1569660"/>
              </a:xfrm>
              <a:prstGeom prst="rect">
                <a:avLst/>
              </a:prstGeom>
              <a:blipFill rotWithShape="1">
                <a:blip r:embed="rId7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7544" y="2247255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247255"/>
                <a:ext cx="277231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6667" r="-75556" b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3328469" y="2407666"/>
            <a:ext cx="809872" cy="162368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915759" y="1601690"/>
            <a:ext cx="3224193" cy="796338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blipFill rotWithShape="1">
                <a:blip r:embed="rId9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77496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79912" y="4326987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Решение аналогично решению задач № 7 – 8 </a:t>
            </a:r>
            <a:endParaRPr lang="ru-RU" sz="2400" i="1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11893" y="2381378"/>
            <a:ext cx="809872" cy="1623686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720405" y="1601455"/>
            <a:ext cx="2419547" cy="2403609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4470371">
            <a:off x="730003" y="2212593"/>
            <a:ext cx="463067" cy="353647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56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  <p:bldP spid="22" grpId="0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286211" y="3645024"/>
                <a:ext cx="10697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ru-RU" sz="2400" b="1" dirty="0">
                  <a:solidFill>
                    <a:srgbClr val="C00000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211" y="3645024"/>
                <a:ext cx="1069765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FB8D7-EEF2-41C1-976C-B65E6572E012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59107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917220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04402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10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𝑨𝑫</m:t>
                    </m:r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0488" y="1959223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959223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/>
          <p:cNvCxnSpPr/>
          <p:nvPr/>
        </p:nvCxnSpPr>
        <p:spPr>
          <a:xfrm>
            <a:off x="893181" y="2175247"/>
            <a:ext cx="3246771" cy="161379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899592" y="3811894"/>
            <a:ext cx="792088" cy="81894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436096" y="5445224"/>
                <a:ext cx="3168352" cy="697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𝒂𝒓𝒄𝒄𝒐𝒔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solidFill>
                                  <a:srgbClr val="642F04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1" i="1" smtClean="0">
                                <a:solidFill>
                                  <a:srgbClr val="642F04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5445224"/>
                <a:ext cx="3168352" cy="697179"/>
              </a:xfrm>
              <a:prstGeom prst="rect">
                <a:avLst/>
              </a:prstGeom>
              <a:blipFill rotWithShape="1">
                <a:blip r:embed="rId8"/>
                <a:stretch>
                  <a:fillRect l="-3083" b="-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06896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r>
              <a:rPr lang="en-US" sz="2400" i="1" dirty="0" smtClean="0">
                <a:solidFill>
                  <a:srgbClr val="C00000"/>
                </a:solidFill>
              </a:rPr>
              <a:t> 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3316134" y="3789040"/>
            <a:ext cx="823818" cy="84501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33045" y="2185680"/>
            <a:ext cx="2376264" cy="241775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3203848" y="4349565"/>
            <a:ext cx="112286" cy="15955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331999" y="4323267"/>
            <a:ext cx="158827" cy="1524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388461" y="3356992"/>
                <a:ext cx="436000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AD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∥BC ⇒ ∠(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 = </a:t>
                </a:r>
                <a:r>
                  <a:rPr lang="en-US" sz="2400" dirty="0">
                    <a:latin typeface="Cambria Math"/>
                    <a:ea typeface="Cambria Math"/>
                  </a:rPr>
                  <a:t>∠(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𝐵𝐶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)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sz="2400" dirty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461" y="3356992"/>
                <a:ext cx="4360003" cy="830997"/>
              </a:xfrm>
              <a:prstGeom prst="rect">
                <a:avLst/>
              </a:prstGeom>
              <a:blipFill rotWithShape="1">
                <a:blip r:embed="rId9"/>
                <a:stretch>
                  <a:fillRect l="-2238" t="-6618" b="-15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Дуга 28"/>
          <p:cNvSpPr/>
          <p:nvPr/>
        </p:nvSpPr>
        <p:spPr>
          <a:xfrm rot="12060055">
            <a:off x="3915265" y="3546204"/>
            <a:ext cx="343117" cy="35931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083507" y="4187989"/>
                <a:ext cx="4520941" cy="1502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𝑐𝑜𝑠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𝐵𝐶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;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400" b="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dirty="0" smtClean="0">
                          <a:latin typeface="Cambria Math"/>
                          <a:ea typeface="Cambria Math"/>
                        </a:rPr>
                        <m:t>𝑎𝑟𝑐𝑐𝑜𝑠</m:t>
                      </m:r>
                      <m:f>
                        <m:fPr>
                          <m:ctrlPr>
                            <a:rPr lang="en-US" sz="2400" b="0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dirty="0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400" b="0" i="1" dirty="0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2400" b="0" i="1" dirty="0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507" y="4187989"/>
                <a:ext cx="4520941" cy="150265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867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2" grpId="0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8B76-3533-4FF4-8B00-8386348F240E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552516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845212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972017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11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571308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𝑨𝑪</m:t>
                    </m:r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571308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0488" y="1887215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887215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 flipV="1">
            <a:off x="899592" y="3729670"/>
            <a:ext cx="3240360" cy="801752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99592" y="2121429"/>
            <a:ext cx="2410131" cy="239884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156176" y="4869160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869160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471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299695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899592" y="1291062"/>
            <a:ext cx="3240360" cy="80175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3309723" y="1306879"/>
            <a:ext cx="830229" cy="325516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388461" y="3284984"/>
                <a:ext cx="436000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Cambria Math"/>
                    <a:ea typeface="Cambria Math"/>
                  </a:rPr>
                  <a:t>∥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AC, ⇒</a:t>
                </a:r>
                <a:r>
                  <a:rPr lang="ru-RU" sz="2400" dirty="0" smtClean="0">
                    <a:latin typeface="Cambria Math"/>
                    <a:ea typeface="Cambria Math"/>
                  </a:rPr>
                  <a:t> 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∠(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𝐴𝐶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=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∠(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US" sz="2400" dirty="0" smtClean="0"/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461" y="3284984"/>
                <a:ext cx="4360003" cy="830997"/>
              </a:xfrm>
              <a:prstGeom prst="rect">
                <a:avLst/>
              </a:prstGeom>
              <a:blipFill rotWithShape="1">
                <a:blip r:embed="rId9"/>
                <a:stretch>
                  <a:fillRect t="-5882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355976" y="4005064"/>
                <a:ext cx="4536504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/>
                  <a:t>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sz="2400" dirty="0" smtClean="0"/>
                  <a:t>- </a:t>
                </a:r>
                <a:r>
                  <a:rPr lang="ru-RU" sz="2400" dirty="0" smtClean="0"/>
                  <a:t>равносторонний </a:t>
                </a:r>
                <a:r>
                  <a:rPr lang="ru-RU" sz="2400" dirty="0" smtClean="0">
                    <a:latin typeface="Cambria Math"/>
                    <a:ea typeface="Cambria Math"/>
                  </a:rPr>
                  <a:t>⇒ 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∠</a:t>
                </a:r>
                <a:r>
                  <a:rPr lang="en-US" sz="2400" dirty="0">
                    <a:latin typeface="Cambria Math"/>
                    <a:ea typeface="Cambria Math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US" sz="2400" dirty="0"/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ru-RU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</a:rPr>
                          <m:t>60</m:t>
                        </m:r>
                      </m:e>
                      <m:sup>
                        <m:r>
                          <a:rPr lang="ru-RU" sz="240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4005064"/>
                <a:ext cx="4536504" cy="839332"/>
              </a:xfrm>
              <a:prstGeom prst="rect">
                <a:avLst/>
              </a:prstGeom>
              <a:blipFill rotWithShape="1">
                <a:blip r:embed="rId10"/>
                <a:stretch>
                  <a:fillRect t="-6522" b="-15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02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2CB9-9E29-4D7A-8C49-94A619155D1A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69378" y="55761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917220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04402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12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715324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𝑨𝑪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715324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0488" y="1887215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887215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 flipV="1">
            <a:off x="899592" y="3779376"/>
            <a:ext cx="3240360" cy="801752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36422" y="1370385"/>
            <a:ext cx="1595465" cy="83447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300192" y="4869160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869160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21297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572000" y="4131845"/>
                <a:ext cx="4032448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Cambria Math"/>
                    <a:ea typeface="Cambria Math"/>
                  </a:rPr>
                  <a:t>∠</a:t>
                </a:r>
                <a:r>
                  <a:rPr lang="en-US" sz="2400" dirty="0">
                    <a:latin typeface="Cambria Math"/>
                    <a:ea typeface="Cambria Math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𝐴𝐶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/>
                  <a:t>=</a:t>
                </a:r>
                <a:r>
                  <a:rPr lang="en-US" sz="2400" dirty="0">
                    <a:latin typeface="Cambria Math"/>
                    <a:ea typeface="Cambria Math"/>
                  </a:rPr>
                  <a:t>∠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D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US" sz="2400" dirty="0"/>
                  <a:t>;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𝐴𝐶</m:t>
                    </m:r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90</m:t>
                        </m:r>
                      </m:e>
                      <m:sup>
                        <m:r>
                          <a:rPr lang="en-US" sz="2400" i="1" dirty="0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  <a:p>
                <a:pPr algn="ctr"/>
                <a:r>
                  <a:rPr lang="en-US" sz="2400" dirty="0" smtClean="0">
                    <a:latin typeface="Cambria Math"/>
                    <a:ea typeface="Cambria Math"/>
                  </a:rPr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131845"/>
                <a:ext cx="4032448" cy="839332"/>
              </a:xfrm>
              <a:prstGeom prst="rect">
                <a:avLst/>
              </a:prstGeom>
              <a:blipFill rotWithShape="1">
                <a:blip r:embed="rId9"/>
                <a:stretch>
                  <a:fillRect l="-908" t="-51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Прямая соединительная линия 25"/>
          <p:cNvCxnSpPr/>
          <p:nvPr/>
        </p:nvCxnSpPr>
        <p:spPr>
          <a:xfrm>
            <a:off x="1713982" y="3785204"/>
            <a:ext cx="1595465" cy="834479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076056" y="3717032"/>
                <a:ext cx="33123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latin typeface="Cambria Math"/>
                    <a:ea typeface="Cambria Math"/>
                  </a:rPr>
                  <a:t>∥</a:t>
                </a:r>
                <a:r>
                  <a:rPr lang="en-US" sz="2400" dirty="0">
                    <a:latin typeface="Cambria Math"/>
                    <a:ea typeface="Cambria Math"/>
                  </a:rPr>
                  <a:t> DB ⇒</a:t>
                </a:r>
                <a:endParaRPr lang="ru-RU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3717032"/>
                <a:ext cx="3312368" cy="461665"/>
              </a:xfrm>
              <a:prstGeom prst="rect">
                <a:avLst/>
              </a:prstGeom>
              <a:blipFill rotWithShape="1">
                <a:blip r:embed="rId10"/>
                <a:stretch>
                  <a:fillRect l="-552" t="-12000" b="-29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414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D130F-948F-473B-AFFC-4F34DDBC388E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91680" y="59107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917220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04402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13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blipFill rotWithShape="1">
                <a:blip r:embed="rId7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899592" y="2180566"/>
            <a:ext cx="2410131" cy="240056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332301" y="2202099"/>
            <a:ext cx="837951" cy="1586941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300192" y="5191248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191248"/>
                <a:ext cx="2808312" cy="470000"/>
              </a:xfrm>
              <a:prstGeom prst="rect">
                <a:avLst/>
              </a:prstGeom>
              <a:blipFill rotWithShape="1">
                <a:blip r:embed="rId9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21297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729821" y="1388478"/>
            <a:ext cx="2410131" cy="2400562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714258" y="1369906"/>
            <a:ext cx="1618043" cy="834958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076056" y="3501008"/>
                <a:ext cx="33123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ru-RU" sz="2400" dirty="0">
                    <a:latin typeface="Cambria Math"/>
                    <a:ea typeface="Cambria Math"/>
                  </a:rPr>
                  <a:t>∥</a:t>
                </a:r>
                <a:r>
                  <a:rPr lang="en-US" sz="2400" dirty="0"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𝐶</m:t>
                    </m:r>
                  </m:oMath>
                </a14:m>
                <a:r>
                  <a:rPr lang="en-US" sz="2400" dirty="0">
                    <a:latin typeface="Cambria Math"/>
                    <a:ea typeface="Cambria Math"/>
                  </a:rPr>
                  <a:t> ⇒</a:t>
                </a:r>
                <a:endParaRPr lang="ru-RU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3501008"/>
                <a:ext cx="3312368" cy="461665"/>
              </a:xfrm>
              <a:prstGeom prst="rect">
                <a:avLst/>
              </a:prstGeom>
              <a:blipFill rotWithShape="1">
                <a:blip r:embed="rId10"/>
                <a:stretch>
                  <a:fillRect t="-11842" b="-27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995936" y="3861048"/>
                <a:ext cx="4608512" cy="120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Cambria Math"/>
                    <a:ea typeface="Cambria Math"/>
                  </a:rPr>
                  <a:t>∠</a:t>
                </a:r>
                <a:r>
                  <a:rPr lang="en-US" sz="2400" dirty="0">
                    <a:latin typeface="Cambria Math"/>
                    <a:ea typeface="Cambria Math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𝐶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/>
                  <a:t>=</a:t>
                </a:r>
                <a:r>
                  <a:rPr lang="en-US" sz="2400" dirty="0">
                    <a:latin typeface="Cambria Math"/>
                    <a:ea typeface="Cambria Math"/>
                  </a:rPr>
                  <a:t>∠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D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US" sz="2400" dirty="0"/>
                  <a:t>;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60</m:t>
                        </m:r>
                      </m:e>
                      <m:sup>
                        <m:r>
                          <a:rPr lang="en-US" sz="2400" i="1" dirty="0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 smtClean="0"/>
                  <a:t>,</a:t>
                </a:r>
                <a:r>
                  <a:rPr lang="ru-RU" sz="2400" dirty="0" smtClean="0"/>
                  <a:t>т.к. ∆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/>
                  <a:t>- </a:t>
                </a:r>
                <a:r>
                  <a:rPr lang="ru-RU" sz="2400" dirty="0" smtClean="0"/>
                  <a:t>равносторонний</a:t>
                </a:r>
                <a:endParaRPr lang="ru-RU" sz="2400" dirty="0"/>
              </a:p>
              <a:p>
                <a:pPr algn="ctr"/>
                <a:r>
                  <a:rPr lang="en-US" sz="2400" dirty="0" smtClean="0">
                    <a:latin typeface="Cambria Math"/>
                    <a:ea typeface="Cambria Math"/>
                  </a:rPr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861048"/>
                <a:ext cx="4608512" cy="1208664"/>
              </a:xfrm>
              <a:prstGeom prst="rect">
                <a:avLst/>
              </a:prstGeom>
              <a:blipFill rotWithShape="1">
                <a:blip r:embed="rId11"/>
                <a:stretch>
                  <a:fillRect l="-1589" t="-3518" r="-31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8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4170-37C2-40B1-80D2-A2FF080DD039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56876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917220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04402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14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𝑩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1714258" y="1379540"/>
            <a:ext cx="1595465" cy="323504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332301" y="2194156"/>
            <a:ext cx="820523" cy="159488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28498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572000" y="3645024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Решение  задачи аналогично решению задачи №5 презентации</a:t>
            </a:r>
            <a:endParaRPr lang="ru-RU" sz="2400" dirty="0"/>
          </a:p>
        </p:txBody>
      </p:sp>
      <p:sp>
        <p:nvSpPr>
          <p:cNvPr id="26" name="Управляющая кнопка: далее 25">
            <a:hlinkClick r:id="rId9" action="ppaction://hlinksldjump" highlightClick="1"/>
          </p:cNvPr>
          <p:cNvSpPr/>
          <p:nvPr/>
        </p:nvSpPr>
        <p:spPr>
          <a:xfrm>
            <a:off x="5796136" y="4864886"/>
            <a:ext cx="1008112" cy="5803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0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25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7DA6-2537-410B-9B01-8B25795F443F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03419" y="56876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845212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972017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15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571308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𝑨𝑩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571308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единительная линия 18"/>
          <p:cNvCxnSpPr/>
          <p:nvPr/>
        </p:nvCxnSpPr>
        <p:spPr>
          <a:xfrm>
            <a:off x="925453" y="2118222"/>
            <a:ext cx="3214499" cy="159881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99592" y="4553724"/>
            <a:ext cx="2410131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00488" y="1743199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743199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148064" y="5445224"/>
                <a:ext cx="3960440" cy="686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642F04"/>
                        </a:solidFill>
                        <a:latin typeface="Cambria Math"/>
                      </a:rPr>
                      <m:t>𝒂𝒓𝒄𝒄𝒐𝒔</m:t>
                    </m:r>
                    <m:f>
                      <m:fPr>
                        <m:ctrlPr>
                          <a:rPr lang="en-US" sz="2400" b="1" i="1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1" i="1">
                                <a:solidFill>
                                  <a:srgbClr val="642F04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1" i="1">
                                <a:solidFill>
                                  <a:srgbClr val="642F04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sz="2400" b="1" i="1">
                            <a:solidFill>
                              <a:srgbClr val="642F04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sz="2400" b="1" i="1" dirty="0" smtClean="0">
                    <a:solidFill>
                      <a:srgbClr val="642F04"/>
                    </a:solidFill>
                  </a:rPr>
                  <a:t>.</a:t>
                </a:r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5445224"/>
                <a:ext cx="3960440" cy="686406"/>
              </a:xfrm>
              <a:prstGeom prst="rect">
                <a:avLst/>
              </a:prstGeom>
              <a:blipFill rotWithShape="1">
                <a:blip r:embed="rId8"/>
                <a:stretch>
                  <a:fillRect l="-2308" b="-70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572000" y="306896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714258" y="3728183"/>
            <a:ext cx="2410131" cy="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80589" y="2129373"/>
            <a:ext cx="833669" cy="159881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12060055">
            <a:off x="3661482" y="3380180"/>
            <a:ext cx="343117" cy="35931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630018" y="3573016"/>
            <a:ext cx="25202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869038" y="3564632"/>
            <a:ext cx="76200" cy="1524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348168" y="3486199"/>
            <a:ext cx="528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AB</a:t>
            </a:r>
            <a:r>
              <a:rPr lang="en-US" sz="2400" dirty="0" smtClean="0">
                <a:latin typeface="Cambria Math"/>
                <a:ea typeface="Cambria Math"/>
              </a:rPr>
              <a:t>∥DC ⇒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3136114" y="3717032"/>
                <a:ext cx="5540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 smtClean="0">
                    <a:latin typeface="Cambria Math"/>
                    <a:ea typeface="Cambria Math"/>
                  </a:rPr>
                  <a:t>∠</a:t>
                </a:r>
                <a:r>
                  <a:rPr lang="en-US" sz="2400" dirty="0">
                    <a:latin typeface="Cambria Math"/>
                    <a:ea typeface="Cambria Math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𝐶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/>
                  <a:t>=</a:t>
                </a:r>
                <a:r>
                  <a:rPr lang="en-US" sz="2400" dirty="0">
                    <a:latin typeface="Cambria Math"/>
                    <a:ea typeface="Cambria Math"/>
                  </a:rPr>
                  <a:t>∠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D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𝐶</m:t>
                    </m:r>
                  </m:oMath>
                </a14:m>
                <a:r>
                  <a:rPr lang="en-US" sz="2400" dirty="0" smtClean="0"/>
                  <a:t>;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6114" y="3717032"/>
                <a:ext cx="5540342" cy="461665"/>
              </a:xfrm>
              <a:prstGeom prst="rect">
                <a:avLst/>
              </a:prstGeom>
              <a:blipFill rotWithShape="1">
                <a:blip r:embed="rId9"/>
                <a:stretch>
                  <a:fillRect t="-12000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203848" y="4149636"/>
                <a:ext cx="5860052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Cambria Math"/>
                    <a:ea typeface="Cambria Math"/>
                  </a:rPr>
                  <a:t>∠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𝐷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9</m:t>
                        </m:r>
                        <m:r>
                          <a:rPr lang="en-US" sz="2400" i="1" dirty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n-US" sz="2400" i="1" dirty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 smtClean="0"/>
                  <a:t>(</a:t>
                </a:r>
                <a:r>
                  <a:rPr lang="ru-RU" sz="2400" dirty="0" smtClean="0"/>
                  <a:t>по Т. О трёх перпендикулярах)</a:t>
                </a:r>
                <a:endParaRPr lang="ru-RU" sz="24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4149636"/>
                <a:ext cx="5860052" cy="839332"/>
              </a:xfrm>
              <a:prstGeom prst="rect">
                <a:avLst/>
              </a:prstGeom>
              <a:blipFill rotWithShape="1">
                <a:blip r:embed="rId10"/>
                <a:stretch>
                  <a:fillRect t="-5109" b="-167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173294" y="4869160"/>
                <a:ext cx="6807418" cy="725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𝐶𝐷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3294" y="4869160"/>
                <a:ext cx="6807418" cy="725648"/>
              </a:xfrm>
              <a:prstGeom prst="rect">
                <a:avLst/>
              </a:prstGeom>
              <a:blipFill rotWithShape="1">
                <a:blip r:embed="rId11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449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3" grpId="0"/>
      <p:bldP spid="28" grpId="0" animBg="1"/>
      <p:bldP spid="34" grpId="0"/>
      <p:bldP spid="35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7444-11B0-4DC0-B991-9C4C1102FC97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75656" y="447055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692696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04402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16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𝑩</m:t>
                    </m:r>
                    <m:sSub>
                      <m:sSub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единительная линия 18"/>
          <p:cNvCxnSpPr/>
          <p:nvPr/>
        </p:nvCxnSpPr>
        <p:spPr>
          <a:xfrm>
            <a:off x="1714258" y="1154361"/>
            <a:ext cx="1595465" cy="811901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925453" y="1966262"/>
            <a:ext cx="2384270" cy="2443267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084168" y="5157192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5157192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35699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700827" y="3591169"/>
            <a:ext cx="1595465" cy="81190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03094" y="1972546"/>
            <a:ext cx="811164" cy="160323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779912" y="3933056"/>
                <a:ext cx="49685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/>
                          </a:rPr>
                          <m:t>B</m:t>
                        </m:r>
                      </m:e>
                      <m:sub>
                        <m:r>
                          <a:rPr lang="en-US" sz="2400" b="0" i="0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a:rPr lang="en-US" sz="2400" b="0" i="0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Georgia" panose="02040502050405020303" pitchFamily="18" charset="0"/>
                  </a:rPr>
                  <a:t> </a:t>
                </a:r>
                <a:r>
                  <a:rPr lang="en-US" sz="2400" dirty="0" smtClean="0">
                    <a:latin typeface="Georgia" panose="02040502050405020303" pitchFamily="18" charset="0"/>
                    <a:ea typeface="Cambria Math"/>
                  </a:rPr>
                  <a:t>∥ BD,  </a:t>
                </a:r>
                <a:r>
                  <a:rPr lang="ru-RU" sz="2400" dirty="0" smtClean="0">
                    <a:latin typeface="Georgia" panose="02040502050405020303" pitchFamily="18" charset="0"/>
                    <a:ea typeface="Cambria Math"/>
                  </a:rPr>
                  <a:t>искомый угол найдём из равностороннего ∆</a:t>
                </a:r>
                <a:r>
                  <a:rPr lang="en-US" sz="2400" dirty="0" smtClean="0">
                    <a:latin typeface="Georgia" panose="02040502050405020303" pitchFamily="18" charset="0"/>
                    <a:ea typeface="Cambria Math"/>
                  </a:rPr>
                  <a:t>BD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4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933056"/>
                <a:ext cx="4968552" cy="830997"/>
              </a:xfrm>
              <a:prstGeom prst="rect">
                <a:avLst/>
              </a:prstGeom>
              <a:blipFill rotWithShape="1">
                <a:blip r:embed="rId9"/>
                <a:stretch>
                  <a:fillRect l="-1840" t="-6569" r="-2331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928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D67A-B17E-481A-9C32-816BEDF26A9F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31640" y="375047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692696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82800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17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427292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𝑩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427292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единительная линия 18"/>
          <p:cNvCxnSpPr/>
          <p:nvPr/>
        </p:nvCxnSpPr>
        <p:spPr>
          <a:xfrm>
            <a:off x="1732337" y="1154361"/>
            <a:ext cx="1577386" cy="3255168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925453" y="1988840"/>
            <a:ext cx="2384270" cy="2384511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292494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388460" y="3429000"/>
            <a:ext cx="41977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Решение  задачи аналогично решению задачи №5 презентации</a:t>
            </a:r>
          </a:p>
        </p:txBody>
      </p:sp>
      <p:sp>
        <p:nvSpPr>
          <p:cNvPr id="27" name="Управляющая кнопка: далее 26">
            <a:hlinkClick r:id="rId9" action="ppaction://hlinksldjump" highlightClick="1"/>
          </p:cNvPr>
          <p:cNvSpPr/>
          <p:nvPr/>
        </p:nvSpPr>
        <p:spPr>
          <a:xfrm>
            <a:off x="5796136" y="4864886"/>
            <a:ext cx="1008112" cy="5803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0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3" grpId="0"/>
      <p:bldP spid="22" grpId="0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E341-FEF1-4510-B13A-A2DC82E9E3CE}" type="datetime1">
              <a:rPr lang="ru-RU" smtClean="0"/>
              <a:t>02.03.2014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Антонова Г.В.</a:t>
            </a:r>
            <a:endParaRPr lang="ru-RU" dirty="0"/>
          </a:p>
        </p:txBody>
      </p:sp>
      <p:pic>
        <p:nvPicPr>
          <p:cNvPr id="4" name="Picture 2" descr="&amp;Gcy;&amp;iecy;&amp;ocy;&amp;mcy;&amp;iecy;&amp;tcy;&amp;rcy;&amp;icy;&amp;yacy;. 10-11 &amp;kcy;&amp;lcy;&amp;acy;&amp;scy;&amp;scy;&amp;ycy;. &amp;Zcy;&amp;acy;&amp;dcy;&amp;acy;&amp;chcy;&amp;icy; &amp;ncy;&amp;acy; &amp;gcy;&amp;ocy;&amp;tcy;&amp;ocy;&amp;vcy;&amp;ycy;&amp;khcy; &amp;chcy;&amp;iecy;&amp;rcy;&amp;tcy;&amp;iecy;&amp;zhcy;&amp;acy;&amp;khcy; &amp;dcy;&amp;lcy;&amp;yacy; &amp;pcy;&amp;ocy;&amp;dcy;&amp;gcy;&amp;ocy;&amp;tcy;&amp;ocy;&amp;vcy;&amp;kcy;&amp;icy; &amp;kcy; &amp;IEcy;&amp;Gcy;&amp;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872" y="2083269"/>
            <a:ext cx="2553072" cy="367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332656"/>
            <a:ext cx="7200800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ГЕОМЕТРИЯ</a:t>
            </a:r>
            <a:r>
              <a:rPr lang="ru-RU" sz="28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 на готовых чертежах для подготовки к ЕГЭ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2869" y="2110204"/>
            <a:ext cx="35735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 презентации использована книга Э.Н.Балаян «Геометрия: задачи на готовых чертежах для подготовки к ЕГЭ:</a:t>
            </a:r>
          </a:p>
          <a:p>
            <a:pPr algn="ctr"/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10 – 11 классы» </a:t>
            </a: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3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F00B-805A-4812-A8F4-AEDFA60E2E71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53125" y="546467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917220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04402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18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𝑨𝑩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𝑫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43316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 flipV="1">
            <a:off x="899592" y="4606811"/>
            <a:ext cx="2398842" cy="777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691680" y="2212532"/>
            <a:ext cx="1613769" cy="159881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11777" y="2031231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777" y="2031231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6667" r="-75556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652120" y="5445224"/>
                <a:ext cx="3456384" cy="513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𝒂𝒓𝒄𝒕𝒈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sz="2400" b="1" i="1" dirty="0" smtClean="0">
                    <a:solidFill>
                      <a:srgbClr val="642F04"/>
                    </a:solidFill>
                  </a:rPr>
                  <a:t>.</a:t>
                </a:r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5445224"/>
                <a:ext cx="3456384" cy="513602"/>
              </a:xfrm>
              <a:prstGeom prst="rect">
                <a:avLst/>
              </a:prstGeom>
              <a:blipFill rotWithShape="1">
                <a:blip r:embed="rId8"/>
                <a:stretch>
                  <a:fillRect l="-2646" t="-2381" b="-238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21297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1718404" y="3803572"/>
            <a:ext cx="2398842" cy="777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309723" y="2184967"/>
            <a:ext cx="801051" cy="160407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3863071" y="3645023"/>
            <a:ext cx="170868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3874222" y="3637358"/>
            <a:ext cx="85434" cy="15168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572000" y="3637358"/>
                <a:ext cx="41044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𝐷𝐶</m:t>
                    </m:r>
                  </m:oMath>
                </a14:m>
                <a:r>
                  <a:rPr lang="ru-RU" sz="2400" dirty="0" smtClean="0">
                    <a:latin typeface="Cambria Math"/>
                    <a:ea typeface="Cambria Math"/>
                  </a:rPr>
                  <a:t>∥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AB ⇒ ∠(AB; 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/>
                  <a:t>)=</a:t>
                </a:r>
              </a:p>
              <a:p>
                <a:pPr algn="ctr"/>
                <a:r>
                  <a:rPr lang="en-US" sz="2400" dirty="0">
                    <a:latin typeface="Cambria Math"/>
                    <a:ea typeface="Cambria Math"/>
                  </a:rPr>
                  <a:t> ∠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(DC; </a:t>
                </a:r>
                <a:r>
                  <a:rPr lang="en-US" sz="2400" dirty="0">
                    <a:latin typeface="Cambria Math"/>
                    <a:ea typeface="Cambria Math"/>
                  </a:rPr>
                  <a:t>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  <a:endParaRPr lang="ru-RU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637358"/>
                <a:ext cx="4104456" cy="830997"/>
              </a:xfrm>
              <a:prstGeom prst="rect">
                <a:avLst/>
              </a:prstGeom>
              <a:blipFill rotWithShape="1">
                <a:blip r:embed="rId9"/>
                <a:stretch>
                  <a:fillRect t="-6618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Дуга 33"/>
          <p:cNvSpPr/>
          <p:nvPr/>
        </p:nvSpPr>
        <p:spPr>
          <a:xfrm rot="1446756">
            <a:off x="1661845" y="3580191"/>
            <a:ext cx="343117" cy="35931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110774" y="4371015"/>
                <a:ext cx="4565682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𝑡𝑔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𝐷𝐶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𝐷𝐶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774" y="4371015"/>
                <a:ext cx="4565682" cy="7861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64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3" grpId="0"/>
      <p:bldP spid="33" grpId="0"/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1.  Источник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шаблона:Ранько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 Елена Алексеевна, учитель начальных классов МАОУ лицей №21  г. Иваново,</a:t>
            </a:r>
            <a:endParaRPr lang="ru-RU" sz="2400" b="1" i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Сайт: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anose="02020603050405020304" pitchFamily="18" charset="0"/>
                <a:hlinkClick r:id="rId2"/>
              </a:rPr>
              <a:t>http://elenaranko.ucoz.ru/</a:t>
            </a:r>
            <a:r>
              <a:rPr lang="ru-RU" sz="2400" b="1" i="1" dirty="0" smtClean="0">
                <a:latin typeface="Times New Roman" pitchFamily="18" charset="0"/>
                <a:cs typeface="Times New Roman" panose="02020603050405020304" pitchFamily="18" charset="0"/>
              </a:rPr>
              <a:t>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Геометрия: задачи на готовых чертежах для подготовки к ЕГЭ: 10 – 11 классы / Э.Н.Балаян. – Ростов н/Д: Феникс, 2013. – 217 с. : ил. – (Большая перемена).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D43-3E7C-48BD-BC14-4B1369622AE8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916832"/>
            <a:ext cx="806489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dirty="0" smtClean="0">
                <a:hlinkClick r:id="rId2"/>
              </a:rPr>
              <a:t>http://www.bg2001.ru/upload/iblock/616/4034-7.jpg</a:t>
            </a:r>
            <a:endParaRPr lang="ru-RU" sz="2000" dirty="0" smtClean="0"/>
          </a:p>
          <a:p>
            <a:pPr algn="ctr"/>
            <a:r>
              <a:rPr lang="ru-RU" sz="2400" i="1" dirty="0" smtClean="0"/>
              <a:t>грамота (для создания рамки)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dirty="0" smtClean="0">
                <a:hlinkClick r:id="rId3"/>
              </a:rPr>
              <a:t>http://lenagold.narod.ru/fon/clipart/s/svit/svitolk101.png</a:t>
            </a:r>
            <a:endParaRPr lang="ru-RU" sz="2000" dirty="0" smtClean="0"/>
          </a:p>
          <a:p>
            <a:pPr algn="ctr"/>
            <a:r>
              <a:rPr lang="ru-RU" sz="2400" i="1" dirty="0" smtClean="0"/>
              <a:t>перо, чернильница, бумага</a:t>
            </a:r>
          </a:p>
          <a:p>
            <a:pPr algn="ctr"/>
            <a:endParaRPr lang="ru-RU" sz="1000" i="1" dirty="0" smtClean="0"/>
          </a:p>
          <a:p>
            <a:pPr lvl="0" algn="ctr"/>
            <a:r>
              <a:rPr lang="ru-RU" sz="2000" u="sng" dirty="0" smtClean="0">
                <a:hlinkClick r:id="rId4"/>
              </a:rPr>
              <a:t>http://megasklad.ru/data/photoes/s194064.jpg</a:t>
            </a:r>
            <a:endParaRPr lang="ru-RU" sz="2000" u="sng" dirty="0" smtClean="0"/>
          </a:p>
          <a:p>
            <a:pPr lvl="0" algn="ctr"/>
            <a:r>
              <a:rPr lang="ru-RU" sz="2400" i="1" dirty="0" smtClean="0"/>
              <a:t>ручка - 1</a:t>
            </a:r>
          </a:p>
          <a:p>
            <a:pPr algn="ctr"/>
            <a:endParaRPr lang="ru-RU" sz="1000" dirty="0" smtClean="0"/>
          </a:p>
          <a:p>
            <a:pPr algn="ctr"/>
            <a:r>
              <a:rPr lang="ru-RU" sz="2000" u="sng" dirty="0" smtClean="0">
                <a:hlinkClick r:id="rId5"/>
              </a:rPr>
              <a:t>http://www.segment.ru/img_hits/4946015_1_small.jpg</a:t>
            </a:r>
            <a:endParaRPr lang="ru-RU" sz="2000" u="sng" dirty="0" smtClean="0"/>
          </a:p>
          <a:p>
            <a:pPr algn="ctr"/>
            <a:r>
              <a:rPr lang="ru-RU" sz="2400" i="1" dirty="0" smtClean="0"/>
              <a:t>ручка - 2</a:t>
            </a:r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EAE9-8D2E-467A-B7DF-10CA3247B0EC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6D45-8DB0-40CA-8C9D-A4E358F4AB54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0488" y="2103239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2103239"/>
                <a:ext cx="277231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Группа 20"/>
          <p:cNvGrpSpPr/>
          <p:nvPr/>
        </p:nvGrpSpPr>
        <p:grpSpPr>
          <a:xfrm>
            <a:off x="588227" y="989228"/>
            <a:ext cx="4010625" cy="4095956"/>
            <a:chOff x="588227" y="1167135"/>
            <a:chExt cx="4010625" cy="4095956"/>
          </a:xfrm>
        </p:grpSpPr>
        <p:sp>
          <p:nvSpPr>
            <p:cNvPr id="4" name="Куб 3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TextBox 21"/>
          <p:cNvSpPr txBox="1"/>
          <p:nvPr/>
        </p:nvSpPr>
        <p:spPr>
          <a:xfrm>
            <a:off x="3779912" y="1260049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1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572000" y="1859340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:r>
                  <a:rPr lang="en-US" sz="2400" b="1" i="1" dirty="0" smtClean="0"/>
                  <a:t>AC </a:t>
                </a:r>
                <a:r>
                  <a:rPr lang="ru-RU" sz="2400" b="1" i="1" dirty="0" smtClean="0"/>
                  <a:t>и </a:t>
                </a:r>
                <a:r>
                  <a:rPr lang="en-US" sz="2400" b="1" i="1" dirty="0" smtClean="0"/>
                  <a:t>BD</a:t>
                </a:r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859340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единительная линия 24"/>
          <p:cNvCxnSpPr/>
          <p:nvPr/>
        </p:nvCxnSpPr>
        <p:spPr>
          <a:xfrm>
            <a:off x="1714258" y="3868644"/>
            <a:ext cx="1628728" cy="784492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899592" y="3868644"/>
            <a:ext cx="3240360" cy="80707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47664" y="66307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blipFill rotWithShape="1">
                <a:blip r:embed="rId7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680012" y="3897722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ABCD – </a:t>
            </a:r>
            <a:r>
              <a:rPr lang="ru-RU" sz="2400" i="1" dirty="0" smtClean="0"/>
              <a:t>квадрат </a:t>
            </a:r>
            <a:r>
              <a:rPr lang="ru-RU" sz="2400" i="1" dirty="0" smtClean="0">
                <a:latin typeface="Cambria Math"/>
                <a:ea typeface="Cambria Math"/>
              </a:rPr>
              <a:t>⇒ </a:t>
            </a:r>
            <a:endParaRPr lang="en-US" sz="2400" i="1" dirty="0" smtClean="0">
              <a:latin typeface="Cambria Math"/>
              <a:ea typeface="Cambria Math"/>
            </a:endParaRPr>
          </a:p>
          <a:p>
            <a:pPr algn="ctr"/>
            <a:r>
              <a:rPr lang="en-US" sz="2400" i="1" dirty="0" smtClean="0">
                <a:latin typeface="Cambria Math"/>
                <a:ea typeface="Cambria Math"/>
              </a:rPr>
              <a:t>AC ⊥ BD</a:t>
            </a:r>
            <a:endParaRPr lang="ru-RU" sz="2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716016" y="3396643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39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5AFA1-2210-41E4-910C-75F7A8805058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735087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1476073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2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572000" y="2075364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𝑪𝑪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𝑨𝑫</m:t>
                    </m:r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075364"/>
                <a:ext cx="4032448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Куб 5"/>
          <p:cNvSpPr/>
          <p:nvPr/>
        </p:nvSpPr>
        <p:spPr>
          <a:xfrm>
            <a:off x="899592" y="1666917"/>
            <a:ext cx="3240360" cy="3240360"/>
          </a:xfrm>
          <a:prstGeom prst="cub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714258" y="1666917"/>
            <a:ext cx="0" cy="244827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14258" y="4088337"/>
            <a:ext cx="2425694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899592" y="4100206"/>
            <a:ext cx="792088" cy="8189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8227" y="4691253"/>
            <a:ext cx="609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94796" y="376460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136114" y="483954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7990" y="377496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75856" y="2322494"/>
                <a:ext cx="304954" cy="614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322494"/>
                <a:ext cx="304954" cy="614477"/>
              </a:xfrm>
              <a:prstGeom prst="rect">
                <a:avLst/>
              </a:prstGeom>
              <a:blipFill rotWithShape="1">
                <a:blip r:embed="rId3"/>
                <a:stretch>
                  <a:fillRect l="-4000" r="-58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083507" y="1330247"/>
                <a:ext cx="3049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507" y="1330247"/>
                <a:ext cx="304954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6000" r="-48000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455741" y="1205252"/>
                <a:ext cx="3049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741" y="1205252"/>
                <a:ext cx="304954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6000" r="-58000" b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 flipH="1">
            <a:off x="899592" y="4085572"/>
            <a:ext cx="792088" cy="81894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139952" y="1666917"/>
            <a:ext cx="0" cy="243328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89199" y="2141356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99" y="2141356"/>
                <a:ext cx="277231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940152" y="508518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085184"/>
                <a:ext cx="2808312" cy="470000"/>
              </a:xfrm>
              <a:prstGeom prst="rect">
                <a:avLst/>
              </a:prstGeom>
              <a:blipFill rotWithShape="1">
                <a:blip r:embed="rId7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716016" y="377496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235984" y="4236627"/>
                <a:ext cx="45124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𝐶𝐶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/>
                  <a:t>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⊥</a:t>
                </a:r>
                <a:r>
                  <a:rPr lang="ru-RU" sz="2400" i="1" dirty="0" smtClean="0">
                    <a:latin typeface="Cambria Math"/>
                    <a:ea typeface="Cambria Math"/>
                  </a:rPr>
                  <a:t> (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ABCD)   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𝐶𝐶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>
                    <a:latin typeface="Cambria Math"/>
                    <a:ea typeface="Cambria Math"/>
                  </a:rPr>
                  <a:t>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⊥ AD</a:t>
                </a:r>
                <a:r>
                  <a:rPr lang="en-US" sz="2400" i="1" dirty="0" smtClean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984" y="4236627"/>
                <a:ext cx="4512480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405" t="-11842" b="-27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5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A508-9F59-4D53-A8A0-08FAE1927AE6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735087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1133244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335216" y="2284376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5216" y="2284376"/>
                  <a:ext cx="304954" cy="6144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260049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3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859340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859340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89199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99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/>
          <p:cNvCxnSpPr/>
          <p:nvPr/>
        </p:nvCxnSpPr>
        <p:spPr>
          <a:xfrm>
            <a:off x="3326741" y="2410180"/>
            <a:ext cx="791919" cy="159488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99592" y="2396590"/>
            <a:ext cx="0" cy="240056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𝟒𝟓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445224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592168" y="3471391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388461" y="3885812"/>
                <a:ext cx="4287995" cy="120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𝐴𝐴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 smtClean="0">
                    <a:latin typeface="Cambria Math"/>
                    <a:ea typeface="Cambria Math"/>
                  </a:rPr>
                  <a:t>∥</a:t>
                </a:r>
                <a:r>
                  <a:rPr lang="en-US" sz="24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𝐵𝐵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 smtClean="0"/>
                  <a:t>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⇒ </a:t>
                </a:r>
              </a:p>
              <a:p>
                <a:pPr algn="ctr"/>
                <a:r>
                  <a:rPr lang="en-US" sz="2400" i="1" dirty="0" smtClean="0">
                    <a:latin typeface="Cambria Math"/>
                    <a:ea typeface="Cambria Math"/>
                  </a:rPr>
                  <a:t>∠(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𝐴𝐴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𝐶</m:t>
                    </m:r>
                    <m:r>
                      <a:rPr lang="en-US" sz="2400" b="0" i="1" dirty="0" smtClean="0">
                        <a:latin typeface="Cambria Math"/>
                      </a:rPr>
                      <m:t>)=</m:t>
                    </m:r>
                    <m:r>
                      <m:rPr>
                        <m:nor/>
                      </m:rPr>
                      <a:rPr lang="en-US" sz="2400" i="1" dirty="0">
                        <a:latin typeface="Cambria Math"/>
                        <a:ea typeface="Cambria Math"/>
                      </a:rPr>
                      <m:t>∠(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𝐵𝐵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𝐶</m:t>
                    </m:r>
                    <m:r>
                      <a:rPr lang="en-US" sz="2400" b="0" i="1" dirty="0">
                        <a:latin typeface="Cambria Math"/>
                      </a:rPr>
                      <m:t>)</m:t>
                    </m:r>
                  </m:oMath>
                </a14:m>
                <a:endParaRPr lang="en-US" sz="2400" b="0" i="1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/>
                            </a:rPr>
                            <m:t>45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/>
                              <a:ea typeface="Cambria Math"/>
                            </a:rPr>
                            <m:t>°</m:t>
                          </m:r>
                        </m:sup>
                      </m:sSup>
                    </m:oMath>
                  </m:oMathPara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461" y="3885812"/>
                <a:ext cx="4287995" cy="1208664"/>
              </a:xfrm>
              <a:prstGeom prst="rect">
                <a:avLst/>
              </a:prstGeom>
              <a:blipFill rotWithShape="1">
                <a:blip r:embed="rId9"/>
                <a:stretch>
                  <a:fillRect t="-45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325562" y="2420888"/>
            <a:ext cx="0" cy="240056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97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0F3A-7F61-4F7F-81C8-3DD72091EE40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692696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1061236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18804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4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787332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𝑩</m:t>
                    </m:r>
                    <m:sSub>
                      <m:sSub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787332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23066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66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6667" r="-75556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3332301" y="2324582"/>
            <a:ext cx="0" cy="240056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93181" y="2319263"/>
            <a:ext cx="3246771" cy="161379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508104" y="5445224"/>
                <a:ext cx="3600400" cy="686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𝒂𝒓𝒄𝒄𝒐𝒔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solidFill>
                                  <a:srgbClr val="642F04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1" i="1" smtClean="0">
                                <a:solidFill>
                                  <a:srgbClr val="642F04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5445224"/>
                <a:ext cx="3600400" cy="686406"/>
              </a:xfrm>
              <a:prstGeom prst="rect">
                <a:avLst/>
              </a:prstGeom>
              <a:blipFill rotWithShape="1">
                <a:blip r:embed="rId8"/>
                <a:stretch>
                  <a:fillRect l="-2712" b="-70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42900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388461" y="3789040"/>
                <a:ext cx="428799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𝐵𝐵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latin typeface="Cambria Math"/>
                    <a:ea typeface="Cambria Math"/>
                  </a:rPr>
                  <a:t> ∥</a:t>
                </a:r>
                <a:r>
                  <a:rPr lang="en-US" sz="2400" i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𝐴𝐴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⇒ </a:t>
                </a:r>
              </a:p>
              <a:p>
                <a:pPr algn="ctr"/>
                <a:r>
                  <a:rPr lang="en-US" sz="2400" i="1" dirty="0" smtClean="0">
                    <a:latin typeface="Cambria Math"/>
                    <a:ea typeface="Cambria Math"/>
                  </a:rPr>
                  <a:t>∠(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sz="240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𝐶</m:t>
                    </m:r>
                    <m:r>
                      <a:rPr lang="en-US" sz="2400" b="0" i="1" dirty="0" smtClean="0">
                        <a:latin typeface="Cambria Math"/>
                      </a:rPr>
                      <m:t>)=</m:t>
                    </m:r>
                    <m:r>
                      <m:rPr>
                        <m:nor/>
                      </m:rPr>
                      <a:rPr lang="en-US" sz="2400" i="1" dirty="0">
                        <a:latin typeface="Cambria Math"/>
                        <a:ea typeface="Cambria Math"/>
                      </a:rPr>
                      <m:t>∠(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𝐴𝐴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>
                        <a:latin typeface="Cambria Math"/>
                      </a:rPr>
                      <m:t>𝐶</m:t>
                    </m:r>
                    <m:r>
                      <a:rPr lang="en-US" sz="2400" b="0" i="1" dirty="0">
                        <a:latin typeface="Cambria Math"/>
                      </a:rPr>
                      <m:t>);</m:t>
                    </m:r>
                  </m:oMath>
                </a14:m>
                <a:endParaRPr lang="en-US" sz="240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461" y="3789040"/>
                <a:ext cx="4287995" cy="830997"/>
              </a:xfrm>
              <a:prstGeom prst="rect">
                <a:avLst/>
              </a:prstGeom>
              <a:blipFill rotWithShape="1">
                <a:blip r:embed="rId9"/>
                <a:stretch>
                  <a:fillRect t="-6618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Дуга 21"/>
          <p:cNvSpPr/>
          <p:nvPr/>
        </p:nvSpPr>
        <p:spPr>
          <a:xfrm rot="5243872">
            <a:off x="719729" y="2196803"/>
            <a:ext cx="361237" cy="496798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00298" y="2420888"/>
                <a:ext cx="7217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ru-RU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98" y="2420888"/>
                <a:ext cx="72170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899592" y="2348880"/>
            <a:ext cx="0" cy="240056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346824" y="4581128"/>
                <a:ext cx="3537544" cy="1224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𝑐𝑜𝑠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latin typeface="Cambria Math"/>
                                </a:rPr>
                                <m:t>𝐴𝐴</m:t>
                              </m:r>
                            </m:e>
                            <m:sub>
                              <m:r>
                                <a:rPr lang="en-US" sz="24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 dirty="0">
                              <a:latin typeface="Cambria Math"/>
                            </a:rPr>
                            <m:t>𝐶</m:t>
                          </m:r>
                        </m:den>
                      </m:f>
                      <m:r>
                        <a:rPr lang="en-US" sz="24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r>
                        <a:rPr lang="en-US" sz="24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ru-RU" sz="2400" i="1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6824" y="4581128"/>
                <a:ext cx="3537544" cy="122463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66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25" grpId="0"/>
      <p:bldP spid="22" grpId="0" animBg="1"/>
      <p:bldP spid="26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998E3-DCE0-41DC-AEB5-EA3B61915F42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54868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773204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972017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5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484784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𝑪</m:t>
                    </m:r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𝑫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484784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13" r="-2269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89199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99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899592" y="2031231"/>
            <a:ext cx="3240360" cy="161379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702831" y="1246457"/>
            <a:ext cx="2448272" cy="244827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300192" y="5623296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623296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692" b="-282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572000" y="292494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</a:t>
            </a:r>
            <a:r>
              <a:rPr lang="en-US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349418" y="4028096"/>
            <a:ext cx="2430494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779912" y="1608724"/>
            <a:ext cx="0" cy="245880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356792" y="1597573"/>
            <a:ext cx="0" cy="245880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356792" y="1617649"/>
            <a:ext cx="2430494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1377990" y="1617649"/>
            <a:ext cx="2401922" cy="2410447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899592" y="2031231"/>
            <a:ext cx="449826" cy="2025148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 rot="10598332">
            <a:off x="2226177" y="2402175"/>
            <a:ext cx="351579" cy="576064"/>
          </a:xfrm>
          <a:prstGeom prst="arc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2331306" y="2466404"/>
            <a:ext cx="63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854988" y="1292958"/>
                <a:ext cx="3960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988" y="1292958"/>
                <a:ext cx="396044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3077" r="-24615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 flipV="1">
            <a:off x="1063709" y="3719398"/>
            <a:ext cx="334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388461" y="3274900"/>
                <a:ext cx="421598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Проведём через середину </a:t>
                </a:r>
                <a:r>
                  <a:rPr lang="en-US" sz="2400" dirty="0" smtClean="0"/>
                  <a:t> AD (NM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2400" b="0" i="0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a:rPr lang="en-US" sz="2400" b="0" i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)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∥</m:t>
                    </m:r>
                  </m:oMath>
                </a14:m>
                <a:r>
                  <a:rPr lang="en-US" sz="2400" dirty="0" smtClean="0"/>
                  <a:t>(DC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a:rPr lang="en-US" sz="2400" b="0" i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a:rPr lang="en-US" sz="2400" b="0" i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/>
                  <a:t>), </a:t>
                </a:r>
                <a:endParaRPr lang="ru-RU" sz="24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461" y="3274900"/>
                <a:ext cx="4215987" cy="830997"/>
              </a:xfrm>
              <a:prstGeom prst="rect">
                <a:avLst/>
              </a:prstGeom>
              <a:blipFill rotWithShape="1">
                <a:blip r:embed="rId10"/>
                <a:stretch>
                  <a:fillRect l="-2315" t="-5839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3707904" y="3861048"/>
            <a:ext cx="536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696000" y="1439233"/>
                <a:ext cx="4499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000" y="1439233"/>
                <a:ext cx="449913" cy="461665"/>
              </a:xfrm>
              <a:prstGeom prst="rect">
                <a:avLst/>
              </a:prstGeom>
              <a:blipFill rotWithShape="1">
                <a:blip r:embed="rId11"/>
                <a:stretch>
                  <a:fillRect l="-2703" r="-18919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388460" y="4005064"/>
                <a:ext cx="483720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2400" b="0" i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∥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>
                        <a:latin typeface="Cambria Math"/>
                      </a:rPr>
                      <m:t>D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a:rPr lang="en-US" sz="2400" b="0" i="0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/>
                    <a:ea typeface="Cambria Math"/>
                  </a:rPr>
                  <a:t>⇒ </a:t>
                </a:r>
                <a:r>
                  <a:rPr lang="ru-RU" sz="2400" dirty="0" smtClean="0">
                    <a:latin typeface="Cambria Math"/>
                    <a:ea typeface="Cambria Math"/>
                  </a:rPr>
                  <a:t>искомый угол - 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𝑂𝑁</m:t>
                    </m:r>
                  </m:oMath>
                </a14:m>
                <a:r>
                  <a:rPr lang="en-US" sz="2400" dirty="0" smtClean="0">
                    <a:latin typeface="Cambria Math"/>
                    <a:ea typeface="Cambria Math"/>
                  </a:rPr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460" y="4005064"/>
                <a:ext cx="4837207" cy="830997"/>
              </a:xfrm>
              <a:prstGeom prst="rect">
                <a:avLst/>
              </a:prstGeom>
              <a:blipFill rotWithShape="1">
                <a:blip r:embed="rId12"/>
                <a:stretch>
                  <a:fillRect t="-6618" b="-15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766430" y="4720870"/>
                <a:ext cx="7838018" cy="1059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𝑂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; NO=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𝑁</m:t>
                    </m:r>
                    <m:r>
                      <a:rPr lang="en-US" sz="24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; </a:t>
                </a:r>
                <a:r>
                  <a:rPr lang="ru-RU" sz="2400" dirty="0" smtClean="0"/>
                  <a:t>по Т</a:t>
                </a:r>
                <a:r>
                  <a:rPr lang="ru-RU" sz="2400" dirty="0" smtClean="0"/>
                  <a:t>., </a:t>
                </a:r>
                <a:r>
                  <a:rPr lang="ru-RU" sz="2400" dirty="0"/>
                  <a:t>о</a:t>
                </a:r>
                <a:r>
                  <a:rPr lang="ru-RU" sz="2400" dirty="0" smtClean="0"/>
                  <a:t>братной </a:t>
                </a:r>
                <a:r>
                  <a:rPr lang="ru-RU" sz="2400" dirty="0" smtClean="0"/>
                  <a:t>теореме </a:t>
                </a:r>
                <a:r>
                  <a:rPr lang="ru-RU" sz="2400" dirty="0" smtClean="0"/>
                  <a:t>Пифагора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𝑂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𝑂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поэтому </a:t>
                </a:r>
                <a:r>
                  <a:rPr lang="ru-RU" sz="2400" dirty="0">
                    <a:latin typeface="Cambria Math"/>
                    <a:ea typeface="Cambria Math"/>
                  </a:rPr>
                  <a:t>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𝑂𝑁</m:t>
                    </m:r>
                  </m:oMath>
                </a14:m>
                <a:r>
                  <a:rPr lang="en-US" sz="2400" dirty="0">
                    <a:latin typeface="Cambria Math"/>
                    <a:ea typeface="Cambria Math"/>
                  </a:rPr>
                  <a:t> </a:t>
                </a:r>
                <a:r>
                  <a:rPr lang="ru-RU" sz="2400" dirty="0" smtClean="0">
                    <a:latin typeface="Cambria Math"/>
                    <a:ea typeface="Cambria Math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90</m:t>
                        </m:r>
                      </m:e>
                      <m:sup>
                        <m:r>
                          <a:rPr lang="ru-RU" sz="2400" i="1" dirty="0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ru-RU" sz="2400" b="0" i="1" dirty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430" y="4720870"/>
                <a:ext cx="7838018" cy="1059970"/>
              </a:xfrm>
              <a:prstGeom prst="rect">
                <a:avLst/>
              </a:prstGeom>
              <a:blipFill rotWithShape="1">
                <a:blip r:embed="rId13"/>
                <a:stretch>
                  <a:fillRect l="-1245" b="-126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Управляющая кнопка: домой 46">
            <a:hlinkClick r:id="" action="ppaction://hlinkshowjump?jump=lastslideviewed" highlightClick="1"/>
          </p:cNvPr>
          <p:cNvSpPr/>
          <p:nvPr/>
        </p:nvSpPr>
        <p:spPr>
          <a:xfrm>
            <a:off x="2965522" y="5780840"/>
            <a:ext cx="821764" cy="6004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46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3" grpId="0"/>
      <p:bldP spid="38" grpId="0" animBg="1"/>
      <p:bldP spid="42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3E01-E357-40F9-AE58-918CFD2629F2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91680" y="62068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1061236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18804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6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787332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787332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89199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99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899592" y="2373730"/>
            <a:ext cx="2410131" cy="240056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899592" y="1518635"/>
            <a:ext cx="814666" cy="3252229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868144" y="508518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5085184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478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572000" y="335699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3321858" y="1522063"/>
            <a:ext cx="814666" cy="325222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899592" y="1502533"/>
            <a:ext cx="3240360" cy="846347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499992" y="3717032"/>
                <a:ext cx="3816424" cy="1200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 smtClean="0">
                    <a:solidFill>
                      <a:schemeClr val="tx1"/>
                    </a:solidFill>
                    <a:latin typeface="Cambria Math"/>
                    <a:ea typeface="Cambria Math"/>
                  </a:rPr>
                  <a:t>∥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𝐵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⇒ ∠</m:t>
                    </m:r>
                    <m:d>
                      <m:d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𝐴</m:t>
                        </m:r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∠</m:t>
                    </m:r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sz="2400" i="1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  <m:r>
                          <a:rPr lang="ru-RU" sz="2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ru-RU" sz="2400" b="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endParaRPr lang="ru-RU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717032"/>
                <a:ext cx="3816424" cy="1200137"/>
              </a:xfrm>
              <a:prstGeom prst="rect">
                <a:avLst/>
              </a:prstGeom>
              <a:blipFill rotWithShape="1">
                <a:blip r:embed="rId9"/>
                <a:stretch>
                  <a:fillRect t="-4061" b="-10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45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6188-C35D-4EED-B27A-35C53CF4BDB1}" type="datetime1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Антонова Г.В.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692696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42F04"/>
                </a:solidFill>
              </a:rPr>
              <a:t>Угол между двумя прямыми. Куб</a:t>
            </a:r>
            <a:endParaRPr lang="ru-RU" sz="2400" b="1" i="1" dirty="0">
              <a:solidFill>
                <a:srgbClr val="642F04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8227" y="989228"/>
            <a:ext cx="4010625" cy="4095956"/>
            <a:chOff x="588227" y="1167135"/>
            <a:chExt cx="4010625" cy="4095956"/>
          </a:xfrm>
        </p:grpSpPr>
        <p:sp>
          <p:nvSpPr>
            <p:cNvPr id="6" name="Куб 5"/>
            <p:cNvSpPr/>
            <p:nvPr/>
          </p:nvSpPr>
          <p:spPr>
            <a:xfrm>
              <a:off x="899592" y="1628800"/>
              <a:ext cx="3240360" cy="3240360"/>
            </a:xfrm>
            <a:prstGeom prst="cub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714258" y="1628800"/>
              <a:ext cx="0" cy="244827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14258" y="4050220"/>
              <a:ext cx="242569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899592" y="4062089"/>
              <a:ext cx="792088" cy="818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8227" y="4653136"/>
              <a:ext cx="609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4796" y="372648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114" y="480142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7990" y="373684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5856" y="2284377"/>
                  <a:ext cx="304954" cy="6144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000" r="-5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507" y="1292130"/>
                  <a:ext cx="30495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000" r="-4800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5741" y="1167135"/>
                  <a:ext cx="304954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000" r="-58000" b="-2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3779912" y="118804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642F04"/>
                  </a:solidFill>
                </a:ln>
              </a:rPr>
              <a:t>Задача 7</a:t>
            </a:r>
            <a:endParaRPr lang="ru-RU" sz="3200" b="1" i="1" dirty="0">
              <a:ln>
                <a:solidFill>
                  <a:srgbClr val="642F04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72000" y="1787332"/>
                <a:ext cx="40324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/>
                  <a:t>В единичном кубе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  <a:cs typeface="Arial" panose="020B0604020202020204" pitchFamily="34" charset="0"/>
                      </a:rPr>
                      <m:t>𝑨𝑩𝑪𝑫</m:t>
                    </m:r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 найдите угол между прямыми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𝑫</m:t>
                    </m:r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sz="24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i="1" dirty="0" smtClean="0"/>
                  <a:t>.</a:t>
                </a:r>
                <a:endParaRPr lang="ru-RU" sz="24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787332"/>
                <a:ext cx="4032448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269" t="-3101" r="-2269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88" y="1628800"/>
                <a:ext cx="2772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348" r="-73913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1714258" y="1443067"/>
            <a:ext cx="1640017" cy="807517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707243" y="1442393"/>
            <a:ext cx="2432709" cy="241865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652120" y="5695304"/>
                <a:ext cx="2808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642F04"/>
                    </a:solidFill>
                  </a:rPr>
                  <a:t>Ответ: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642F04"/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642F04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solidFill>
                    <a:srgbClr val="642F04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5695304"/>
                <a:ext cx="2808312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254" t="-7792" b="-29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716016" y="335699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Решение: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691680" y="3879909"/>
            <a:ext cx="1640017" cy="807517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354275" y="1426964"/>
            <a:ext cx="785677" cy="32261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012858" y="3789040"/>
                <a:ext cx="459159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 smtClean="0">
                    <a:latin typeface="Cambria Math"/>
                    <a:ea typeface="Cambria Math"/>
                  </a:rPr>
                  <a:t>∥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DB ⇒ ∠(</a:t>
                </a:r>
                <a14:m>
                  <m:oMath xmlns:m="http://schemas.openxmlformats.org/officeDocument/2006/math">
                    <m:r>
                      <a:rPr lang="en-US" sz="2400" b="0" i="1" dirty="0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 smtClean="0"/>
                  <a:t>) =</a:t>
                </a:r>
                <a:r>
                  <a:rPr lang="en-US" sz="2400" i="1" dirty="0">
                    <a:latin typeface="Cambria Math"/>
                    <a:ea typeface="Cambria Math"/>
                  </a:rPr>
                  <a:t>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=∠</a:t>
                </a:r>
                <a:r>
                  <a:rPr lang="en-US" sz="2400" i="1" dirty="0">
                    <a:latin typeface="Cambria Math"/>
                    <a:ea typeface="Cambria Math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1" dirty="0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,</m:t>
                    </m:r>
                    <m:r>
                      <a:rPr lang="en-US" sz="2400" b="0" i="1" dirty="0" smtClean="0">
                        <a:latin typeface="Cambria Math"/>
                      </a:rPr>
                      <m:t>𝐷𝐵</m:t>
                    </m:r>
                  </m:oMath>
                </a14:m>
                <a:r>
                  <a:rPr lang="en-US" sz="2400" i="1" dirty="0"/>
                  <a:t>)</a:t>
                </a:r>
                <a:r>
                  <a:rPr lang="en-US" sz="2400" i="1" dirty="0" smtClean="0"/>
                  <a:t> 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858" y="3789040"/>
                <a:ext cx="4591590" cy="830997"/>
              </a:xfrm>
              <a:prstGeom prst="rect">
                <a:avLst/>
              </a:prstGeom>
              <a:blipFill rotWithShape="1">
                <a:blip r:embed="rId9"/>
                <a:stretch>
                  <a:fillRect t="-6618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428332" y="4739185"/>
                <a:ext cx="51761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i="1" dirty="0" smtClean="0"/>
                  <a:t>Искомый угол находим в равностороннем ∆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𝐷𝐵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332" y="4739185"/>
                <a:ext cx="5176116" cy="830997"/>
              </a:xfrm>
              <a:prstGeom prst="rect">
                <a:avLst/>
              </a:prstGeom>
              <a:blipFill rotWithShape="1">
                <a:blip r:embed="rId10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5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3" grpId="0"/>
      <p:bldP spid="26" grpId="0"/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2436</Words>
  <Application>Microsoft Office PowerPoint</Application>
  <PresentationFormat>Экран (4:3)</PresentationFormat>
  <Paragraphs>373</Paragraphs>
  <Slides>22</Slides>
  <Notes>1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ГЕОМЕТРИЯ Задачи на готовых чертежах для подготовки к ЕГЭ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RePack by Diakov</cp:lastModifiedBy>
  <cp:revision>52</cp:revision>
  <dcterms:created xsi:type="dcterms:W3CDTF">2013-08-20T22:02:58Z</dcterms:created>
  <dcterms:modified xsi:type="dcterms:W3CDTF">2014-03-02T13:13:09Z</dcterms:modified>
</cp:coreProperties>
</file>