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99" r:id="rId3"/>
    <p:sldId id="301" r:id="rId4"/>
    <p:sldId id="298" r:id="rId5"/>
    <p:sldId id="300" r:id="rId6"/>
    <p:sldId id="302" r:id="rId7"/>
    <p:sldId id="303" r:id="rId8"/>
    <p:sldId id="289" r:id="rId9"/>
    <p:sldId id="304" r:id="rId10"/>
    <p:sldId id="262" r:id="rId11"/>
    <p:sldId id="305" r:id="rId12"/>
    <p:sldId id="261" r:id="rId13"/>
    <p:sldId id="307" r:id="rId14"/>
    <p:sldId id="308" r:id="rId15"/>
    <p:sldId id="309" r:id="rId16"/>
    <p:sldId id="267" r:id="rId17"/>
    <p:sldId id="310" r:id="rId18"/>
    <p:sldId id="306" r:id="rId19"/>
    <p:sldId id="271" r:id="rId20"/>
    <p:sldId id="272" r:id="rId21"/>
    <p:sldId id="279" r:id="rId22"/>
    <p:sldId id="280" r:id="rId23"/>
    <p:sldId id="286" r:id="rId24"/>
    <p:sldId id="284" r:id="rId25"/>
    <p:sldId id="287" r:id="rId26"/>
    <p:sldId id="288" r:id="rId27"/>
    <p:sldId id="282" r:id="rId28"/>
    <p:sldId id="283" r:id="rId29"/>
    <p:sldId id="296" r:id="rId30"/>
    <p:sldId id="273" r:id="rId31"/>
    <p:sldId id="292" r:id="rId32"/>
    <p:sldId id="294" r:id="rId33"/>
    <p:sldId id="295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Какие породы кошек вам нравятся?</a:t>
            </a:r>
          </a:p>
        </c:rich>
      </c:tx>
      <c:layout>
        <c:manualLayout>
          <c:xMode val="edge"/>
          <c:yMode val="edge"/>
          <c:x val="0.14772803563695094"/>
          <c:y val="5.7407407407407539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1221213558639606E-5"/>
          <c:y val="7.9750072907553426E-2"/>
          <c:w val="0.72837848133297178"/>
          <c:h val="0.809138815981335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породы кошек вам нравятся?</c:v>
                </c:pt>
              </c:strCache>
            </c:strRef>
          </c:tx>
          <c:explosion val="18"/>
          <c:dPt>
            <c:idx val="0"/>
            <c:explosion val="0"/>
          </c:dPt>
          <c:dPt>
            <c:idx val="1"/>
            <c:explosion val="9"/>
          </c:dPt>
          <c:dPt>
            <c:idx val="2"/>
            <c:explosion val="12"/>
          </c:dPt>
          <c:dPt>
            <c:idx val="3"/>
            <c:explosion val="11"/>
          </c:dPt>
          <c:cat>
            <c:strRef>
              <c:f>Лист1!$A$2:$A$5</c:f>
              <c:strCache>
                <c:ptCount val="4"/>
                <c:pt idx="0">
                  <c:v>Персидская - 46%</c:v>
                </c:pt>
                <c:pt idx="1">
                  <c:v>Мейн-кун - 20%</c:v>
                </c:pt>
                <c:pt idx="2">
                  <c:v>Британская - 20%</c:v>
                </c:pt>
                <c:pt idx="3">
                  <c:v>Вислоухая - 14%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</c:v>
                </c:pt>
                <c:pt idx="1">
                  <c:v>20</c:v>
                </c:pt>
                <c:pt idx="2">
                  <c:v>20</c:v>
                </c:pt>
                <c:pt idx="3">
                  <c:v>14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471044633439343"/>
          <c:y val="0.55096689997083659"/>
          <c:w val="0.3233943609498916"/>
          <c:h val="0.40929775444736016"/>
        </c:manualLayout>
      </c:layout>
      <c:txPr>
        <a:bodyPr/>
        <a:lstStyle/>
        <a:p>
          <a:pPr>
            <a:defRPr sz="24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Есть ли у вас кошка?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44741778325943166"/>
          <c:w val="0.64732485869555212"/>
          <c:h val="0.552582216740568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у вас кошка?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9"/>
          </c:dPt>
          <c:cat>
            <c:strRef>
              <c:f>Лист1!$A$2:$A$5</c:f>
              <c:strCache>
                <c:ptCount val="2"/>
                <c:pt idx="0">
                  <c:v>Есть - 45%</c:v>
                </c:pt>
                <c:pt idx="1">
                  <c:v>Нет - 55%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45</c:v>
                </c:pt>
                <c:pt idx="1">
                  <c:v>55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32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3200" b="1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9078536727684239"/>
          <c:y val="0.36607519476204925"/>
          <c:w val="0.2882775962267648"/>
          <c:h val="0.31175678040245036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 smtClean="0"/>
              <a:t>Знаете </a:t>
            </a:r>
            <a:r>
              <a:rPr lang="ru-RU" sz="2400" dirty="0"/>
              <a:t>ли вы о породе сфинкс?</a:t>
            </a:r>
          </a:p>
        </c:rich>
      </c:tx>
      <c:layout>
        <c:manualLayout>
          <c:xMode val="edge"/>
          <c:yMode val="edge"/>
          <c:x val="0.11525187071304156"/>
          <c:y val="0.1782099162910497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1656488772236865"/>
          <c:w val="0.75382994627224764"/>
          <c:h val="0.731583260425780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о породе сфинкс?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1"/>
                <c:pt idx="0">
                  <c:v>Да - 100%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</c:numCache>
            </c:numRef>
          </c:val>
        </c:ser>
      </c:pie3DChart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9475473857859584"/>
          <c:y val="0.44243511856434953"/>
          <c:w val="0.33173306043946732"/>
          <c:h val="0.22176888305628498"/>
        </c:manualLayout>
      </c:layout>
      <c:txPr>
        <a:bodyPr/>
        <a:lstStyle/>
        <a:p>
          <a:pPr>
            <a:defRPr sz="36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Знаете ли вы о породе </a:t>
            </a:r>
            <a:r>
              <a:rPr lang="ru-RU" sz="2400" dirty="0" err="1"/>
              <a:t>манчкин</a:t>
            </a:r>
            <a:r>
              <a:rPr lang="ru-RU" sz="2400" dirty="0"/>
              <a:t>?</a:t>
            </a:r>
          </a:p>
        </c:rich>
      </c:tx>
      <c:layout>
        <c:manualLayout>
          <c:xMode val="edge"/>
          <c:yMode val="edge"/>
          <c:x val="0.11022315022112741"/>
          <c:y val="2.051006420702606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0730562846310877"/>
          <c:w val="0.75855098179383751"/>
          <c:h val="0.742694371536892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о породе манчкин?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16"/>
          </c:dPt>
          <c:cat>
            <c:strRef>
              <c:f>Лист1!$A$2:$A$5</c:f>
              <c:strCache>
                <c:ptCount val="2"/>
                <c:pt idx="0">
                  <c:v>Да - 25%</c:v>
                </c:pt>
                <c:pt idx="1">
                  <c:v>Нет - 75%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9250234503391661"/>
          <c:y val="0.37355059784193695"/>
          <c:w val="0.27147112582430782"/>
          <c:h val="0.29353776611256932"/>
        </c:manualLayout>
      </c:layout>
      <c:txPr>
        <a:bodyPr/>
        <a:lstStyle/>
        <a:p>
          <a:pPr>
            <a:defRPr sz="28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Как вы думаете, в ХХ или в ХХI веке в Европе появились </a:t>
            </a:r>
            <a:r>
              <a:rPr lang="ru-RU" sz="2000" dirty="0" err="1"/>
              <a:t>манчкины</a:t>
            </a:r>
            <a:r>
              <a:rPr lang="ru-RU" sz="2000" dirty="0"/>
              <a:t>?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0024074074074094"/>
          <c:w val="0.89838639445361657"/>
          <c:h val="0.829388888888888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вы думаете, в ХХ или в ХХI веке в Европе появились манчкины?</c:v>
                </c:pt>
              </c:strCache>
            </c:strRef>
          </c:tx>
          <c:explosion val="52"/>
          <c:dPt>
            <c:idx val="0"/>
            <c:explosion val="6"/>
          </c:dPt>
          <c:dPt>
            <c:idx val="1"/>
            <c:explosion val="20"/>
          </c:dPt>
          <c:cat>
            <c:strRef>
              <c:f>Лист1!$A$2:$A$5</c:f>
              <c:strCache>
                <c:ptCount val="2"/>
                <c:pt idx="0">
                  <c:v>в XX - 86,5%</c:v>
                </c:pt>
                <c:pt idx="1">
                  <c:v>в XXI - 13,5%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13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47219968997593781"/>
          <c:y val="0.69227164731668211"/>
          <c:w val="0.40633799787055858"/>
          <c:h val="0.29909332166812475"/>
        </c:manualLayout>
      </c:layout>
      <c:txPr>
        <a:bodyPr/>
        <a:lstStyle/>
        <a:p>
          <a:pPr>
            <a:defRPr sz="3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600"/>
            </a:pPr>
            <a:r>
              <a:rPr lang="ru-RU" sz="2400" dirty="0"/>
              <a:t>Кто написал сказку "Кот в сапогах"?</a:t>
            </a:r>
          </a:p>
        </c:rich>
      </c:tx>
      <c:layout>
        <c:manualLayout>
          <c:xMode val="edge"/>
          <c:yMode val="edge"/>
          <c:x val="6.1419767826764324E-2"/>
          <c:y val="3.380406935720593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8521002237237969E-2"/>
          <c:y val="0.10164814814814815"/>
          <c:w val="0.69065669459904733"/>
          <c:h val="0.822425925925925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Кто написал сказку "Кот в сапогах"?</c:v>
                </c:pt>
              </c:strCache>
            </c:strRef>
          </c:tx>
          <c:explosion val="7"/>
          <c:dPt>
            <c:idx val="0"/>
            <c:explosion val="4"/>
          </c:dPt>
          <c:cat>
            <c:strRef>
              <c:f>Лист1!$A$2:$A$5</c:f>
              <c:strCache>
                <c:ptCount val="2"/>
                <c:pt idx="0">
                  <c:v>Шарль Перро - 66%</c:v>
                </c:pt>
                <c:pt idx="1">
                  <c:v>Не знаю - 34%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66</c:v>
                </c:pt>
                <c:pt idx="1">
                  <c:v>34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8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800" b="1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4760808904320724"/>
          <c:y val="0.64757363662875655"/>
          <c:w val="0.45239191095679276"/>
          <c:h val="0.32872295129775547"/>
        </c:manualLayout>
      </c:layout>
      <c:txPr>
        <a:bodyPr/>
        <a:lstStyle/>
        <a:p>
          <a:pPr>
            <a:defRPr sz="24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Знаете ли вы сказку Доктора </a:t>
            </a:r>
            <a:r>
              <a:rPr lang="ru-RU" sz="2400" dirty="0" err="1"/>
              <a:t>Сьюза</a:t>
            </a:r>
            <a:r>
              <a:rPr lang="ru-RU" sz="2400" dirty="0"/>
              <a:t> "Кот в шляпе"?</a:t>
            </a:r>
          </a:p>
        </c:rich>
      </c:tx>
      <c:layout>
        <c:manualLayout>
          <c:xMode val="edge"/>
          <c:yMode val="edge"/>
          <c:x val="0.12586128055893434"/>
          <c:y val="2.1787855781851403E-3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сказку Доктора Сьюза "Кот в шляпе"?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18"/>
          </c:dPt>
          <c:cat>
            <c:strRef>
              <c:f>Лист1!$A$2:$A$5</c:f>
              <c:strCache>
                <c:ptCount val="2"/>
                <c:pt idx="0">
                  <c:v>Да - 40%</c:v>
                </c:pt>
                <c:pt idx="1">
                  <c:v>Нет - 60%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9100123965301252"/>
          <c:y val="0.38528623505395254"/>
          <c:w val="0.29098549577610278"/>
          <c:h val="0.28707553222513854"/>
        </c:manualLayout>
      </c:layout>
      <c:txPr>
        <a:bodyPr/>
        <a:lstStyle/>
        <a:p>
          <a:pPr>
            <a:defRPr sz="3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ADA36E7-E1A7-4B35-A739-DCA352F5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D186509-C721-48B4-BA62-D2A41D3444B0}" type="datetimeFigureOut">
              <a:rPr lang="ru-RU" smtClean="0"/>
              <a:pPr/>
              <a:t>01.01.2013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8286808" cy="2035581"/>
          </a:xfrm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КОШКИ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ИСТОРИИ, ОБЩЕСТВЕ, В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АНГЛИЙСКОМ И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РУССКОМ ЯЗЫКАХ  И ЛИТЕРАТУРЕ РАЗНЫХ СТРАН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7620" y="3214686"/>
            <a:ext cx="4482994" cy="2714644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Выполнена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ученицей 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 «К» класса</a:t>
            </a:r>
            <a:b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гимназии №2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г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Владивостока                                                                                            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Нуянзиной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Софией </a:t>
            </a:r>
            <a:b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Научный руководитель –</a:t>
            </a:r>
            <a:b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Сопова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Т.В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           </a:t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51" y="3645022"/>
            <a:ext cx="2344006" cy="2768511"/>
          </a:xfrm>
          <a:prstGeom prst="rect">
            <a:avLst/>
          </a:prstGeom>
        </p:spPr>
      </p:pic>
      <p:sp>
        <p:nvSpPr>
          <p:cNvPr id="7" name="Подзаголовок 4"/>
          <p:cNvSpPr txBox="1">
            <a:spLocks/>
          </p:cNvSpPr>
          <p:nvPr/>
        </p:nvSpPr>
        <p:spPr>
          <a:xfrm>
            <a:off x="3786182" y="5286388"/>
            <a:ext cx="2839920" cy="13573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  <a:t>            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Владивосток, 2013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285720" y="-785842"/>
            <a:ext cx="8001056" cy="1066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  <a:t>            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Times New Roman" pitchFamily="18" charset="0"/>
              </a:rPr>
            </a:br>
            <a:r>
              <a:rPr lang="ru-RU" b="1" dirty="0" smtClean="0"/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Общероссийский фестиваль исследовательских и творческих работ учащихся  «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ученика»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285860"/>
            <a:ext cx="6072230" cy="52864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награждёны </a:t>
            </a:r>
            <a:r>
              <a:rPr lang="ru-RU" sz="2800" b="1" dirty="0">
                <a:solidFill>
                  <a:srgbClr val="FF0000"/>
                </a:solidFill>
              </a:rPr>
              <a:t>медалью Королевского флота Великобритании </a:t>
            </a:r>
            <a:r>
              <a:rPr lang="ru-RU" sz="2800" b="1" dirty="0" smtClean="0">
                <a:solidFill>
                  <a:srgbClr val="FF0000"/>
                </a:solidFill>
              </a:rPr>
              <a:t> - </a:t>
            </a:r>
            <a:r>
              <a:rPr lang="ru-RU" sz="2800" b="1" dirty="0" smtClean="0"/>
              <a:t>«</a:t>
            </a:r>
            <a:r>
              <a:rPr lang="ru-RU" sz="2800" b="1" dirty="0"/>
              <a:t>матрос» Саймон  и «ветеран» Британского флота чёрно-белый «Непотопляемый </a:t>
            </a:r>
            <a:r>
              <a:rPr lang="ru-RU" sz="2800" b="1" dirty="0" smtClean="0"/>
              <a:t>Сэм.</a:t>
            </a:r>
          </a:p>
          <a:p>
            <a:r>
              <a:rPr lang="ru-RU" sz="2800" b="1" dirty="0" smtClean="0"/>
              <a:t>бруклинская </a:t>
            </a:r>
            <a:r>
              <a:rPr lang="ru-RU" sz="2800" b="1" dirty="0"/>
              <a:t>кошка </a:t>
            </a:r>
            <a:r>
              <a:rPr lang="ru-RU" sz="2800" b="1" dirty="0" err="1" smtClean="0"/>
              <a:t>Скарлетт</a:t>
            </a:r>
            <a:r>
              <a:rPr lang="ru-RU" sz="2800" b="1" dirty="0" smtClean="0"/>
              <a:t> - спасение </a:t>
            </a:r>
            <a:r>
              <a:rPr lang="ru-RU" sz="2800" b="1" dirty="0"/>
              <a:t>своих котят из горящего гаража, в </a:t>
            </a:r>
            <a:r>
              <a:rPr lang="ru-RU" sz="2800" b="1" dirty="0" smtClean="0"/>
              <a:t>ее честь присуждается </a:t>
            </a:r>
            <a:r>
              <a:rPr lang="ru-RU" sz="2800" b="1" dirty="0">
                <a:solidFill>
                  <a:srgbClr val="FF0000"/>
                </a:solidFill>
              </a:rPr>
              <a:t>Премия за героизм животных имени </a:t>
            </a:r>
            <a:r>
              <a:rPr lang="ru-RU" sz="2800" b="1" dirty="0" err="1" smtClean="0">
                <a:solidFill>
                  <a:srgbClr val="FF0000"/>
                </a:solidFill>
              </a:rPr>
              <a:t>Скарлетт</a:t>
            </a:r>
            <a:endParaRPr lang="ru-RU" sz="28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047" y="2214554"/>
            <a:ext cx="2274953" cy="2527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327" y="4643446"/>
            <a:ext cx="2939674" cy="221455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184" y="0"/>
            <a:ext cx="2064816" cy="2244365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715172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Знаменитые кошки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127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215106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Знаменитые кошки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5715040" cy="56435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Президент США  Авраам Линкольн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знал, любил и понимал кошек. Он часто приносил домой бродячих котят своим детям. Когда семья ещё жила  в городе Спрингфилд, Линкольн часто сидел на полу со своей кошкой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Табби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Правящая королева Елизавета II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направила собственноручное поздравление кошке по имени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Флука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которая отмечает свое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шестнадцатилетие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что соответствует с точки зрения биологического времени 100-летию в жизни человека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кот-Табби-Линколь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3432" y="0"/>
            <a:ext cx="2940568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кот-Елизаветы"/>
          <p:cNvPicPr>
            <a:picLocks noChangeAspect="1" noChangeArrowheads="1"/>
          </p:cNvPicPr>
          <p:nvPr/>
        </p:nvPicPr>
        <p:blipFill>
          <a:blip r:embed="rId3" cstate="print"/>
          <a:srcRect l="31819" t="1596"/>
          <a:stretch>
            <a:fillRect/>
          </a:stretch>
        </p:blipFill>
        <p:spPr bwMode="auto">
          <a:xfrm>
            <a:off x="5946701" y="3571876"/>
            <a:ext cx="3197299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460432" cy="62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Знаменитые кошки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908720"/>
            <a:ext cx="8102134" cy="792088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И</a:t>
            </a:r>
            <a:r>
              <a:rPr lang="ru-RU" b="1" dirty="0" smtClean="0"/>
              <a:t>сторическую </a:t>
            </a:r>
            <a:r>
              <a:rPr lang="ru-RU" b="1" dirty="0"/>
              <a:t>известность получила любимая </a:t>
            </a:r>
            <a:endParaRPr lang="ru-RU" b="1" dirty="0" smtClean="0"/>
          </a:p>
          <a:p>
            <a:pPr marL="114300" indent="0">
              <a:buNone/>
            </a:pPr>
            <a:r>
              <a:rPr lang="ru-RU" b="1" dirty="0" smtClean="0"/>
              <a:t>    кошка </a:t>
            </a:r>
            <a:r>
              <a:rPr lang="ru-RU" b="1" dirty="0"/>
              <a:t>кардинала Ришелье — </a:t>
            </a:r>
            <a:r>
              <a:rPr lang="ru-RU" b="1" dirty="0">
                <a:solidFill>
                  <a:srgbClr val="FF0000"/>
                </a:solidFill>
              </a:rPr>
              <a:t>Мириам. 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628800"/>
            <a:ext cx="56183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200" b="1" dirty="0" smtClean="0"/>
              <a:t>Благодаря средствам массовой информации широкую известность в XX и XXI веках приобрели коты президентов США Билла Клинтона —</a:t>
            </a:r>
            <a:r>
              <a:rPr lang="ru-RU" sz="2200" b="1" dirty="0" smtClean="0">
                <a:solidFill>
                  <a:srgbClr val="FF0000"/>
                </a:solidFill>
              </a:rPr>
              <a:t> Сокс </a:t>
            </a:r>
            <a:r>
              <a:rPr lang="ru-RU" sz="2200" b="1" dirty="0" smtClean="0"/>
              <a:t>и Джорджа Буша младшего — </a:t>
            </a:r>
            <a:r>
              <a:rPr lang="ru-RU" sz="2200" b="1" dirty="0" smtClean="0">
                <a:solidFill>
                  <a:srgbClr val="FF0000"/>
                </a:solidFill>
              </a:rPr>
              <a:t>Индия.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200" b="1" dirty="0" smtClean="0"/>
              <a:t>Премьер-министров Великобритании — </a:t>
            </a:r>
            <a:r>
              <a:rPr lang="ru-RU" sz="2200" b="1" dirty="0" smtClean="0">
                <a:solidFill>
                  <a:srgbClr val="FF0000"/>
                </a:solidFill>
              </a:rPr>
              <a:t>Хамфри, </a:t>
            </a:r>
            <a:r>
              <a:rPr lang="ru-RU" sz="2200" b="1" dirty="0" smtClean="0"/>
              <a:t>Папы Римского Бенедикта XVI —</a:t>
            </a:r>
            <a:r>
              <a:rPr lang="ru-RU" sz="2200" b="1" dirty="0" smtClean="0">
                <a:solidFill>
                  <a:srgbClr val="FF0000"/>
                </a:solidFill>
              </a:rPr>
              <a:t> Чико </a:t>
            </a:r>
            <a:r>
              <a:rPr lang="ru-RU" sz="2200" b="1" dirty="0" smtClean="0"/>
              <a:t>и президента России Дмитрия Медведева — </a:t>
            </a:r>
            <a:r>
              <a:rPr lang="ru-RU" sz="2200" b="1" dirty="0" smtClean="0">
                <a:solidFill>
                  <a:srgbClr val="FF0000"/>
                </a:solidFill>
              </a:rPr>
              <a:t>Дорофей</a:t>
            </a:r>
            <a:r>
              <a:rPr lang="ru-RU" sz="2200" b="1" dirty="0" smtClean="0"/>
              <a:t>.</a:t>
            </a:r>
            <a:endParaRPr lang="ru-RU" sz="22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93" r="13793" b="6896"/>
          <a:stretch>
            <a:fillRect/>
          </a:stretch>
        </p:blipFill>
        <p:spPr>
          <a:xfrm>
            <a:off x="6858016" y="3071810"/>
            <a:ext cx="1952639" cy="2510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4786322"/>
            <a:ext cx="1714512" cy="1919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4286256"/>
            <a:ext cx="1785950" cy="23707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786322"/>
            <a:ext cx="2534896" cy="1571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1071546"/>
            <a:ext cx="2372493" cy="20606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521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9" dur="2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764704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Порода мейн-кун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764704"/>
            <a:ext cx="8246150" cy="6093296"/>
          </a:xfrm>
        </p:spPr>
        <p:txBody>
          <a:bodyPr>
            <a:normAutofit/>
          </a:bodyPr>
          <a:lstStyle/>
          <a:p>
            <a:r>
              <a:rPr lang="ru-RU" sz="2400" b="1" dirty="0"/>
              <a:t>Мейн-кун </a:t>
            </a:r>
            <a:r>
              <a:rPr lang="ru-RU" sz="2400" b="1" dirty="0" smtClean="0"/>
              <a:t>—порода </a:t>
            </a:r>
            <a:r>
              <a:rPr lang="ru-RU" sz="2400" b="1" dirty="0"/>
              <a:t>кошек дружелюбного характера, которая произошла </a:t>
            </a:r>
            <a:r>
              <a:rPr lang="ru-RU" sz="2400" b="1" dirty="0" smtClean="0"/>
              <a:t>в Северо-Восточной Америке </a:t>
            </a:r>
            <a:r>
              <a:rPr lang="ru-RU" sz="2400" b="1" dirty="0"/>
              <a:t>в штате Мэн. Первоначально мейн-кунами называли только кошек окраса чёрный табби: из-за своего окраса, а также мощного сложения и огромного хвоста эти кошки напоминали енотов (отсюда и название породы </a:t>
            </a:r>
            <a:r>
              <a:rPr lang="ru-RU" sz="2400" b="1" dirty="0" smtClean="0"/>
              <a:t>—«</a:t>
            </a:r>
            <a:r>
              <a:rPr lang="ru-RU" sz="2400" b="1" dirty="0"/>
              <a:t>мэнский енот»). </a:t>
            </a:r>
            <a:r>
              <a:rPr lang="ru-RU" sz="2400" b="1" dirty="0" smtClean="0"/>
              <a:t>Существуют </a:t>
            </a:r>
            <a:r>
              <a:rPr lang="ru-RU" sz="2400" b="1" dirty="0"/>
              <a:t>данные, что животные некоторых породных линий весят пятнадцать килограммов, что делает мейн-куна самой крупной в мире домашней кошкой.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362224"/>
            <a:ext cx="2304256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49" y="4437112"/>
            <a:ext cx="2592288" cy="2229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5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69269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Порода сфинкс 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620688"/>
            <a:ext cx="5755512" cy="6023022"/>
          </a:xfrm>
        </p:spPr>
        <p:txBody>
          <a:bodyPr>
            <a:noAutofit/>
          </a:bodyPr>
          <a:lstStyle/>
          <a:p>
            <a:r>
              <a:rPr lang="ru-RU" sz="2500" b="1" dirty="0" smtClean="0"/>
              <a:t>Сфинксы </a:t>
            </a:r>
            <a:r>
              <a:rPr lang="ru-RU" sz="2500" b="1" dirty="0"/>
              <a:t>— одна из </a:t>
            </a:r>
            <a:r>
              <a:rPr lang="ru-RU" sz="2500" b="1" dirty="0" smtClean="0"/>
              <a:t>искусственно выведенных пород </a:t>
            </a:r>
            <a:r>
              <a:rPr lang="ru-RU" sz="2500" b="1" dirty="0"/>
              <a:t>бесшерстных </a:t>
            </a:r>
            <a:r>
              <a:rPr lang="ru-RU" sz="2500" b="1" dirty="0" smtClean="0"/>
              <a:t>кошек. </a:t>
            </a:r>
          </a:p>
          <a:p>
            <a:r>
              <a:rPr lang="ru-RU" sz="2500" b="1" dirty="0" smtClean="0"/>
              <a:t>Сейчас </a:t>
            </a:r>
            <a:r>
              <a:rPr lang="ru-RU" sz="2500" b="1" dirty="0"/>
              <a:t>потомство бесшерстных родителей рождается также без шерсти, хотя и с сильно различным её количеством на мордочке и хвосте. Сфинксы спокойно относятся к </a:t>
            </a:r>
            <a:r>
              <a:rPr lang="ru-RU" sz="2500" b="1" dirty="0" smtClean="0"/>
              <a:t>воде, хотя </a:t>
            </a:r>
            <a:r>
              <a:rPr lang="ru-RU" sz="2500" b="1" dirty="0"/>
              <a:t>при купании в ванне для них, как и для других кошек, составляет большую сложность определить поверхность воды — они её просто не видят из-за </a:t>
            </a:r>
            <a:r>
              <a:rPr lang="ru-RU" sz="2500" b="1" dirty="0" smtClean="0"/>
              <a:t>бликов и однородного фона. </a:t>
            </a:r>
            <a:r>
              <a:rPr lang="ru-RU" sz="2500" b="1" dirty="0"/>
              <a:t>Лысых кошек во все времена относили к священным и приписывали им магические </a:t>
            </a:r>
            <a:r>
              <a:rPr lang="ru-RU" sz="2600" b="1" dirty="0"/>
              <a:t>свойства.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3357562"/>
            <a:ext cx="2399467" cy="2950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928670"/>
            <a:ext cx="2514575" cy="19948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59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174712" cy="550414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Порода корниш -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рекс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8460432" cy="6021288"/>
          </a:xfrm>
        </p:spPr>
        <p:txBody>
          <a:bodyPr>
            <a:normAutofit/>
          </a:bodyPr>
          <a:lstStyle/>
          <a:p>
            <a:r>
              <a:rPr lang="ru-RU" sz="2400" b="1" dirty="0" err="1"/>
              <a:t>Корниш-рекс</a:t>
            </a:r>
            <a:r>
              <a:rPr lang="ru-RU" sz="2400" b="1" dirty="0"/>
              <a:t>— </a:t>
            </a:r>
            <a:r>
              <a:rPr lang="ru-RU" sz="2400" b="1" dirty="0" smtClean="0"/>
              <a:t>короткошерстная порода кошек. Отличительной </a:t>
            </a:r>
            <a:r>
              <a:rPr lang="ru-RU" sz="2400" b="1" dirty="0"/>
              <a:t>особенностью </a:t>
            </a:r>
            <a:r>
              <a:rPr lang="ru-RU" sz="2400" b="1" dirty="0" smtClean="0"/>
              <a:t>этой породы является волнистая шерсть. </a:t>
            </a:r>
            <a:r>
              <a:rPr lang="ru-RU" sz="2400" b="1" dirty="0"/>
              <a:t>Первое слово </a:t>
            </a:r>
            <a:r>
              <a:rPr lang="ru-RU" sz="2400" b="1" dirty="0" smtClean="0"/>
              <a:t>в названии </a:t>
            </a:r>
            <a:r>
              <a:rPr lang="ru-RU" sz="2400" b="1" dirty="0"/>
              <a:t>породы </a:t>
            </a:r>
            <a:r>
              <a:rPr lang="ru-RU" sz="2400" b="1" dirty="0" smtClean="0"/>
              <a:t>указывает </a:t>
            </a:r>
            <a:r>
              <a:rPr lang="ru-RU" sz="2400" b="1" dirty="0"/>
              <a:t>на место их появления — в графстве </a:t>
            </a:r>
            <a:r>
              <a:rPr lang="ru-RU" sz="2400" b="1" dirty="0" smtClean="0"/>
              <a:t>Корнуолл. Второе </a:t>
            </a:r>
            <a:r>
              <a:rPr lang="ru-RU" sz="2400" b="1" dirty="0"/>
              <a:t>слово — </a:t>
            </a:r>
            <a:r>
              <a:rPr lang="ru-RU" sz="2400" b="1" dirty="0" err="1"/>
              <a:t>рекс</a:t>
            </a:r>
            <a:r>
              <a:rPr lang="ru-RU" sz="2400" b="1" dirty="0"/>
              <a:t>, общее для названий всех кошек с волнистой </a:t>
            </a:r>
            <a:r>
              <a:rPr lang="ru-RU" sz="2400" b="1" dirty="0" smtClean="0"/>
              <a:t>шерстью. Начало </a:t>
            </a:r>
            <a:r>
              <a:rPr lang="ru-RU" sz="2400" b="1" dirty="0"/>
              <a:t>породы было положено </a:t>
            </a:r>
            <a:r>
              <a:rPr lang="ru-RU" sz="2400" b="1" dirty="0" smtClean="0"/>
              <a:t> </a:t>
            </a:r>
            <a:r>
              <a:rPr lang="ru-RU" sz="2400" b="1" dirty="0"/>
              <a:t>в 1950 году котом по кличке </a:t>
            </a:r>
            <a:r>
              <a:rPr lang="ru-RU" sz="2400" b="1" dirty="0" err="1"/>
              <a:t>Каллибункер</a:t>
            </a:r>
            <a:r>
              <a:rPr lang="ru-RU" sz="2400" b="1" dirty="0"/>
              <a:t>. </a:t>
            </a:r>
            <a:r>
              <a:rPr lang="ru-RU" sz="2400" b="1" dirty="0" smtClean="0"/>
              <a:t>Впервые </a:t>
            </a:r>
            <a:r>
              <a:rPr lang="ru-RU" sz="2400" b="1" dirty="0" err="1"/>
              <a:t>корниши</a:t>
            </a:r>
            <a:r>
              <a:rPr lang="ru-RU" sz="2400" b="1" dirty="0"/>
              <a:t> официально были признаны породой в 1967 году в Англии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933055"/>
            <a:ext cx="2304256" cy="26793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87144"/>
            <a:ext cx="2808312" cy="20219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183851"/>
            <a:ext cx="1800200" cy="24285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94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32440" cy="620688"/>
          </a:xfrm>
        </p:spPr>
        <p:txBody>
          <a:bodyPr/>
          <a:lstStyle/>
          <a:p>
            <a:pPr algn="ctr"/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Манчкин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5868144" cy="6237312"/>
          </a:xfrm>
        </p:spPr>
        <p:txBody>
          <a:bodyPr>
            <a:noAutofit/>
          </a:bodyPr>
          <a:lstStyle/>
          <a:p>
            <a:r>
              <a:rPr lang="ru-RU" sz="2500" b="1" dirty="0" err="1"/>
              <a:t>Манчкины</a:t>
            </a:r>
            <a:r>
              <a:rPr lang="ru-RU" sz="2500" b="1" dirty="0"/>
              <a:t> — очень необычные кошки. И</a:t>
            </a:r>
            <a:r>
              <a:rPr lang="ru-RU" sz="2500" b="1" dirty="0" smtClean="0"/>
              <a:t>х </a:t>
            </a:r>
            <a:r>
              <a:rPr lang="ru-RU" sz="2500" b="1" dirty="0"/>
              <a:t>лапки короче, чем у обычных </a:t>
            </a:r>
            <a:r>
              <a:rPr lang="ru-RU" sz="2500" b="1" dirty="0" smtClean="0"/>
              <a:t>кошек, </a:t>
            </a:r>
            <a:r>
              <a:rPr lang="ru-RU" sz="2500" b="1" dirty="0"/>
              <a:t>из-за этой особенности их иногда называют таксами. Но внешним видом странности не </a:t>
            </a:r>
            <a:r>
              <a:rPr lang="ru-RU" sz="2500" b="1" dirty="0" smtClean="0"/>
              <a:t>ограничиваются. Чтобы осмотреться </a:t>
            </a:r>
            <a:r>
              <a:rPr lang="ru-RU" sz="2500" b="1" dirty="0" err="1" smtClean="0"/>
              <a:t>манчкин</a:t>
            </a:r>
            <a:r>
              <a:rPr lang="ru-RU" sz="2500" b="1" dirty="0" smtClean="0"/>
              <a:t> </a:t>
            </a:r>
            <a:r>
              <a:rPr lang="ru-RU" sz="2500" b="1" dirty="0"/>
              <a:t>садится на бедра и крепко упирается хвостом. </a:t>
            </a:r>
            <a:r>
              <a:rPr lang="ru-RU" sz="2500" b="1" dirty="0" smtClean="0"/>
              <a:t>Произошла </a:t>
            </a:r>
            <a:r>
              <a:rPr lang="ru-RU" sz="2500" b="1" dirty="0"/>
              <a:t>эта порода </a:t>
            </a:r>
            <a:r>
              <a:rPr lang="ru-RU" sz="2500" b="1" dirty="0" smtClean="0"/>
              <a:t>из-за </a:t>
            </a:r>
            <a:r>
              <a:rPr lang="ru-RU" sz="2500" b="1" dirty="0"/>
              <a:t>спонтанной мутации примерно в 30-х гг. прошлого века, во всяком случае именно в это время Европу будоражили сообщения о забавных </a:t>
            </a:r>
            <a:r>
              <a:rPr lang="ru-RU" sz="2500" b="1" dirty="0" err="1"/>
              <a:t>коротколапых</a:t>
            </a:r>
            <a:r>
              <a:rPr lang="ru-RU" sz="2500" b="1" dirty="0"/>
              <a:t> </a:t>
            </a:r>
            <a:r>
              <a:rPr lang="ru-RU" sz="2500" b="1" dirty="0" smtClean="0"/>
              <a:t>кошках. </a:t>
            </a:r>
            <a:r>
              <a:rPr lang="ru-RU" sz="2500" b="1" dirty="0"/>
              <a:t>В Россию они добрались в 2001 </a:t>
            </a:r>
            <a:r>
              <a:rPr lang="ru-RU" sz="2500" b="1" dirty="0" smtClean="0"/>
              <a:t>году.</a:t>
            </a:r>
            <a:endParaRPr lang="ru-RU" sz="25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10" y="260644"/>
            <a:ext cx="2548104" cy="3443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39" y="3861047"/>
            <a:ext cx="2746047" cy="27460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77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836712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Шотландская вислоухая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8460432" cy="602128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Шотландская вислоухая кошка (</a:t>
            </a:r>
            <a:r>
              <a:rPr lang="ru-RU" sz="2400" b="1" dirty="0" err="1" smtClean="0"/>
              <a:t>скоттиш-фолд</a:t>
            </a:r>
            <a:r>
              <a:rPr lang="ru-RU" sz="2400" b="1" dirty="0" smtClean="0"/>
              <a:t>)— порода короткошерстных кошек с характерным строением ушных раковин, которые загнуты вперед и вниз. В 1961 году Уильям Росс нашёл шотландского вислоухого котенка на ферме в Шотландии. Росс купил у хозяина одного белого котенка, ставшего родоначальником новой породы. Внешний вид произвел сильное впечатление на многих американских судей. </a:t>
            </a:r>
            <a:r>
              <a:rPr lang="ru-RU" sz="2400" b="1" dirty="0" err="1" smtClean="0"/>
              <a:t>Скоттиш-фолд</a:t>
            </a:r>
            <a:r>
              <a:rPr lang="ru-RU" sz="2400" b="1" dirty="0" smtClean="0"/>
              <a:t> получил выставочный статус «</a:t>
            </a:r>
            <a:r>
              <a:rPr lang="ru-RU" sz="2400" b="1" dirty="0" err="1" smtClean="0"/>
              <a:t>Cat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Fanciers</a:t>
            </a:r>
            <a:r>
              <a:rPr lang="ru-RU" sz="2400" b="1" dirty="0" smtClean="0"/>
              <a:t>' </a:t>
            </a:r>
            <a:r>
              <a:rPr lang="ru-RU" sz="2400" b="1" dirty="0" err="1" smtClean="0"/>
              <a:t>Association</a:t>
            </a:r>
            <a:r>
              <a:rPr lang="ru-RU" sz="2400" b="1" dirty="0" smtClean="0"/>
              <a:t> » в 1978 году.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4437112"/>
            <a:ext cx="3182141" cy="19941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197404"/>
            <a:ext cx="2160240" cy="24735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03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532440" cy="91102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Британские короткошерстные кошки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6156176" cy="551723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Британцы - одна </a:t>
            </a:r>
            <a:r>
              <a:rPr lang="ru-RU" sz="2400" b="1" dirty="0"/>
              <a:t>из самых популярных пород </a:t>
            </a:r>
            <a:r>
              <a:rPr lang="ru-RU" sz="2400" b="1" dirty="0" smtClean="0"/>
              <a:t>кошек.  </a:t>
            </a:r>
            <a:r>
              <a:rPr lang="ru-RU" sz="2400" b="1" dirty="0"/>
              <a:t>Порода была зарегистрирована в Английском клубе любителей кошек в 1898 году.  Многие считают эту породу исконно британской, но есть предположение, что первые короткошерстные кошки попали в Британию во времена римского господства. Римские солдаты вряд ли настолько любили кошек, чтобы брать их с собой в военные походы. Поэтому, скорее всего, это были аборигенные </a:t>
            </a:r>
            <a:r>
              <a:rPr lang="ru-RU" sz="2400" b="1" dirty="0" smtClean="0"/>
              <a:t>кошки. </a:t>
            </a:r>
            <a:r>
              <a:rPr lang="ru-RU" sz="2400" b="1" dirty="0"/>
              <a:t>Эта кошка спрыгнула с корабля на английский берег около две тысячи  лет тому </a:t>
            </a:r>
            <a:r>
              <a:rPr lang="ru-RU" sz="2400" b="1" dirty="0" smtClean="0"/>
              <a:t>назад, и </a:t>
            </a:r>
            <a:r>
              <a:rPr lang="ru-RU" sz="2400" b="1" dirty="0"/>
              <a:t>прекрасно прижилась на новой </a:t>
            </a:r>
            <a:r>
              <a:rPr lang="ru-RU" sz="2400" b="1" dirty="0" smtClean="0"/>
              <a:t>земле. </a:t>
            </a:r>
            <a:r>
              <a:rPr lang="ru-RU" dirty="0"/>
              <a:t>	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178" y="1556792"/>
            <a:ext cx="2225097" cy="22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626" y="4581128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991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85728"/>
            <a:ext cx="6143668" cy="628654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июль 1871 года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Харрисон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Уильям </a:t>
            </a:r>
            <a:r>
              <a:rPr lang="ru-RU" sz="3600" b="1" dirty="0" err="1">
                <a:latin typeface="Arial" pitchFamily="34" charset="0"/>
                <a:cs typeface="Arial" pitchFamily="34" charset="0"/>
              </a:rPr>
              <a:t>Вейр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организовал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первую выставку кошек в Англии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в Хрустальном Дворце;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1887 год </a:t>
            </a:r>
            <a:r>
              <a:rPr lang="ru-RU" sz="3600" b="1" dirty="0" err="1">
                <a:latin typeface="Arial" pitchFamily="34" charset="0"/>
                <a:cs typeface="Arial" pitchFamily="34" charset="0"/>
              </a:rPr>
              <a:t>Харрисон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latin typeface="Arial" pitchFamily="34" charset="0"/>
                <a:cs typeface="Arial" pitchFamily="34" charset="0"/>
              </a:rPr>
              <a:t>Вейр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 создал Национальный Клуб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Кошек;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до1890 года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-  первый президент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менеджер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18" y="0"/>
            <a:ext cx="2786082" cy="3254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50" t="4424" r="6771" b="5513"/>
          <a:stretch>
            <a:fillRect/>
          </a:stretch>
        </p:blipFill>
        <p:spPr>
          <a:xfrm>
            <a:off x="6857984" y="3244620"/>
            <a:ext cx="2286016" cy="36133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0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20000" cy="7012014"/>
          </a:xfrm>
        </p:spPr>
        <p:txBody>
          <a:bodyPr/>
          <a:lstStyle/>
          <a:p>
            <a:pPr algn="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— Ах, — сказала Кошка, слушая их разговор, — эта Женщина очень умна, но, конечно, не умнее меня.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Р. Киплинг, </a:t>
            </a:r>
            <a:b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«Кошка, которая </a:t>
            </a:r>
            <a:b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гуляла сама по себе»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Татьяна\Desktop\ДИАЛОГ НАРОДОВ - ДИАЛОГ КУЛЬТУР\НУЯНЗИНА С\КАРТИНКИ\Р. КИПЛИН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571636" cy="2095514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ДИАЛОГ НАРОДОВ - ДИАЛОГ КУЛЬТУР\НУЯНЗИНА С\КАРТИНКИ\кошки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00306"/>
            <a:ext cx="3143257" cy="3143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732" y="714356"/>
            <a:ext cx="2443049" cy="27860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143932" cy="83844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Исследование </a:t>
            </a:r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стихов, пословиц и идиом о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кошках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6572264" cy="5733256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Pussy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cat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pussy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cat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I've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down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London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visit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Queen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Pussy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cat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pussy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cat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did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there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I frightened a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little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mouse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under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her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chair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114300" indent="0">
              <a:buNone/>
            </a:pP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marL="114300" indent="0" algn="ctr"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Перевод стихотворения </a:t>
            </a:r>
          </a:p>
          <a:p>
            <a:pPr marL="114300" indent="0" algn="ctr"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С. Я. Маршаком: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Где ты была сегодня, киска?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У королевы у английской.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Что ты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видала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при дворе?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Видала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мышку на ковре.</a:t>
            </a:r>
          </a:p>
          <a:p>
            <a:endParaRPr lang="ru-RU" i="1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3500438"/>
            <a:ext cx="2000264" cy="28849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04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8715404" cy="24226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here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more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ways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than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one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kill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cat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  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Есть  много  способов  добиться своего.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18" y="2807640"/>
            <a:ext cx="2722746" cy="38169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940813"/>
            <a:ext cx="4680520" cy="3277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277"/>
            <a:ext cx="8501090" cy="183454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US" sz="4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cats</a:t>
            </a:r>
            <a:r>
              <a:rPr lang="en-US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love fish but fear to wet their paws</a:t>
            </a:r>
            <a:r>
              <a:rPr lang="ru-RU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      </a:t>
            </a:r>
            <a:r>
              <a:rPr lang="ru-RU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Кошка хочет рыбку, а замочить лапки боится»</a:t>
            </a:r>
            <a:endParaRPr lang="ru-RU" sz="4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Татьяна\Desktop\ДИАЛОГ НАРОДОВ - ДИАЛОГ КУЛЬТУР\НУЯНЗИНА С.  +\КАРТИНКИ\catидиомы.jpg"/>
          <p:cNvPicPr>
            <a:picLocks noChangeAspect="1" noChangeArrowheads="1"/>
          </p:cNvPicPr>
          <p:nvPr/>
        </p:nvPicPr>
        <p:blipFill rotWithShape="1">
          <a:blip r:embed="rId2" cstate="print"/>
          <a:srcRect l="2396" t="2214" r="2176" b="2304"/>
          <a:stretch/>
        </p:blipFill>
        <p:spPr bwMode="auto">
          <a:xfrm>
            <a:off x="4559722" y="2780928"/>
            <a:ext cx="3720114" cy="361987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3945632" cy="2959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16632"/>
            <a:ext cx="8358246" cy="231223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nine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lives</a:t>
            </a:r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кошки живучи; 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Have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many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lives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4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                  быть живучим, как кошка.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08920"/>
            <a:ext cx="4141755" cy="31063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2643182"/>
            <a:ext cx="2963038" cy="3962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19888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Аn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old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 -   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«старая кошка», сварливая, злая старуха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Татьяна\Desktop\ДИАЛОГ НАРОДОВ - ДИАЛОГ КУЛЬТУР\НУЯНЗИНА С.  +\КАРТИНКИ\БАБА Я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571744"/>
            <a:ext cx="2699393" cy="371476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62950"/>
            <a:ext cx="4176464" cy="3132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174712" cy="207170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4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fat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- 1. толстосум, капиталист; 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знаменитость, важная персона, «шишка»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197" name="Picture 5" descr="C:\Users\Татьяна\Desktop\ДИАЛОГ НАРОДОВ - ДИАЛОГ КУЛЬТУР\НУЯНЗИНА С.  +\КАРТИНКИ\КАПИТАЛИС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509835"/>
            <a:ext cx="2856916" cy="434816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24" y="2714620"/>
            <a:ext cx="4351724" cy="3894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174712" cy="18573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Grin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like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Cheshire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ухмыляться, улыбаться во весь рот.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Татьяна\Desktop\ДИАЛОГ НАРОДОВ - ДИАЛОГ КУЛЬТУР\НУЯНЗИНА С.  +\КАРТИНКИ\чешир ко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175" y="2852936"/>
            <a:ext cx="3909504" cy="293354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2936"/>
            <a:ext cx="4035256" cy="3026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103274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Кошка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умывается - к приходу гостей.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37" y="3857629"/>
            <a:ext cx="4540563" cy="3000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1" y="1643050"/>
            <a:ext cx="4686333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88" y="332656"/>
            <a:ext cx="8460432" cy="1340768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Великобритании и Австралии,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черные кошки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считаются знаком удачи.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Татьяна\Desktop\ДИАЛОГ НАРОДОВ - ДИАЛОГ КУЛЬТУР\НУЯНЗИНА С.  +\КАРТИНКИ\чер.ко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31" y="2307522"/>
            <a:ext cx="3888137" cy="4194591"/>
          </a:xfrm>
          <a:prstGeom prst="rect">
            <a:avLst/>
          </a:prstGeom>
          <a:noFill/>
        </p:spPr>
      </p:pic>
      <p:pic>
        <p:nvPicPr>
          <p:cNvPr id="5123" name="Picture 3" descr="C:\Users\Татьяна\Desktop\ДИАЛОГ НАРОДОВ - ДИАЛОГ КУЛЬТУР\НУЯНЗИНА С.  +\КАРТИНКИ\ЧЕРНАЯ КО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5908" y="2060848"/>
            <a:ext cx="2829132" cy="4251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Результаты исследования: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44369725"/>
              </p:ext>
            </p:extLst>
          </p:nvPr>
        </p:nvGraphicFramePr>
        <p:xfrm>
          <a:off x="285720" y="1500174"/>
          <a:ext cx="81439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14290"/>
            <a:ext cx="8072494" cy="664371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  работы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показать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, как образ кошки отражается в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английском  и в русском языках и  в литературных произведениях.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Наши задачи:</a:t>
            </a:r>
          </a:p>
          <a:p>
            <a:pPr marL="114300" indent="0"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охарактеризовать кошку с зоологической точки зрения, описать некоторые породы кошек;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marL="114300" indent="0"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изучить высказывания великих людей о кошках;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marL="114300" indent="0"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изучить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пословицы, стихи и идиомы о кошках на английском и русском языках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marL="114300" indent="0"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исследовать отражение образа кошки в литературных произведениях ;</a:t>
            </a:r>
          </a:p>
          <a:p>
            <a:pPr marL="114300" indent="0"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провести исследование среди гимназистов для выявления их знаний о кошках.</a:t>
            </a:r>
          </a:p>
          <a:p>
            <a:pPr marL="114300" indent="0"/>
            <a:endParaRPr lang="ru-RU" sz="2800" dirty="0" smtClean="0"/>
          </a:p>
          <a:p>
            <a:pPr marL="114300" indent="0"/>
            <a:endParaRPr lang="ru-RU" sz="2800" dirty="0" smtClean="0"/>
          </a:p>
          <a:p>
            <a:pPr marL="114300" indent="0">
              <a:buNone/>
            </a:pPr>
            <a:endParaRPr lang="ru-RU" sz="2800" dirty="0" smtClean="0"/>
          </a:p>
          <a:p>
            <a:pPr marL="114300" indent="0">
              <a:buNone/>
            </a:pPr>
            <a:endParaRPr lang="ru-RU" sz="2800" dirty="0"/>
          </a:p>
        </p:txBody>
      </p:sp>
      <p:pic>
        <p:nvPicPr>
          <p:cNvPr id="2051" name="Picture 3" descr="C:\Users\Татьяна\Desktop\ДИАЛОГ НАРОДОВ - ДИАЛОГ КУЛЬТУР\НУЯНЗИНА С\КАРТИНКИ\кошки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8229" y="1928802"/>
            <a:ext cx="1415771" cy="15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067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196013253"/>
              </p:ext>
            </p:extLst>
          </p:nvPr>
        </p:nvGraphicFramePr>
        <p:xfrm>
          <a:off x="3286116" y="0"/>
          <a:ext cx="5429256" cy="428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86000213"/>
              </p:ext>
            </p:extLst>
          </p:nvPr>
        </p:nvGraphicFramePr>
        <p:xfrm>
          <a:off x="0" y="3286100"/>
          <a:ext cx="564357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33751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9948741"/>
              </p:ext>
            </p:extLst>
          </p:nvPr>
        </p:nvGraphicFramePr>
        <p:xfrm>
          <a:off x="428596" y="2571744"/>
          <a:ext cx="4857752" cy="4000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05878761"/>
              </p:ext>
            </p:extLst>
          </p:nvPr>
        </p:nvGraphicFramePr>
        <p:xfrm>
          <a:off x="3714744" y="0"/>
          <a:ext cx="5429256" cy="4214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89790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7298722"/>
              </p:ext>
            </p:extLst>
          </p:nvPr>
        </p:nvGraphicFramePr>
        <p:xfrm>
          <a:off x="0" y="2643182"/>
          <a:ext cx="4857752" cy="4214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60405663"/>
              </p:ext>
            </p:extLst>
          </p:nvPr>
        </p:nvGraphicFramePr>
        <p:xfrm>
          <a:off x="3571868" y="142852"/>
          <a:ext cx="5143504" cy="3643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63151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Заключение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кошки – одни из самых популярных домашних любимцев не только в Великобритании, но и в России;</a:t>
            </a:r>
          </a:p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кошка очень привязана к своему дому, известны случаи, когда при переезде хозяев кошка возвращалась на свое прежнее место.</a:t>
            </a:r>
          </a:p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автор хотел бы продолжить работу над данной темой, изучить другие породы кошек, узнать больше об этом прекрасном животном и об отражении его образа в других сферах жизни: кино, песнях, мюзиклах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500042"/>
            <a:ext cx="8072494" cy="5929354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Благодарю за внимание!</a:t>
            </a:r>
            <a:endParaRPr lang="ru-RU" sz="9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19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736"/>
            <a:ext cx="8072494" cy="1143000"/>
          </a:xfrm>
        </p:spPr>
        <p:txBody>
          <a:bodyPr/>
          <a:lstStyle/>
          <a:p>
            <a:pPr algn="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«Духовный мир кошки утончен и дик, он не раскрывается перед людьми, навязывающими животным свою любовь» 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Конрад Лоренц</a:t>
            </a:r>
            <a:b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Татьяна\Desktop\ДИАЛОГ НАРОДОВ - ДИАЛОГ КУЛЬТУР\НУЯНЗИНА С.  +\КАРТИНКИ\кошки лены прожо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153" y="3143249"/>
            <a:ext cx="5580847" cy="3714752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ДИАЛОГ НАРОДОВ - ДИАЛОГ КУЛЬТУР\НУЯНЗИНА С\КАРТИНКИ\Konrad_Loren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2"/>
            <a:ext cx="2154487" cy="2366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9640" y="428604"/>
            <a:ext cx="9303640" cy="5985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6643734" cy="62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Кто такая кошка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783787"/>
            <a:ext cx="5072098" cy="59766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кошка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— млекопитающее семейства кошачьих отряда 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хищных;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является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подвидом лесной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кошки;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кошка — социальное животное;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полноправный член семьи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62" t="2494" r="3526"/>
          <a:stretch/>
        </p:blipFill>
        <p:spPr>
          <a:xfrm>
            <a:off x="5786446" y="1142984"/>
            <a:ext cx="2828924" cy="3213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4313516"/>
            <a:ext cx="3274153" cy="254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36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86808" cy="114300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Внешний </a:t>
            </a:r>
            <a:r>
              <a:rPr lang="ru-RU" sz="6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вид </a:t>
            </a:r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кошки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357298"/>
            <a:ext cx="8246150" cy="557271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500" b="1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редняя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длина тела кошки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 хвостом примерно 80 см;</a:t>
            </a:r>
          </a:p>
          <a:p>
            <a:pPr>
              <a:buFont typeface="Wingdings" pitchFamily="2" charset="2"/>
              <a:buChar char="ü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кошки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обычно  меньше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котов;</a:t>
            </a:r>
          </a:p>
          <a:p>
            <a:pPr>
              <a:buFont typeface="Wingdings" pitchFamily="2" charset="2"/>
              <a:buChar char="ü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самая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крупная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кошка 123 см в длину;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средний вес кошки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составляет от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3 до 9 кг;</a:t>
            </a:r>
          </a:p>
          <a:p>
            <a:pPr>
              <a:buFont typeface="Wingdings" pitchFamily="2" charset="2"/>
              <a:buChar char="ü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коты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пород сибирская кошка и мейн-кун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могут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достигать веса от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11 до 13 кг;</a:t>
            </a:r>
          </a:p>
          <a:p>
            <a:pPr>
              <a:buFont typeface="Wingdings" pitchFamily="2" charset="2"/>
              <a:buChar char="ü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самый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тяжёлый кот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имеет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вес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более 15 кг.</a:t>
            </a:r>
            <a:r>
              <a:rPr lang="ru-RU" sz="2500" b="1" dirty="0">
                <a:latin typeface="Arial Black" pitchFamily="34" charset="0"/>
              </a:rPr>
              <a:t>	</a:t>
            </a:r>
            <a:endParaRPr lang="ru-RU" sz="2500" b="1" dirty="0" smtClean="0"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3071810"/>
            <a:ext cx="3536372" cy="19960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314" y="3000372"/>
            <a:ext cx="3357554" cy="214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427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703" y="418930"/>
            <a:ext cx="5574915" cy="55749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03" y="418930"/>
            <a:ext cx="5574915" cy="5574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03" y="383703"/>
            <a:ext cx="5610142" cy="56101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793" y="383703"/>
            <a:ext cx="5605071" cy="56050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74" y="388774"/>
            <a:ext cx="5605071" cy="5605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02" y="426465"/>
            <a:ext cx="5574915" cy="55749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182" y="357166"/>
            <a:ext cx="5715040" cy="57150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016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28680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Продолжительность жизни кошек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600200"/>
            <a:ext cx="5572164" cy="504351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 среднем  - 14 лет;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кошка по кличке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Крим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Пафф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- до 38 лет;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январь 2011 года -  самая старая  -кошка Люси - 39-лет;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появилась на свет в 1972 году;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в   пересчёте на человеческий возраст  Люси  - 172 года!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Люси самая старая кошка в мире.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857364"/>
            <a:ext cx="2355579" cy="15567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3786190"/>
            <a:ext cx="1714512" cy="2217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943</TotalTime>
  <Words>1182</Words>
  <Application>Microsoft Office PowerPoint</Application>
  <PresentationFormat>Экран (4:3)</PresentationFormat>
  <Paragraphs>101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Соседство</vt:lpstr>
      <vt:lpstr>   КОШКИ В ИСТОРИИ, ОБЩЕСТВЕ, В АНГЛИЙСКОМ И  РУССКОМ ЯЗЫКАХ  И ЛИТЕРАТУРЕ РАЗНЫХ СТРАН</vt:lpstr>
      <vt:lpstr>— Ах, — сказала Кошка, слушая их разговор, — эта Женщина очень умна, но, конечно, не умнее меня.     Р. Киплинг,  «Кошка, которая  гуляла сама по себе»   </vt:lpstr>
      <vt:lpstr>Слайд 3</vt:lpstr>
      <vt:lpstr>«Духовный мир кошки утончен и дик, он не раскрывается перед людьми, навязывающими животным свою любовь»  Конрад Лоренц </vt:lpstr>
      <vt:lpstr>Слайд 5</vt:lpstr>
      <vt:lpstr>Кто такая кошка?</vt:lpstr>
      <vt:lpstr>Внешний вид кошки </vt:lpstr>
      <vt:lpstr>Слайд 8</vt:lpstr>
      <vt:lpstr>Продолжительность жизни кошек</vt:lpstr>
      <vt:lpstr>Знаменитые кошки</vt:lpstr>
      <vt:lpstr>Знаменитые кошки</vt:lpstr>
      <vt:lpstr>Знаменитые кошки</vt:lpstr>
      <vt:lpstr>               Порода мейн-кун</vt:lpstr>
      <vt:lpstr>                   Порода сфинкс </vt:lpstr>
      <vt:lpstr>         Порода корниш - рекс</vt:lpstr>
      <vt:lpstr>Манчкин</vt:lpstr>
      <vt:lpstr>       Шотландская вислоухая</vt:lpstr>
      <vt:lpstr>Британские короткошерстные кошки</vt:lpstr>
      <vt:lpstr>Слайд 19</vt:lpstr>
      <vt:lpstr>Исследование стихов, пословиц и идиом о кошках</vt:lpstr>
      <vt:lpstr> Тhere  are  more  ways  than  one  to kill a cat.        Есть  много  способов  добиться своего. </vt:lpstr>
      <vt:lpstr> All cats love fish but fear to wet their paws.        «Кошка хочет рыбку, а замочить лапки боится»</vt:lpstr>
      <vt:lpstr>A cat has nine lives - кошки живучи;  Have as many lives as a cat -                   быть живучим, как кошка.</vt:lpstr>
      <vt:lpstr> Аn old cat  -    «старая кошка», сварливая, злая старуха </vt:lpstr>
      <vt:lpstr>A fat cat - 1. толстосум, капиталист;  2. знаменитость, важная персона, «шишка» </vt:lpstr>
      <vt:lpstr> Grin like a Cheshire cat - ухмыляться, улыбаться во весь рот. </vt:lpstr>
      <vt:lpstr>Кошка умывается - к приходу гостей. </vt:lpstr>
      <vt:lpstr>В Великобритании и Австралии, черные кошки считаются знаком удачи.</vt:lpstr>
      <vt:lpstr>Результаты исследования:</vt:lpstr>
      <vt:lpstr>Слайд 30</vt:lpstr>
      <vt:lpstr>Слайд 31</vt:lpstr>
      <vt:lpstr>Слайд 32</vt:lpstr>
      <vt:lpstr>Заключение</vt:lpstr>
      <vt:lpstr>Слайд 34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исследовательская  конференция школьников «Диалог народов – диалог культур»    РАЗЛИЧНЫЕ ПОРОДЫ КОШЕК.  ОБРАЗ КОШКИ В АНГЛИЙСКОЙ И РУССКОЙ ЛИТЕРАТУРЕ  Конкурсная работа                                                                                            Выполнена ученицей 6 «К» класса                                                                                муниципального бюджетного                                                                                           общеобразовательного учреждения                                                                                    «Гимназия №2 г. Владивостока»                                                                                              Нуянзиной Софией Владимировной                                                                           Научный руководитель –                                                                               учитель английского языка                                                                                      Сопова Татьяна Владимировна                 Владивосток, 2012</dc:title>
  <dc:creator>Шкотово</dc:creator>
  <cp:lastModifiedBy>Татьяна</cp:lastModifiedBy>
  <cp:revision>95</cp:revision>
  <dcterms:created xsi:type="dcterms:W3CDTF">2012-03-13T08:24:55Z</dcterms:created>
  <dcterms:modified xsi:type="dcterms:W3CDTF">2013-01-01T09:22:46Z</dcterms:modified>
</cp:coreProperties>
</file>