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themeOverride+xml" PartName="/ppt/theme/themeOverride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2" r:id="rId17"/>
    <p:sldId id="283" r:id="rId18"/>
    <p:sldId id="271" r:id="rId19"/>
    <p:sldId id="272" r:id="rId20"/>
    <p:sldId id="284" r:id="rId21"/>
    <p:sldId id="274" r:id="rId22"/>
    <p:sldId id="275" r:id="rId23"/>
    <p:sldId id="285" r:id="rId24"/>
    <p:sldId id="276" r:id="rId25"/>
    <p:sldId id="277" r:id="rId26"/>
    <p:sldId id="273" r:id="rId27"/>
    <p:sldId id="28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48212-2BA8-4607-A964-90ED4A6F65B6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997E6-B17B-4824-9563-F80D3EB18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BAF99-33B2-4F04-9775-CD86ED32E2C2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E1EC7-21DF-47D2-96B4-AC3922942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240D4-DE4A-4C26-8866-DC86FB259F13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68D17-A5B0-494F-A7D0-61A1603A5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8BB428-5372-427F-8C6D-9ECCDCA339DC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6C43DD-4D12-402E-B0FC-151AB73AB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04F5F-A455-46EE-8768-020672DCB9CF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4E647-5D58-4709-931A-F3C14DC1F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C9FD2-7B6A-4E5B-A917-643AC1D0D1F4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7018D-605E-4880-81F3-1F4AB3274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5F450-AFDF-4B76-9A21-E61FA08BB3A7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BD29-A3B4-49DB-87CD-10868784A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F270B1-9CC3-41C1-8FB4-2D96E7590265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0A497D3-6795-4A03-98F6-9BDD32E43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A0937-11F7-46AC-8652-4AE5F4803D9F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EDC0E-2D18-4240-9988-E8CA8B04B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ABB4C1-2B55-4542-95F0-E51FA97BF9BF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88257B-2EEC-4A35-B6C0-4972CB1F4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E76ADA-5642-4B4E-AA3E-A3E19CED1A11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C26D253-1058-4A06-ACB0-BBE988B1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53DDF7E-056B-478A-8D02-63269B33AAE3}" type="datetimeFigureOut">
              <a:rPr lang="ru-RU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7A86123D-FFE2-447C-B0DB-AB48B85EF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68" r:id="rId5"/>
    <p:sldLayoutId id="2147483675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8538" y="1844675"/>
            <a:ext cx="6189662" cy="2232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АРХИТЕКТУРА  </a:t>
            </a:r>
            <a:br>
              <a:rPr lang="ru-RU" dirty="0" smtClean="0"/>
            </a:br>
            <a:r>
              <a:rPr lang="ru-RU" dirty="0" smtClean="0"/>
              <a:t>ЗАПАДНО-ЕВРОПЕЙСКОГО  СРЕДНЕВЕКОВЬЯ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175" y="4292600"/>
            <a:ext cx="3705225" cy="1346200"/>
          </a:xfrm>
        </p:spPr>
        <p:txBody>
          <a:bodyPr/>
          <a:lstStyle/>
          <a:p>
            <a:r>
              <a:rPr lang="ru-RU" b="0" smtClean="0">
                <a:latin typeface="Arial" charset="0"/>
              </a:rPr>
              <a:t>Урок МХК в 10 классе</a:t>
            </a:r>
          </a:p>
          <a:p>
            <a:r>
              <a:rPr lang="ru-RU" b="0" smtClean="0">
                <a:latin typeface="Arial" charset="0"/>
              </a:rPr>
              <a:t>МОУ СОШ №131 г.Уссурийска</a:t>
            </a:r>
          </a:p>
          <a:p>
            <a:r>
              <a:rPr lang="ru-RU" b="0" smtClean="0">
                <a:latin typeface="Arial" charset="0"/>
              </a:rPr>
              <a:t>Учитель: Коляда Н.И.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Замок </a:t>
            </a:r>
            <a:r>
              <a:rPr lang="ru-RU" b="1" dirty="0" err="1" smtClean="0"/>
              <a:t>Брук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строители неизвестны 1250-1277, Австрия</a:t>
            </a:r>
            <a:endParaRPr lang="ru-RU" b="1" dirty="0"/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484313"/>
            <a:ext cx="6408737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135938" cy="9223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Замок </a:t>
            </a:r>
            <a:r>
              <a:rPr lang="ru-RU" b="1" dirty="0" err="1" smtClean="0"/>
              <a:t>Сюлли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строители неизвестны </a:t>
            </a:r>
            <a:r>
              <a:rPr lang="ru-RU" b="1" dirty="0" err="1" smtClean="0"/>
              <a:t>X-XIвв</a:t>
            </a:r>
            <a:r>
              <a:rPr lang="ru-RU" b="1" dirty="0" smtClean="0"/>
              <a:t>., Франция</a:t>
            </a:r>
            <a:endParaRPr lang="ru-RU" b="1" dirty="0"/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04925"/>
            <a:ext cx="7993062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Замок Стерлинг,</a:t>
            </a:r>
            <a:br>
              <a:rPr lang="ru-RU" b="1" dirty="0" smtClean="0"/>
            </a:br>
            <a:r>
              <a:rPr lang="ru-RU" b="1" dirty="0" smtClean="0"/>
              <a:t>строители неизвестны, </a:t>
            </a:r>
            <a:r>
              <a:rPr lang="ru-RU" b="1" dirty="0" err="1" smtClean="0"/>
              <a:t>XI-XIIвв</a:t>
            </a:r>
            <a:r>
              <a:rPr lang="ru-RU" b="1" dirty="0" smtClean="0"/>
              <a:t>., Шотландия</a:t>
            </a:r>
            <a:endParaRPr lang="ru-RU" b="1" dirty="0"/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00213"/>
            <a:ext cx="762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Замок Лидс,    строители</a:t>
            </a:r>
            <a:br>
              <a:rPr lang="ru-RU" b="1" dirty="0" smtClean="0"/>
            </a:br>
            <a:r>
              <a:rPr lang="ru-RU" b="1" dirty="0" smtClean="0"/>
              <a:t>неизвестны, </a:t>
            </a:r>
            <a:r>
              <a:rPr lang="ru-RU" b="1" dirty="0" err="1" smtClean="0"/>
              <a:t>XI-XIIвв</a:t>
            </a:r>
            <a:r>
              <a:rPr lang="ru-RU" b="1" dirty="0" smtClean="0"/>
              <a:t>., Англия</a:t>
            </a:r>
            <a:endParaRPr lang="ru-RU" b="1" dirty="0"/>
          </a:p>
        </p:txBody>
      </p:sp>
      <p:sp>
        <p:nvSpPr>
          <p:cNvPr id="2560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7748587" cy="497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Замок Дадли, строители</a:t>
            </a:r>
            <a:br>
              <a:rPr lang="ru-RU" b="1" dirty="0" smtClean="0"/>
            </a:br>
            <a:r>
              <a:rPr lang="ru-RU" b="1" dirty="0" smtClean="0"/>
              <a:t>неизвестны </a:t>
            </a:r>
            <a:r>
              <a:rPr lang="ru-RU" b="1" dirty="0" err="1" smtClean="0"/>
              <a:t>X-XIвв</a:t>
            </a:r>
            <a:r>
              <a:rPr lang="ru-RU" b="1" dirty="0" smtClean="0"/>
              <a:t>., Англия</a:t>
            </a:r>
            <a:endParaRPr lang="ru-RU" b="1" dirty="0"/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762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3600450" cy="36591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Крепость Конкистадоров,</a:t>
            </a:r>
            <a:br>
              <a:rPr lang="ru-RU" b="1" dirty="0" smtClean="0"/>
            </a:br>
            <a:r>
              <a:rPr lang="en-US" b="1" dirty="0" smtClean="0"/>
              <a:t>X-XI</a:t>
            </a:r>
            <a:r>
              <a:rPr lang="ru-RU" b="1" dirty="0" smtClean="0"/>
              <a:t>вв.,</a:t>
            </a:r>
            <a:br>
              <a:rPr lang="ru-RU" b="1" dirty="0" smtClean="0"/>
            </a:br>
            <a:r>
              <a:rPr lang="ru-RU" b="1" dirty="0" smtClean="0"/>
              <a:t>Германия</a:t>
            </a:r>
            <a:endParaRPr lang="ru-RU" b="1" dirty="0"/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5651500" y="1600200"/>
            <a:ext cx="22733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0"/>
            <a:ext cx="4652963" cy="67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b="1" dirty="0" smtClean="0"/>
              <a:t>Донжо́н</a:t>
            </a:r>
            <a:endParaRPr lang="ru-RU" dirty="0"/>
          </a:p>
        </p:txBody>
      </p:sp>
      <p:sp>
        <p:nvSpPr>
          <p:cNvPr id="2867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/>
              <a:t>Это главная башня в европейских феодальных замках. </a:t>
            </a:r>
          </a:p>
          <a:p>
            <a:r>
              <a:rPr lang="ru-RU" smtClean="0"/>
              <a:t>В отличие от башен на стенах замка, донжон находится внутри крепостных стен (обычно в самом недоступном и защищённом месте) и обычно не связан с ними — это как бы крепость внутри крепости. Наряду с оборонительной, донжоны обычно выполняли функцию непосредственного жилища феодалов. Также в нём часто располагались различные важные помещения замка — оружейные, главный колодец, склады продовольствия.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vi-VN" b="1" dirty="0" smtClean="0"/>
              <a:t>Донжо́н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5627688" cy="52578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Формы донжонов весьма разнообразны: в Великобритании были популярны четырёхугольные башни, но также встречались круглые, восьмиугольные, правильные и неправильные многоугольные донжоны, а также комбинации из нескольких перечисленных форм. Изменение формы донжонов связано с развитием архитектуры и осадной техники. Круглая или многоугольная в плане башня лучше противостоит воздействию снарядов. Иногда при постройке донжона строители следовали рельефу местности, например, размещая башню на скале неправильной формы.</a:t>
            </a:r>
            <a:endParaRPr lang="ru-RU" dirty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484313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88913"/>
            <a:ext cx="17145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2781300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4365625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Готический стиль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err="1" smtClean="0"/>
              <a:t>Го́тика</a:t>
            </a:r>
            <a:r>
              <a:rPr lang="ru-RU" dirty="0" smtClean="0"/>
              <a:t> — период в развитии средневекового искусства на территории Западной, Центральной и отчасти Восточной Европы с XII по XV век. Готика пришла на смену романскому стилю, постепенно вытесняя его. Термин «готика» чаще всего применяется к известному стилю архитектурных сооружений, который можно кратко охарактеризовать как «устрашающе величественный», который дал начало всему готическому искусству. Из архитектуры готика постепенно проникла в иные виды изобразительного искусства данного периода: скульптуру, живопись, книжную миниатюру, гравюру, костюм, мебель, орнамент и другие.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19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Характерные черты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836613"/>
            <a:ext cx="8569325" cy="5832475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Вертикальность  композиции, стрельчатая ярка, сложная каркасная система опор и ребристый свод. Преимущество использования ребер заключается в том, что свод может быть больше, вследствие чего уменьшаются возникающие от него нагрузки.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Погашение этих нагрузок системой контрфорсов позволило сделать более тонкими и стены. Стремление максимально уменьшить массивность сооружения привело к тому, что в результате введения каркаса стена перестала быть несущим элементом и стала всего лишь заполнением между несущими пилонами. В результате своей вариабельности стрельчатый свод по многим позициям конструктивно превосходил полуциркульный свод. Массивная каменная кладка свода в раннем средневековье сменилась ажурными каменными конструкциями, чьи подчеркнуто вертикальные опоры и колонны переносят собранные в пучок статические нагрузки на фундаменты.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С развитием стиля готика готическое пространство значительно изменяется. Если разнообразная в своих проявлениях романская архитектура отдельных областей Европы развивалась различными путями, новые возможности готического стиля определяются одной школой, откуда новые творческие идеи с помощью монашеских орденов цистерцианцев и доминиканцев и работающих на них строительных артелей распространяются во все доступные области.   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Уже в поздний романский период, в первой половине XII в., элементы нового готического стиля возникают в области Иль де Франс. Из этой северофранцузской области, где романская школа отставала в развитии и где непосредственно не сказывалось влияние античных традиций, исходит новый мощный импульс, открывающий путь богатому готическому искусству. Из Франции готика распространяется на соседние страны; еще в XII в. она появляется в Англии, а в следующем столетии в Германии, Италии и Испании.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До начала XIV в. преобладала форма базилики. Со временем, особенно в городах, наиболее распространенной стала зальная форма, равновеликие нефы которой сливались внутри в единое пространство. Наряду с церковными мистериями в огромных культовых помещениях проводились и народные празднества, городские собрания, театральные представления, в них велась торговля.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19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Средневековый город</a:t>
            </a:r>
            <a:endParaRPr lang="ru-RU" b="1" dirty="0"/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b="1" i="1" u="sng" smtClean="0"/>
              <a:t>век</a:t>
            </a:r>
            <a:endParaRPr lang="ru-RU" smtClean="0"/>
          </a:p>
          <a:p>
            <a:endParaRPr lang="ru-RU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792162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124075" y="6237288"/>
            <a:ext cx="424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u="sng">
                <a:latin typeface="Garamond" pitchFamily="18" charset="0"/>
              </a:rPr>
              <a:t>Париж, 15 век</a:t>
            </a: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lang="ru-RU" smtClean="0"/>
              <a:t>Аркбутан и </a:t>
            </a:r>
            <a:r>
              <a:rPr dirty="0" err="1" lang="ru-RU" smtClean="0"/>
              <a:t>контфорс</a:t>
            </a:r>
            <a:endParaRPr dirty="0" lang="ru-RU"/>
          </a:p>
        </p:txBody>
      </p:sp>
      <p:sp>
        <p:nvSpPr>
          <p:cNvPr id="32770" name="Содержимое 2"/>
          <p:cNvSpPr>
            <a:spLocks noGrp="1"/>
          </p:cNvSpPr>
          <p:nvPr>
            <p:ph idx="1" sz="quarter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descr="D:\Документы\картинки\акрбутан.bmp" id="46082" name="Picture 2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8313" y="1557338"/>
            <a:ext cx="3311525" cy="501332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descr="D:\Документы\картинки\контрфорс.bmp" id="46083" name="Picture 3"/>
          <p:cNvPicPr>
            <a:picLocks noChangeArrowheads="1" noChangeAspect="1"/>
          </p:cNvPicPr>
          <p:nvPr/>
        </p:nvPicPr>
        <p:blipFill>
          <a:blip r:embed="rId3"/>
          <a:srcRect r="77"/>
          <a:stretch>
            <a:fillRect/>
          </a:stretch>
        </p:blipFill>
        <p:spPr bwMode="auto">
          <a:xfrm>
            <a:off x="4356100" y="1557338"/>
            <a:ext cx="3613150" cy="504031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175" cy="401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err="1" smtClean="0"/>
              <a:t>Нотр</a:t>
            </a:r>
            <a:r>
              <a:rPr lang="ru-RU" b="1" dirty="0" smtClean="0"/>
              <a:t> - Дам де Пари</a:t>
            </a:r>
            <a:br>
              <a:rPr lang="ru-RU" b="1" dirty="0" smtClean="0"/>
            </a:br>
            <a:r>
              <a:rPr lang="ru-RU" b="1" dirty="0" smtClean="0"/>
              <a:t> ( Собор Парижской      Богоматери)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3794" name="Содержимое 2"/>
          <p:cNvSpPr>
            <a:spLocks noGrp="1"/>
          </p:cNvSpPr>
          <p:nvPr>
            <p:ph sz="quarter" idx="1"/>
          </p:nvPr>
        </p:nvSpPr>
        <p:spPr>
          <a:xfrm>
            <a:off x="3851275" y="1600200"/>
            <a:ext cx="4073525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60350"/>
            <a:ext cx="458152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1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476250"/>
            <a:ext cx="4537075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8313" y="260350"/>
            <a:ext cx="3178175" cy="40179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Нотр</a:t>
            </a:r>
            <a:r>
              <a:rPr lang="ru-RU" sz="30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- Дам де Пари</a:t>
            </a:r>
            <a:br>
              <a:rPr lang="ru-RU" sz="30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0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 Собор Парижской      Богоматери)</a:t>
            </a:r>
            <a:r>
              <a:rPr lang="ru-RU" sz="3000" b="1" i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000" b="1" i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0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5300" cy="4667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Кельнский собор</a:t>
            </a:r>
            <a:endParaRPr lang="ru-RU" b="1" dirty="0"/>
          </a:p>
        </p:txBody>
      </p:sp>
      <p:pic>
        <p:nvPicPr>
          <p:cNvPr id="35842" name="Picture 2" descr="D:\Документы\картинки\Кельн. Основной неф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836613"/>
            <a:ext cx="4903787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Сиенский собор,</a:t>
            </a:r>
            <a:br>
              <a:rPr lang="ru-RU" b="1" dirty="0" smtClean="0"/>
            </a:br>
            <a:r>
              <a:rPr lang="ru-RU" b="1" dirty="0" smtClean="0"/>
              <a:t>зодчие Пизано, Джованни </a:t>
            </a:r>
            <a:r>
              <a:rPr lang="ru-RU" b="1" dirty="0" err="1" smtClean="0"/>
              <a:t>ди</a:t>
            </a:r>
            <a:r>
              <a:rPr lang="ru-RU" b="1" dirty="0" smtClean="0"/>
              <a:t> </a:t>
            </a:r>
            <a:r>
              <a:rPr lang="ru-RU" b="1" dirty="0" err="1" smtClean="0"/>
              <a:t>Чекко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1220-1377, Сиена</a:t>
            </a:r>
            <a:endParaRPr lang="ru-RU" b="1" dirty="0"/>
          </a:p>
        </p:txBody>
      </p:sp>
      <p:sp>
        <p:nvSpPr>
          <p:cNvPr id="3686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7489825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353425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Миланский собор,</a:t>
            </a:r>
            <a:br>
              <a:rPr lang="ru-RU" dirty="0" smtClean="0"/>
            </a:br>
            <a:r>
              <a:rPr lang="ru-RU" dirty="0" smtClean="0"/>
              <a:t>зодчие </a:t>
            </a:r>
            <a:r>
              <a:rPr lang="ru-RU" dirty="0" err="1" smtClean="0"/>
              <a:t>Симон</a:t>
            </a:r>
            <a:r>
              <a:rPr lang="ru-RU" dirty="0" smtClean="0"/>
              <a:t> де </a:t>
            </a:r>
            <a:r>
              <a:rPr lang="ru-RU" dirty="0" err="1" smtClean="0"/>
              <a:t>Орсениго</a:t>
            </a:r>
            <a:r>
              <a:rPr lang="ru-RU" dirty="0" smtClean="0"/>
              <a:t>, А. и Ф. </a:t>
            </a:r>
            <a:r>
              <a:rPr lang="ru-RU" dirty="0" err="1" smtClean="0"/>
              <a:t>дельи</a:t>
            </a:r>
            <a:r>
              <a:rPr lang="ru-RU" dirty="0" smtClean="0"/>
              <a:t> </a:t>
            </a:r>
            <a:r>
              <a:rPr lang="ru-RU" dirty="0" err="1" smtClean="0"/>
              <a:t>Органи</a:t>
            </a:r>
            <a:r>
              <a:rPr lang="ru-RU" dirty="0" smtClean="0"/>
              <a:t>, Дж. А. </a:t>
            </a:r>
            <a:r>
              <a:rPr lang="ru-RU" dirty="0" err="1" smtClean="0"/>
              <a:t>Амадео</a:t>
            </a:r>
            <a:r>
              <a:rPr lang="ru-RU" dirty="0" smtClean="0"/>
              <a:t>, К. </a:t>
            </a:r>
            <a:r>
              <a:rPr lang="ru-RU" dirty="0" err="1" smtClean="0"/>
              <a:t>Солари</a:t>
            </a:r>
            <a:r>
              <a:rPr lang="ru-RU" dirty="0" smtClean="0"/>
              <a:t>, П. </a:t>
            </a:r>
            <a:r>
              <a:rPr lang="ru-RU" dirty="0" err="1" smtClean="0"/>
              <a:t>Тибальди</a:t>
            </a:r>
            <a:r>
              <a:rPr lang="ru-RU" dirty="0" smtClean="0"/>
              <a:t> 1386 - </a:t>
            </a:r>
            <a:r>
              <a:rPr lang="ru-RU" dirty="0" err="1" smtClean="0"/>
              <a:t>XVв</a:t>
            </a:r>
            <a:r>
              <a:rPr lang="ru-RU" dirty="0" smtClean="0"/>
              <a:t>., </a:t>
            </a:r>
            <a:r>
              <a:rPr lang="ru-RU" dirty="0" err="1" smtClean="0"/>
              <a:t>достр</a:t>
            </a:r>
            <a:r>
              <a:rPr lang="ru-RU" dirty="0" smtClean="0"/>
              <a:t>. в </a:t>
            </a:r>
            <a:r>
              <a:rPr lang="ru-RU" dirty="0" err="1" smtClean="0"/>
              <a:t>XIXв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789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74898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Романский стиль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Преобладающие и модные цвета:</a:t>
            </a:r>
            <a:r>
              <a:rPr lang="ru-RU" dirty="0" smtClean="0"/>
              <a:t> коричневый, красный, зеленый, белый;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Линии:</a:t>
            </a:r>
            <a:r>
              <a:rPr lang="ru-RU" dirty="0" smtClean="0"/>
              <a:t> бочарные, полуциркульные, прямые, горизонтальные и вертикальные;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Форма:</a:t>
            </a:r>
            <a:r>
              <a:rPr lang="ru-RU" dirty="0" smtClean="0"/>
              <a:t> прямоугольная, цилиндрическая;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Характерные элементы интерьера:</a:t>
            </a:r>
            <a:r>
              <a:rPr lang="ru-RU" dirty="0" smtClean="0"/>
              <a:t> полуциркульный фриз, повторяющийся геометрический или растительный рисунок; залы с открытыми потолочными балками и опорами по центру;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Конструкции:</a:t>
            </a:r>
            <a:r>
              <a:rPr lang="ru-RU" dirty="0" smtClean="0"/>
              <a:t> каменные, массивные, толстостенные; деревянные оштукатуренные с видимым скелетом;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Окна:</a:t>
            </a:r>
            <a:r>
              <a:rPr lang="ru-RU" dirty="0" smtClean="0"/>
              <a:t> прямоугольные, маленькие, в каменных домах - арочные;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Двери:</a:t>
            </a:r>
            <a:r>
              <a:rPr lang="ru-RU" dirty="0" smtClean="0"/>
              <a:t> дощатые, прямоугольные с массивными петлями, замком и засовом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готика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Преобладающие и модные цвета:</a:t>
            </a:r>
            <a:r>
              <a:rPr lang="ru-RU" dirty="0" smtClean="0"/>
              <a:t> желтый, красный, синий;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Линии стиля готика:</a:t>
            </a:r>
            <a:r>
              <a:rPr lang="ru-RU" dirty="0" smtClean="0"/>
              <a:t> стрельчатые, образующие свод из двух пересекающихся дуг, ребристо повторяющиеся линии;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Форма:</a:t>
            </a:r>
            <a:r>
              <a:rPr lang="ru-RU" dirty="0" smtClean="0"/>
              <a:t> прямоугольные в плане здания; стрельчатые арки, переходящие в столбы;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Характерные элементы интерьера:</a:t>
            </a:r>
            <a:r>
              <a:rPr lang="ru-RU" dirty="0" smtClean="0"/>
              <a:t> Веерный свод с опорами либо кессонный потолок и деревянные панели стен; лиственный сложный орнамент; залы высокие, узкие и длинные, либо широкие с опорами по центру;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Конструкции стиля готика:</a:t>
            </a:r>
            <a:r>
              <a:rPr lang="ru-RU" dirty="0" smtClean="0"/>
              <a:t> каркасные, ажурные, каменные; вытянутые вверх, стрельчатые арки; подчеркнутый скелет конструкций;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Окна:</a:t>
            </a:r>
            <a:r>
              <a:rPr lang="ru-RU" dirty="0" smtClean="0"/>
              <a:t> вытянутые вверх часто с многоцветными витражами; по верху здания иногда круглые декоративные окна;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Двери:</a:t>
            </a:r>
            <a:r>
              <a:rPr lang="ru-RU" dirty="0" smtClean="0"/>
              <a:t> стрельчатые ребристые арки дверных проемов; двери дубовые филенчатые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Средневековый город</a:t>
            </a:r>
            <a:endParaRPr lang="ru-RU" b="1" dirty="0"/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3" name="Picture 1" descr="zam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25538"/>
            <a:ext cx="7704137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Романский стиль </a:t>
            </a:r>
            <a:endParaRPr lang="ru-RU" b="1" dirty="0"/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smtClean="0"/>
              <a:t>художественный стиль, господствовавший в Западной Европе (а также затронувший некоторые страны Восточной Европы) в X—XII веках (в ряде мест — и в XIII в.), один из важнейших этапов развития средневекового европейского искусства.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Характеристика стиля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981075"/>
            <a:ext cx="8353425" cy="5876925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Для романских построек характерно сочетание ясного архитектурного силуэта и лаконичности наружной отделки — здание всегда гармонично вписывалось в окружающую природу, и поэтому выглядело особенно прочным и основательным. Этому способствовали массивные стены с узкими проёмами окон и ступенчато-углубленными порталами.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Основными постройками в этот период становятся храм-крепость и замок-крепость. Главным элементом композиции монастыря или замка становится башня — донжон. Вокруг неё располагались остальные постройки, составленные из простых геометрических форм — кубов, призм, цилиндров.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Особенности архитектуры романского собора: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 основе плана — </a:t>
            </a:r>
            <a:r>
              <a:rPr lang="ru-RU" dirty="0" err="1" smtClean="0"/>
              <a:t>раннехристианская</a:t>
            </a:r>
            <a:r>
              <a:rPr lang="ru-RU" dirty="0" smtClean="0"/>
              <a:t> базилика, то есть, продольная организация пространства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Увеличение хора или восточной алтарной части храма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Увеличение высоты храма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Замена кессонного (кассетного) потолка каменными сводами. Своды были 2 видов: </a:t>
            </a:r>
            <a:r>
              <a:rPr lang="ru-RU" dirty="0" err="1" smtClean="0"/>
              <a:t>коробовые</a:t>
            </a:r>
            <a:r>
              <a:rPr lang="ru-RU" dirty="0" smtClean="0"/>
              <a:t> и крестовые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Тяжелые своды потребовали мощные стены и колонны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Основной мотив интерьера — полуциркульные арки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Тяжесть романского собора «угнетает» пространство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Рациональная простота конструкции, сложенной из отдельных квадратных ячеек — </a:t>
            </a:r>
            <a:r>
              <a:rPr lang="ru-RU" dirty="0" err="1" smtClean="0"/>
              <a:t>травей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Аббатство Мария </a:t>
            </a:r>
            <a:r>
              <a:rPr lang="ru-RU" b="1" dirty="0" err="1" smtClean="0"/>
              <a:t>Лаах</a:t>
            </a:r>
            <a:r>
              <a:rPr lang="ru-RU" b="1" dirty="0" smtClean="0"/>
              <a:t>, Германия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7416800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Капелла   кающихся   грешников. </a:t>
            </a:r>
            <a:br>
              <a:rPr lang="ru-RU" b="1" dirty="0" smtClean="0"/>
            </a:br>
            <a:r>
              <a:rPr lang="ru-RU" b="1" dirty="0" err="1" smtClean="0"/>
              <a:t>Больё</a:t>
            </a:r>
            <a:r>
              <a:rPr lang="ru-RU" b="1" dirty="0" smtClean="0"/>
              <a:t> – </a:t>
            </a:r>
            <a:r>
              <a:rPr lang="ru-RU" b="1" dirty="0" err="1" smtClean="0"/>
              <a:t>сюр</a:t>
            </a:r>
            <a:r>
              <a:rPr lang="ru-RU" b="1" dirty="0" smtClean="0"/>
              <a:t> -</a:t>
            </a:r>
            <a:r>
              <a:rPr lang="ru-RU" b="1" dirty="0" err="1" smtClean="0"/>
              <a:t>Дордонь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5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96975"/>
            <a:ext cx="7200900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Норманнская крепость, строители неизвестны, </a:t>
            </a:r>
            <a:r>
              <a:rPr lang="ru-RU" b="1" dirty="0" err="1" smtClean="0"/>
              <a:t>X-XIвв</a:t>
            </a:r>
            <a:r>
              <a:rPr lang="ru-RU" b="1" dirty="0" smtClean="0"/>
              <a:t>., север Франции</a:t>
            </a:r>
            <a:endParaRPr lang="ru-RU" b="1" dirty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7272337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01913" cy="409098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Пизанская башня. </a:t>
            </a:r>
            <a:br>
              <a:rPr lang="ru-RU" b="1" dirty="0" smtClean="0"/>
            </a:br>
            <a:r>
              <a:rPr lang="ru-RU" b="1" dirty="0" err="1" smtClean="0"/>
              <a:t>Бонанно</a:t>
            </a:r>
            <a:r>
              <a:rPr lang="ru-RU" b="1" dirty="0" smtClean="0"/>
              <a:t> </a:t>
            </a:r>
            <a:r>
              <a:rPr lang="ru-RU" b="1" dirty="0" err="1" smtClean="0"/>
              <a:t>Диотисальви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1153, </a:t>
            </a:r>
            <a:r>
              <a:rPr lang="ru-RU" b="1" dirty="0" err="1" smtClean="0"/>
              <a:t>достр</a:t>
            </a:r>
            <a:r>
              <a:rPr lang="ru-RU" b="1" dirty="0" smtClean="0"/>
              <a:t> </a:t>
            </a:r>
            <a:r>
              <a:rPr lang="ru-RU" b="1" dirty="0" err="1" smtClean="0"/>
              <a:t>XIVв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Италия, Пиза</a:t>
            </a:r>
            <a:endParaRPr lang="ru-RU" b="1" dirty="0"/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4140200" y="1600200"/>
            <a:ext cx="3784600" cy="44211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150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76250"/>
            <a:ext cx="5608638" cy="584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933</Words>
  <Application>Microsoft Office PowerPoint</Application>
  <PresentationFormat>Экран (4:3)</PresentationFormat>
  <Paragraphs>68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27</vt:i4>
      </vt:variant>
    </vt:vector>
  </HeadingPairs>
  <TitlesOfParts>
    <vt:vector size="41" baseType="lpstr">
      <vt:lpstr>Century Schoolbook</vt:lpstr>
      <vt:lpstr>Arial</vt:lpstr>
      <vt:lpstr>Wingdings</vt:lpstr>
      <vt:lpstr>Wingdings 2</vt:lpstr>
      <vt:lpstr>Calibri</vt:lpstr>
      <vt:lpstr>Garamond</vt:lpstr>
      <vt:lpstr>Times New Roman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АРХИТЕКТУРА   ЗАПАДНО-ЕВРОПЕЙСКОГО  СРЕДНЕВЕКОВЬЯ</vt:lpstr>
      <vt:lpstr>СРЕДНЕВЕКОВЫЙ ГОРОД</vt:lpstr>
      <vt:lpstr>СРЕДНЕВЕКОВЫЙ ГОРОД</vt:lpstr>
      <vt:lpstr>РОМАНСКИЙ СТИЛЬ </vt:lpstr>
      <vt:lpstr>ХАРАКТЕРИСТИКА СТИЛЯ</vt:lpstr>
      <vt:lpstr>АББАТСТВО МАРИЯ ЛААХ, ГЕРМАНИЯ</vt:lpstr>
      <vt:lpstr>КАПЕЛЛА   КАЮЩИХСЯ   ГРЕШНИКОВ.  БОЛЬЁ – СЮР -ДОРДОНЬ </vt:lpstr>
      <vt:lpstr>НОРМАННСКАЯ КРЕПОСТЬ, СТРОИТЕЛИ НЕИЗВЕСТНЫ, X-XIВВ., СЕВЕР ФРАНЦИИ</vt:lpstr>
      <vt:lpstr>ПИЗАНСКАЯ БАШНЯ.  БОНАННО ДИОТИСАЛЬВИ 1153, ДОСТР XIVВ. ИТАЛИЯ, ПИЗА</vt:lpstr>
      <vt:lpstr>ЗАМОК БРУК, СТРОИТЕЛИ НЕИЗВЕСТНЫ 1250-1277, АВСТРИЯ</vt:lpstr>
      <vt:lpstr>ЗАМОК СЮЛЛИ, СТРОИТЕЛИ НЕИЗВЕСТНЫ X-XIВВ., ФРАНЦИЯ</vt:lpstr>
      <vt:lpstr>ЗАМОК СТЕРЛИНГ, СТРОИТЕЛИ НЕИЗВЕСТНЫ, XI-XIIВВ., ШОТЛАНДИЯ</vt:lpstr>
      <vt:lpstr>ЗАМОК ЛИДС,    СТРОИТЕЛИ НЕИЗВЕСТНЫ, XI-XIIВВ., АНГЛИЯ</vt:lpstr>
      <vt:lpstr>ЗАМОК ДАДЛИ, СТРОИТЕЛИ НЕИЗВЕСТНЫ X-XIВВ., АНГЛИЯ</vt:lpstr>
      <vt:lpstr>КРЕПОСТЬ КОНКИСТАДОРОВ, X-XIВВ., ГЕРМАНИЯ</vt:lpstr>
      <vt:lpstr>ДОНЖО́Н</vt:lpstr>
      <vt:lpstr>ДОНЖО́Н</vt:lpstr>
      <vt:lpstr>ГОТИЧЕСКИЙ СТИЛЬ</vt:lpstr>
      <vt:lpstr>ХАРАКТЕРНЫЕ ЧЕРТЫ</vt:lpstr>
      <vt:lpstr>АРКБУТАН И КОНТФОРС</vt:lpstr>
      <vt:lpstr>НОТР - ДАМ ДЕ ПАРИ  ( СОБОР ПАРИЖСКОЙ      БОГОМАТЕРИ) </vt:lpstr>
      <vt:lpstr>Слайд 22</vt:lpstr>
      <vt:lpstr>КЕЛЬНСКИЙ СОБОР</vt:lpstr>
      <vt:lpstr>СИЕНСКИЙ СОБОР, ЗОДЧИЕ ПИЗАНО, ДЖОВАННИ ДИ ЧЕККО 1220-1377, СИЕНА</vt:lpstr>
      <vt:lpstr>МИЛАНСКИЙ СОБОР, ЗОДЧИЕ СИМОН ДЕ ОРСЕНИГО, А. И Ф. ДЕЛЬИ ОРГАНИ, ДЖ. А. АМАДЕО, К. СОЛАРИ, П. ТИБАЛЬДИ 1386 - XVВ., ДОСТР. В XIXВ.</vt:lpstr>
      <vt:lpstr>РОМАНСКИЙ СТИЛЬ</vt:lpstr>
      <vt:lpstr>ГОТИКА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  ЗАПАДНО-ЕВРОПЕЙСКОГО  СРЕДНЕВЕКОВЬЯ</dc:title>
  <dc:creator>SSS</dc:creator>
  <cp:lastModifiedBy>Наталья Коляда</cp:lastModifiedBy>
  <cp:revision>12</cp:revision>
  <dcterms:created xsi:type="dcterms:W3CDTF">2011-01-23T04:58:17Z</dcterms:created>
  <dcterms:modified xsi:type="dcterms:W3CDTF">2011-01-04T12:18:35Z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1014956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