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8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365D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0D7AE-DBEF-4521-801B-AC54D1291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70EFA9D-8305-407A-9714-3F2C31670862}" type="datetimeFigureOut">
              <a:rPr lang="ru-RU" smtClean="0"/>
              <a:t>13.01.2011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98EB32-1549-474D-A0CD-00C37D902DF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149080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Чем опасна плохая осанка?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852936"/>
            <a:ext cx="8458200" cy="914400"/>
          </a:xfrm>
        </p:spPr>
        <p:txBody>
          <a:bodyPr anchor="t"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Что такое осанка?</a:t>
            </a:r>
            <a:endParaRPr lang="ru-RU" sz="2800" dirty="0">
              <a:solidFill>
                <a:srgbClr val="FF0000"/>
              </a:solidFill>
            </a:endParaRPr>
          </a:p>
        </p:txBody>
      </p:sp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431540" y="260647"/>
            <a:ext cx="2772308" cy="3960441"/>
            <a:chOff x="285720" y="1714488"/>
            <a:chExt cx="3143272" cy="492922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85720" y="1714488"/>
              <a:ext cx="3143272" cy="4929222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6" name="Рисунок 6" descr="Осанка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034" y="2214554"/>
              <a:ext cx="2679700" cy="407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Рисунок 6" descr="Караул 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41209"/>
            <a:ext cx="2514256" cy="375249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40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990600" y="349250"/>
            <a:ext cx="79771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 dirty="0"/>
              <a:t>При неправильной осанке можно отметить следующие признаки: </a:t>
            </a:r>
          </a:p>
          <a:p>
            <a:pPr>
              <a:buFontTx/>
              <a:buChar char="•"/>
            </a:pPr>
            <a:r>
              <a:rPr lang="ru-RU" sz="2000" b="1" dirty="0"/>
              <a:t>выдвинутая голова</a:t>
            </a:r>
            <a:r>
              <a:rPr lang="ru-RU" sz="2000" dirty="0"/>
              <a:t>;</a:t>
            </a:r>
          </a:p>
          <a:p>
            <a:pPr>
              <a:buFontTx/>
              <a:buChar char="•"/>
            </a:pPr>
            <a:endParaRPr lang="ru-RU" sz="800" dirty="0"/>
          </a:p>
          <a:p>
            <a:pPr>
              <a:buFontTx/>
              <a:buChar char="•"/>
            </a:pPr>
            <a:r>
              <a:rPr lang="ru-RU" sz="2000" b="1" dirty="0"/>
              <a:t>сведенные вперед плечи</a:t>
            </a:r>
            <a:r>
              <a:rPr lang="ru-RU" sz="2000" dirty="0"/>
              <a:t>; </a:t>
            </a:r>
          </a:p>
          <a:p>
            <a:pPr>
              <a:buFontTx/>
              <a:buChar char="•"/>
            </a:pPr>
            <a:endParaRPr lang="ru-RU" sz="800" dirty="0"/>
          </a:p>
          <a:p>
            <a:pPr>
              <a:buFontTx/>
              <a:buChar char="•"/>
            </a:pPr>
            <a:r>
              <a:rPr lang="ru-RU" sz="2000" b="1" dirty="0"/>
              <a:t>выпяченный живот</a:t>
            </a:r>
            <a:r>
              <a:rPr lang="ru-RU" sz="2000" dirty="0"/>
              <a:t>; </a:t>
            </a:r>
          </a:p>
          <a:p>
            <a:pPr>
              <a:buFontTx/>
              <a:buChar char="•"/>
            </a:pPr>
            <a:endParaRPr lang="ru-RU" sz="800" dirty="0"/>
          </a:p>
          <a:p>
            <a:pPr>
              <a:buFontTx/>
              <a:buChar char="•"/>
            </a:pPr>
            <a:r>
              <a:rPr lang="ru-RU" sz="2000" b="1" dirty="0"/>
              <a:t> отставленный назад таз</a:t>
            </a:r>
            <a:r>
              <a:rPr lang="ru-RU" sz="2000" dirty="0"/>
              <a:t>; </a:t>
            </a:r>
          </a:p>
          <a:p>
            <a:pPr>
              <a:buFontTx/>
              <a:buChar char="•"/>
            </a:pPr>
            <a:endParaRPr lang="ru-RU" sz="800" dirty="0"/>
          </a:p>
          <a:p>
            <a:pPr>
              <a:buFontTx/>
              <a:buChar char="•"/>
            </a:pPr>
            <a:r>
              <a:rPr lang="ru-RU" sz="2000" b="1" dirty="0"/>
              <a:t>круглая спина и запавшая грудная клетка</a:t>
            </a:r>
            <a:r>
              <a:rPr lang="ru-RU" sz="2000" dirty="0"/>
              <a:t>. </a:t>
            </a:r>
          </a:p>
          <a:p>
            <a:pPr eaLnBrk="0" hangingPunct="0"/>
            <a:endParaRPr lang="ru-RU" sz="2000" dirty="0"/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06" name="Picture 10" descr="искрив"/>
          <p:cNvPicPr>
            <a:picLocks noChangeAspect="1" noChangeArrowheads="1"/>
          </p:cNvPicPr>
          <p:nvPr/>
        </p:nvPicPr>
        <p:blipFill>
          <a:blip r:embed="rId2" cstate="print"/>
          <a:srcRect b="3900"/>
          <a:stretch>
            <a:fillRect/>
          </a:stretch>
        </p:blipFill>
        <p:spPr bwMode="auto">
          <a:xfrm>
            <a:off x="2057400" y="2971800"/>
            <a:ext cx="4689475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2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8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60"/>
                            </p:stCondLst>
                            <p:childTnLst>
                              <p:par>
                                <p:cTn id="4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9" name="Picture 9" descr="nav_safe_eas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88913"/>
            <a:ext cx="712946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30" name="WordArt 10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562600" cy="13779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Факторы, способствующие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искривлению позвоночника</a:t>
            </a:r>
          </a:p>
        </p:txBody>
      </p:sp>
      <p:pic>
        <p:nvPicPr>
          <p:cNvPr id="18433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989138"/>
            <a:ext cx="4968875" cy="4752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3000"/>
                                        <p:tgtEl>
                                          <p:spTgt spid="18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6" name="Picture 4" descr="SendCh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276872"/>
            <a:ext cx="3905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8117" name="Picture 5" descr="fon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836712"/>
            <a:ext cx="53990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8118" name="Picture 6" descr="SendCh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437112"/>
            <a:ext cx="3905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8119" name="WordArt 7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051720" y="1124744"/>
            <a:ext cx="4535488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НЕПРАВИЛЬНОЕ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ПОЛОЖЕНИЕ КОСТЕЙ </a:t>
            </a:r>
          </a:p>
        </p:txBody>
      </p:sp>
      <p:pic>
        <p:nvPicPr>
          <p:cNvPr id="218120" name="Picture 8" descr="fon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96952"/>
            <a:ext cx="60499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8121" name="WordArt 9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627784" y="3284984"/>
            <a:ext cx="5040312" cy="10112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634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СМЕЩЕНИЕ ИЛИ СДАВЛИВАНИЕ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ВНУТРЕННИХ ОРГАНОВ</a:t>
            </a:r>
          </a:p>
        </p:txBody>
      </p:sp>
      <p:pic>
        <p:nvPicPr>
          <p:cNvPr id="218122" name="Picture 10" descr="fon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157192"/>
            <a:ext cx="60483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8123" name="WordArt 1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347864" y="5445224"/>
            <a:ext cx="5184775" cy="866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634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НАРУШЕНИЕ ИХ КРОВОСНАБЖЕНИЯ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И ЗАТРУДНЕНИЕ РАБОТЫ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116632"/>
            <a:ext cx="63367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Нарушение осанки - это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8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8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1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8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1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800"/>
                            </p:stCondLst>
                            <p:childTnLst>
                              <p:par>
                                <p:cTn id="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0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8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18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8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8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9" grpId="0" animBg="1"/>
      <p:bldP spid="218121" grpId="0" animBg="1"/>
      <p:bldP spid="218123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4" name="AutoShape 4"/>
          <p:cNvSpPr>
            <a:spLocks noChangeArrowheads="1"/>
          </p:cNvSpPr>
          <p:nvPr/>
        </p:nvSpPr>
        <p:spPr bwMode="auto">
          <a:xfrm>
            <a:off x="687388" y="87313"/>
            <a:ext cx="7535862" cy="1484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974725" y="3141663"/>
            <a:ext cx="7197725" cy="1439862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50000">
                <a:srgbClr val="FFFF66">
                  <a:gamma/>
                  <a:tint val="10196"/>
                  <a:invGamma/>
                </a:srgbClr>
              </a:gs>
              <a:gs pos="100000">
                <a:srgbClr val="FFFF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en-US" sz="2400" b="1" i="1" dirty="0">
                <a:effectLst/>
                <a:latin typeface="Arial Narrow" pitchFamily="34" charset="0"/>
              </a:rPr>
              <a:t> </a:t>
            </a:r>
            <a:r>
              <a:rPr lang="ru-RU" sz="2400" b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Отклонения от нормы устойчивы: они не исчезают в прямой стойке, связаны с нарушениями мышечного аппарата, поддаются лечебному исправлению;</a:t>
            </a:r>
            <a:r>
              <a:rPr lang="ru-RU" sz="2400" b="1" i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 </a:t>
            </a:r>
            <a:r>
              <a:rPr lang="ru-RU" sz="2400" b="1" i="1" dirty="0">
                <a:solidFill>
                  <a:srgbClr val="990000"/>
                </a:solidFill>
                <a:effectLst/>
                <a:latin typeface="Arial Narrow" pitchFamily="34" charset="0"/>
              </a:rPr>
              <a:t> </a:t>
            </a:r>
            <a:endParaRPr lang="ru-RU" sz="2400" b="1" i="1" dirty="0">
              <a:solidFill>
                <a:srgbClr val="9900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974725" y="5132388"/>
            <a:ext cx="7197725" cy="10795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50000">
                <a:srgbClr val="FFFF66">
                  <a:gamma/>
                  <a:tint val="10196"/>
                  <a:invGamma/>
                </a:srgbClr>
              </a:gs>
              <a:gs pos="100000">
                <a:srgbClr val="FFFF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ru-RU" sz="2400" b="1" i="1" dirty="0">
                <a:effectLst/>
                <a:latin typeface="Arial Narrow" pitchFamily="34" charset="0"/>
              </a:rPr>
              <a:t>	</a:t>
            </a:r>
            <a:r>
              <a:rPr lang="en-US" sz="2400" b="1" i="1" dirty="0">
                <a:effectLst/>
                <a:latin typeface="Arial Narrow" pitchFamily="34" charset="0"/>
              </a:rPr>
              <a:t> </a:t>
            </a:r>
            <a:r>
              <a:rPr lang="ru-RU" sz="2400" b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Искривления затрагивают скелет, лечению корригирующей гимнастикой поддаются с трудом.</a:t>
            </a:r>
            <a:r>
              <a:rPr lang="ru-RU" sz="2400" b="1" i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 </a:t>
            </a:r>
            <a:r>
              <a:rPr lang="ru-RU" sz="2400" b="1" i="1" dirty="0">
                <a:solidFill>
                  <a:srgbClr val="990000"/>
                </a:solidFill>
                <a:effectLst/>
                <a:latin typeface="Arial Narrow" pitchFamily="34" charset="0"/>
              </a:rPr>
              <a:t> </a:t>
            </a:r>
            <a:endParaRPr lang="ru-RU" sz="2400" b="1" i="1" dirty="0">
              <a:solidFill>
                <a:srgbClr val="9900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74087" name="Text Box 7"/>
          <p:cNvSpPr txBox="1">
            <a:spLocks noChangeArrowheads="1"/>
          </p:cNvSpPr>
          <p:nvPr/>
        </p:nvSpPr>
        <p:spPr bwMode="auto">
          <a:xfrm>
            <a:off x="900113" y="1989138"/>
            <a:ext cx="7197725" cy="719137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50000">
                <a:srgbClr val="FFFF66">
                  <a:gamma/>
                  <a:tint val="10196"/>
                  <a:invGamma/>
                </a:srgbClr>
              </a:gs>
              <a:gs pos="100000">
                <a:srgbClr val="FFFF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en-US" sz="2400" b="1" i="1" dirty="0">
                <a:effectLst/>
                <a:latin typeface="Arial Narrow" pitchFamily="34" charset="0"/>
              </a:rPr>
              <a:t> </a:t>
            </a:r>
            <a:r>
              <a:rPr lang="ru-RU" sz="2400" b="1" i="1" dirty="0">
                <a:effectLst/>
                <a:latin typeface="Arial Narrow" pitchFamily="34" charset="0"/>
              </a:rPr>
              <a:t>	</a:t>
            </a:r>
            <a:r>
              <a:rPr lang="ru-RU" sz="2400" b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Отклонения от нормы слабо </a:t>
            </a:r>
            <a:r>
              <a:rPr lang="ru-RU" sz="2400" b="1" u="sng" dirty="0" err="1">
                <a:solidFill>
                  <a:srgbClr val="990000"/>
                </a:solidFill>
                <a:effectLst/>
                <a:latin typeface="Arial Black" pitchFamily="34" charset="0"/>
              </a:rPr>
              <a:t>выра-жены</a:t>
            </a:r>
            <a:r>
              <a:rPr lang="ru-RU" sz="2400" b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 и исчезают в прямой стойке;</a:t>
            </a:r>
            <a:r>
              <a:rPr lang="ru-RU" sz="2400" b="1" i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 </a:t>
            </a:r>
            <a:r>
              <a:rPr lang="ru-RU" sz="2400" b="1" i="1" dirty="0">
                <a:solidFill>
                  <a:srgbClr val="990000"/>
                </a:solidFill>
                <a:effectLst/>
                <a:latin typeface="Arial Narrow" pitchFamily="34" charset="0"/>
              </a:rPr>
              <a:t> </a:t>
            </a:r>
            <a:endParaRPr lang="ru-RU" sz="2400" b="1" i="1" dirty="0">
              <a:solidFill>
                <a:srgbClr val="9900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74088" name="Picture 8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276475"/>
            <a:ext cx="539750" cy="217488"/>
          </a:xfrm>
          <a:prstGeom prst="rect">
            <a:avLst/>
          </a:prstGeom>
          <a:noFill/>
        </p:spPr>
      </p:pic>
      <p:pic>
        <p:nvPicPr>
          <p:cNvPr id="174089" name="Picture 9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2276475"/>
            <a:ext cx="539750" cy="217488"/>
          </a:xfrm>
          <a:prstGeom prst="rect">
            <a:avLst/>
          </a:prstGeom>
          <a:noFill/>
        </p:spPr>
      </p:pic>
      <p:pic>
        <p:nvPicPr>
          <p:cNvPr id="174090" name="Picture 10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932238"/>
            <a:ext cx="539750" cy="217487"/>
          </a:xfrm>
          <a:prstGeom prst="rect">
            <a:avLst/>
          </a:prstGeom>
          <a:noFill/>
        </p:spPr>
      </p:pic>
      <p:pic>
        <p:nvPicPr>
          <p:cNvPr id="174091" name="Picture 11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932238"/>
            <a:ext cx="539750" cy="217487"/>
          </a:xfrm>
          <a:prstGeom prst="rect">
            <a:avLst/>
          </a:prstGeom>
          <a:noFill/>
        </p:spPr>
      </p:pic>
      <p:pic>
        <p:nvPicPr>
          <p:cNvPr id="174092" name="Picture 12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38" y="5372100"/>
            <a:ext cx="539750" cy="217488"/>
          </a:xfrm>
          <a:prstGeom prst="rect">
            <a:avLst/>
          </a:prstGeom>
          <a:noFill/>
        </p:spPr>
      </p:pic>
      <p:pic>
        <p:nvPicPr>
          <p:cNvPr id="174093" name="Picture 13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372100"/>
            <a:ext cx="539750" cy="217488"/>
          </a:xfrm>
          <a:prstGeom prst="rect">
            <a:avLst/>
          </a:prstGeom>
          <a:noFill/>
        </p:spPr>
      </p:pic>
      <p:sp>
        <p:nvSpPr>
          <p:cNvPr id="174094" name="WordArt 14"/>
          <p:cNvSpPr>
            <a:spLocks noChangeArrowheads="1" noChangeShapeType="1" noTextEdit="1"/>
          </p:cNvSpPr>
          <p:nvPr/>
        </p:nvSpPr>
        <p:spPr bwMode="auto">
          <a:xfrm>
            <a:off x="1406525" y="44450"/>
            <a:ext cx="6286500" cy="15128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Различают</a:t>
            </a:r>
          </a:p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три степени нарушения осанки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740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 animBg="1"/>
      <p:bldP spid="174085" grpId="0" animBg="1"/>
      <p:bldP spid="174086" grpId="0" animBg="1"/>
      <p:bldP spid="174087" grpId="0" animBg="1"/>
      <p:bldP spid="1740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30" name="Rectangle 6"/>
          <p:cNvSpPr>
            <a:spLocks noChangeArrowheads="1"/>
          </p:cNvSpPr>
          <p:nvPr/>
        </p:nvSpPr>
        <p:spPr bwMode="auto">
          <a:xfrm>
            <a:off x="758825" y="4581525"/>
            <a:ext cx="7197725" cy="1439863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9933"/>
              </a:gs>
            </a:gsLst>
            <a:lin ang="2700000" scaled="1"/>
          </a:gradFill>
          <a:ln w="19050">
            <a:solidFill>
              <a:srgbClr val="FF9900"/>
            </a:solidFill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При искривлении в грудном отделе позвоночника – кифоз (от греч. </a:t>
            </a:r>
            <a:r>
              <a:rPr lang="ru-RU" sz="2800" b="1" i="1" u="sng" dirty="0" err="1">
                <a:solidFill>
                  <a:srgbClr val="990099"/>
                </a:solidFill>
                <a:effectLst/>
                <a:latin typeface="Times New Roman" pitchFamily="18" charset="0"/>
              </a:rPr>
              <a:t>кипхос</a:t>
            </a: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 - согбенный);</a:t>
            </a:r>
            <a:endParaRPr lang="ru-RU" sz="2800" b="1" i="1" u="sng" dirty="0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80231" name="Rectangle 7"/>
          <p:cNvSpPr>
            <a:spLocks noChangeArrowheads="1"/>
          </p:cNvSpPr>
          <p:nvPr/>
        </p:nvSpPr>
        <p:spPr bwMode="auto">
          <a:xfrm>
            <a:off x="1187450" y="2925763"/>
            <a:ext cx="7197725" cy="143986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9933"/>
              </a:gs>
            </a:gsLst>
            <a:lin ang="2700000" scaled="1"/>
          </a:gradFill>
          <a:ln w="19050">
            <a:solidFill>
              <a:srgbClr val="FF9900"/>
            </a:solidFill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При боковом искривлении позвоночника – </a:t>
            </a:r>
            <a:r>
              <a:rPr lang="ru-RU" sz="2800" b="1" i="1" u="sng" dirty="0" err="1">
                <a:solidFill>
                  <a:srgbClr val="990099"/>
                </a:solidFill>
                <a:effectLst/>
                <a:latin typeface="Times New Roman" pitchFamily="18" charset="0"/>
              </a:rPr>
              <a:t>скалиоз</a:t>
            </a: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 (от греч. </a:t>
            </a:r>
            <a:r>
              <a:rPr lang="ru-RU" sz="2800" b="1" i="1" u="sng" dirty="0" err="1">
                <a:solidFill>
                  <a:srgbClr val="990099"/>
                </a:solidFill>
                <a:effectLst/>
                <a:latin typeface="Times New Roman" pitchFamily="18" charset="0"/>
              </a:rPr>
              <a:t>сколиос</a:t>
            </a: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 – кривой, согнутый);</a:t>
            </a:r>
            <a:endParaRPr lang="ru-RU" sz="2800" b="1" i="1" u="sng" dirty="0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80232" name="Rectangle 8"/>
          <p:cNvSpPr>
            <a:spLocks noChangeArrowheads="1"/>
          </p:cNvSpPr>
          <p:nvPr/>
        </p:nvSpPr>
        <p:spPr bwMode="auto">
          <a:xfrm>
            <a:off x="1946275" y="1196975"/>
            <a:ext cx="7197725" cy="1439863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9933"/>
              </a:gs>
            </a:gsLst>
            <a:lin ang="2700000" scaled="1"/>
          </a:gradFill>
          <a:ln w="19050">
            <a:solidFill>
              <a:srgbClr val="FF9900"/>
            </a:solidFill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При искривлении поясничного отдела позвоночника – лордоз (от греч. </a:t>
            </a:r>
            <a:r>
              <a:rPr lang="ru-RU" sz="2800" b="1" i="1" u="sng" dirty="0" err="1">
                <a:solidFill>
                  <a:srgbClr val="990099"/>
                </a:solidFill>
                <a:effectLst/>
                <a:latin typeface="Times New Roman" pitchFamily="18" charset="0"/>
              </a:rPr>
              <a:t>лордос</a:t>
            </a:r>
            <a:r>
              <a:rPr lang="ru-RU" sz="2800" b="1" i="1" u="sng" dirty="0">
                <a:solidFill>
                  <a:srgbClr val="990099"/>
                </a:solidFill>
                <a:effectLst/>
                <a:latin typeface="Times New Roman" pitchFamily="18" charset="0"/>
              </a:rPr>
              <a:t> - выгнутый);</a:t>
            </a:r>
            <a:endParaRPr lang="ru-RU" sz="2800" b="1" i="1" u="sng" dirty="0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80234" name="Text Box 10"/>
          <p:cNvSpPr txBox="1">
            <a:spLocks noChangeArrowheads="1"/>
          </p:cNvSpPr>
          <p:nvPr/>
        </p:nvSpPr>
        <p:spPr bwMode="auto">
          <a:xfrm>
            <a:off x="1692275" y="188913"/>
            <a:ext cx="5399088" cy="719137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50000">
                <a:srgbClr val="FFFF66">
                  <a:gamma/>
                  <a:tint val="10196"/>
                  <a:invGamma/>
                </a:srgbClr>
              </a:gs>
              <a:gs pos="100000">
                <a:srgbClr val="FFFF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tx2"/>
            </a:outerShdw>
          </a:effectLst>
        </p:spPr>
        <p:txBody>
          <a:bodyPr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</a:pPr>
            <a:r>
              <a:rPr lang="en-US" sz="2400" b="1" i="1" dirty="0">
                <a:effectLst/>
                <a:latin typeface="Arial Narrow" pitchFamily="34" charset="0"/>
              </a:rPr>
              <a:t> </a:t>
            </a:r>
            <a:r>
              <a:rPr lang="ru-RU" sz="2400" b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Заболевания, возникающие при нарушении осанки</a:t>
            </a:r>
            <a:r>
              <a:rPr lang="ru-RU" sz="2400" b="1" i="1" u="sng" dirty="0">
                <a:solidFill>
                  <a:srgbClr val="990000"/>
                </a:solidFill>
                <a:effectLst/>
                <a:latin typeface="Arial Black" pitchFamily="34" charset="0"/>
              </a:rPr>
              <a:t> </a:t>
            </a:r>
            <a:r>
              <a:rPr lang="ru-RU" sz="2400" b="1" i="1" dirty="0">
                <a:solidFill>
                  <a:srgbClr val="990000"/>
                </a:solidFill>
                <a:effectLst/>
                <a:latin typeface="Arial Narrow" pitchFamily="34" charset="0"/>
              </a:rPr>
              <a:t> </a:t>
            </a:r>
            <a:endParaRPr lang="ru-RU" sz="2400" b="1" i="1" dirty="0">
              <a:solidFill>
                <a:srgbClr val="9900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80235" name="Picture 11" descr="3STR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575" y="1773238"/>
            <a:ext cx="431800" cy="303212"/>
          </a:xfrm>
          <a:prstGeom prst="rect">
            <a:avLst/>
          </a:prstGeom>
          <a:noFill/>
        </p:spPr>
      </p:pic>
      <p:pic>
        <p:nvPicPr>
          <p:cNvPr id="180236" name="Picture 12" descr="3STR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630613"/>
            <a:ext cx="431800" cy="303212"/>
          </a:xfrm>
          <a:prstGeom prst="rect">
            <a:avLst/>
          </a:prstGeom>
          <a:noFill/>
        </p:spPr>
      </p:pic>
      <p:pic>
        <p:nvPicPr>
          <p:cNvPr id="180237" name="Picture 13" descr="3STR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141913"/>
            <a:ext cx="431800" cy="3032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0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4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4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0" grpId="0" animBg="1"/>
      <p:bldP spid="180231" grpId="0" animBg="1"/>
      <p:bldP spid="180232" grpId="0" animBg="1"/>
      <p:bldP spid="1802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625" y="1428750"/>
            <a:ext cx="3500438" cy="4000500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Сколиоз</a:t>
            </a:r>
            <a:r>
              <a:rPr lang="ru-RU" sz="2400" dirty="0">
                <a:solidFill>
                  <a:schemeClr val="tx1"/>
                </a:solidFill>
              </a:rPr>
              <a:t>  от греческого </a:t>
            </a:r>
            <a:r>
              <a:rPr lang="el-GR" sz="2400" dirty="0">
                <a:solidFill>
                  <a:schemeClr val="tx1"/>
                </a:solidFill>
              </a:rPr>
              <a:t> «</a:t>
            </a:r>
            <a:r>
              <a:rPr lang="ru-RU" sz="2400" dirty="0">
                <a:solidFill>
                  <a:schemeClr val="tx1"/>
                </a:solidFill>
              </a:rPr>
              <a:t>кривой», стойкое боковое отклонение позвоночника от нормального выпрямленного положения.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Сколиоз 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285750"/>
            <a:ext cx="3709988" cy="573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нарушение осанки 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928688"/>
            <a:ext cx="3167062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 descr="нарушение осанк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44481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3" descr="Сколиоз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071688"/>
            <a:ext cx="5314950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2" name="Picture 4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981075"/>
            <a:ext cx="539750" cy="287338"/>
          </a:xfrm>
          <a:prstGeom prst="rect">
            <a:avLst/>
          </a:prstGeom>
          <a:noFill/>
        </p:spPr>
      </p:pic>
      <p:sp>
        <p:nvSpPr>
          <p:cNvPr id="181254" name="AutoShape 6"/>
          <p:cNvSpPr>
            <a:spLocks noChangeArrowheads="1"/>
          </p:cNvSpPr>
          <p:nvPr/>
        </p:nvSpPr>
        <p:spPr bwMode="auto">
          <a:xfrm>
            <a:off x="684213" y="2492375"/>
            <a:ext cx="7956550" cy="1484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81256" name="WordArt 8"/>
          <p:cNvSpPr>
            <a:spLocks noChangeArrowheads="1" noChangeShapeType="1" noTextEdit="1"/>
          </p:cNvSpPr>
          <p:nvPr/>
        </p:nvSpPr>
        <p:spPr bwMode="auto">
          <a:xfrm>
            <a:off x="1763713" y="2924175"/>
            <a:ext cx="57594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ПРОФИЛАКТИКА</a:t>
            </a:r>
          </a:p>
        </p:txBody>
      </p:sp>
      <p:sp>
        <p:nvSpPr>
          <p:cNvPr id="181257" name="AutoShape 9"/>
          <p:cNvSpPr>
            <a:spLocks noChangeArrowheads="1"/>
          </p:cNvSpPr>
          <p:nvPr/>
        </p:nvSpPr>
        <p:spPr bwMode="auto">
          <a:xfrm>
            <a:off x="0" y="4581525"/>
            <a:ext cx="7535863" cy="1484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81258" name="AutoShape 10"/>
          <p:cNvSpPr>
            <a:spLocks noChangeArrowheads="1"/>
          </p:cNvSpPr>
          <p:nvPr/>
        </p:nvSpPr>
        <p:spPr bwMode="auto">
          <a:xfrm>
            <a:off x="1608138" y="404813"/>
            <a:ext cx="7535862" cy="1484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900" b="1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81259" name="WordArt 1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887538" y="620713"/>
            <a:ext cx="70770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Ежедневное проделывание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упражнении, развивающих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мышцы плечевого пояса и плеча</a:t>
            </a:r>
          </a:p>
        </p:txBody>
      </p:sp>
      <p:sp>
        <p:nvSpPr>
          <p:cNvPr id="181260" name="WordArt 1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5650" y="5013325"/>
            <a:ext cx="6337300" cy="5143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1449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Активная коррекция осанки у зеркала</a:t>
            </a:r>
          </a:p>
        </p:txBody>
      </p:sp>
      <p:pic>
        <p:nvPicPr>
          <p:cNvPr id="181261" name="Picture 13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740650" y="5084763"/>
            <a:ext cx="539750" cy="290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812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1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1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animBg="1"/>
      <p:bldP spid="181256" grpId="0" animBg="1"/>
      <p:bldP spid="181257" grpId="0" animBg="1"/>
      <p:bldP spid="181258" grpId="0" animBg="1"/>
      <p:bldP spid="181259" grpId="0" animBg="1"/>
      <p:bldP spid="18126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762000" y="381000"/>
            <a:ext cx="77724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dirty="0"/>
              <a:t>Одна из главных причин, ведущая к нарушению осанки –это слабое физическое здоровье. </a:t>
            </a:r>
          </a:p>
          <a:p>
            <a:pPr marL="342900" indent="-342900">
              <a:spcBef>
                <a:spcPct val="50000"/>
              </a:spcBef>
            </a:pPr>
            <a:r>
              <a:rPr lang="ru-RU" dirty="0"/>
              <a:t>Очень много времени современные дети проводят за компьютером и у телевизора. В школе  сидя за партой. Неправильная поза ведет к нагрузке на позвоночник. </a:t>
            </a:r>
          </a:p>
        </p:txBody>
      </p:sp>
      <p:pic>
        <p:nvPicPr>
          <p:cNvPr id="15363" name="Picture 9" descr="д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09800"/>
            <a:ext cx="4973638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0" descr="SP_A0241"/>
          <p:cNvPicPr>
            <a:picLocks noChangeAspect="1" noChangeArrowheads="1"/>
          </p:cNvPicPr>
          <p:nvPr/>
        </p:nvPicPr>
        <p:blipFill>
          <a:blip r:embed="rId3" cstate="print"/>
          <a:srcRect l="24075" t="16299" r="21606"/>
          <a:stretch>
            <a:fillRect/>
          </a:stretch>
        </p:blipFill>
        <p:spPr bwMode="auto">
          <a:xfrm>
            <a:off x="304800" y="4191000"/>
            <a:ext cx="19050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1" descr="SP_A0244"/>
          <p:cNvPicPr>
            <a:picLocks noChangeAspect="1" noChangeArrowheads="1"/>
          </p:cNvPicPr>
          <p:nvPr/>
        </p:nvPicPr>
        <p:blipFill>
          <a:blip r:embed="rId4" cstate="print"/>
          <a:srcRect l="13425" t="8159" r="25650"/>
          <a:stretch>
            <a:fillRect/>
          </a:stretch>
        </p:blipFill>
        <p:spPr bwMode="auto">
          <a:xfrm>
            <a:off x="6858000" y="4038600"/>
            <a:ext cx="2133600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8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8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295400"/>
            <a:ext cx="4662488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143000" y="381000"/>
            <a:ext cx="7086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Для правильной осанки и профилактики ее нарушений необходимо 3 раза в неделю тренировать мышцы спины и живота.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00"/>
                            </p:stCondLst>
                            <p:childTnLst>
                              <p:par>
                                <p:cTn id="1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9" name="WordArt 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908175" y="-458788"/>
            <a:ext cx="5903913" cy="2600326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ОСАНКА -</a:t>
            </a:r>
          </a:p>
        </p:txBody>
      </p:sp>
      <p:sp>
        <p:nvSpPr>
          <p:cNvPr id="175115" name="WordArt 1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79388" y="2338388"/>
            <a:ext cx="8569325" cy="28908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это привычное положение тела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при стоянии и ходьбе</a:t>
            </a:r>
          </a:p>
        </p:txBody>
      </p:sp>
      <p:pic>
        <p:nvPicPr>
          <p:cNvPr id="175116" name="Picture 12" descr="war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76517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70" decel="1000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770" decel="100000"/>
                                        <p:tgtEl>
                                          <p:spTgt spid="1751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77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9" grpId="0" animBg="1"/>
      <p:bldP spid="1751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533400" y="343882"/>
            <a:ext cx="3678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/>
              <a:t>Потягивания. Помогают снять усталость, хорошо влияют на позвоночник и рост. </a:t>
            </a:r>
          </a:p>
        </p:txBody>
      </p:sp>
      <p:pic>
        <p:nvPicPr>
          <p:cNvPr id="33799" name="Picture 7" descr="физм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743200"/>
            <a:ext cx="5173663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419600" y="533400"/>
            <a:ext cx="41148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В </a:t>
            </a:r>
            <a:r>
              <a:rPr lang="ru-RU" sz="2400" dirty="0" smtClean="0"/>
              <a:t>классе такие </a:t>
            </a:r>
            <a:r>
              <a:rPr lang="ru-RU" sz="2400" dirty="0"/>
              <a:t>упражнения постоянно </a:t>
            </a:r>
            <a:r>
              <a:rPr lang="ru-RU" sz="2400" dirty="0" smtClean="0"/>
              <a:t>используются </a:t>
            </a:r>
            <a:r>
              <a:rPr lang="ru-RU" sz="2400" dirty="0"/>
              <a:t>во время </a:t>
            </a:r>
            <a:r>
              <a:rPr lang="ru-RU" sz="2400" dirty="0" err="1"/>
              <a:t>физминуток</a:t>
            </a:r>
            <a:r>
              <a:rPr lang="ru-RU" sz="2400" dirty="0"/>
              <a:t> на уроках.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  <p:pic>
        <p:nvPicPr>
          <p:cNvPr id="33801" name="Picture 9" descr="потяг"/>
          <p:cNvPicPr>
            <a:picLocks noChangeAspect="1" noChangeArrowheads="1"/>
          </p:cNvPicPr>
          <p:nvPr/>
        </p:nvPicPr>
        <p:blipFill>
          <a:blip r:embed="rId3" cstate="print"/>
          <a:srcRect l="11453" t="7973" r="36772"/>
          <a:stretch>
            <a:fillRect/>
          </a:stretch>
        </p:blipFill>
        <p:spPr bwMode="auto">
          <a:xfrm>
            <a:off x="609600" y="2819400"/>
            <a:ext cx="2860675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8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68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48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8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66800" y="457200"/>
            <a:ext cx="3352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Ходьба – ещё один способ снять утомление после сидения. 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257800" y="381000"/>
            <a:ext cx="32004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Во время ходьбы можно использовать груз на голове - книгу или мешочек с песком или солью, весом 500 граммов. 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819400"/>
            <a:ext cx="4597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ходьба"/>
          <p:cNvPicPr>
            <a:picLocks noChangeAspect="1" noChangeArrowheads="1"/>
          </p:cNvPicPr>
          <p:nvPr/>
        </p:nvPicPr>
        <p:blipFill>
          <a:blip r:embed="rId3" cstate="print"/>
          <a:srcRect l="6841" t="21021" r="45717"/>
          <a:stretch>
            <a:fillRect/>
          </a:stretch>
        </p:blipFill>
        <p:spPr bwMode="auto">
          <a:xfrm>
            <a:off x="457200" y="2209800"/>
            <a:ext cx="37655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6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SP_A02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362200"/>
            <a:ext cx="324485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105400" y="685800"/>
            <a:ext cx="3124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/>
              <a:t>Упражнения</a:t>
            </a:r>
            <a:r>
              <a:rPr lang="ru-RU" dirty="0"/>
              <a:t> на мяче большого диаметра. </a:t>
            </a:r>
          </a:p>
        </p:txBody>
      </p:sp>
      <p:pic>
        <p:nvPicPr>
          <p:cNvPr id="18439" name="Picture 7" descr="лежа"/>
          <p:cNvPicPr>
            <a:picLocks noChangeAspect="1" noChangeArrowheads="1"/>
          </p:cNvPicPr>
          <p:nvPr/>
        </p:nvPicPr>
        <p:blipFill>
          <a:blip r:embed="rId3" cstate="print"/>
          <a:srcRect t="6557" b="4918"/>
          <a:stretch>
            <a:fillRect/>
          </a:stretch>
        </p:blipFill>
        <p:spPr bwMode="auto">
          <a:xfrm>
            <a:off x="304800" y="2819400"/>
            <a:ext cx="4724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914400" y="579438"/>
            <a:ext cx="337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dirty="0"/>
              <a:t>Упражнения в положении лежа на спине, на животе.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8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4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asia_woman_tattoo_pow_a_m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724400"/>
            <a:ext cx="1087438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733800"/>
            <a:ext cx="448627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aerobics_lady_split_t_a_mc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4800600"/>
            <a:ext cx="1233488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81000" y="304800"/>
            <a:ext cx="8534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Если есть нарушения осанки нужно выбирать те виды спорта, при занятиях которыми правая и левая половины тела выполняют одни и те же движения. (спортивная гимнастика, бег, лыжные гонки, плавание, волейбол) . </a:t>
            </a:r>
          </a:p>
        </p:txBody>
      </p:sp>
      <p:pic>
        <p:nvPicPr>
          <p:cNvPr id="34827" name="Picture 11" descr="Рисунок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1219200"/>
            <a:ext cx="3449638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 descr="Рисунок2"/>
          <p:cNvPicPr>
            <a:picLocks noChangeAspect="1" noChangeArrowheads="1"/>
          </p:cNvPicPr>
          <p:nvPr/>
        </p:nvPicPr>
        <p:blipFill>
          <a:blip r:embed="rId6" cstate="print"/>
          <a:srcRect t="11497" b="5150"/>
          <a:stretch>
            <a:fillRect/>
          </a:stretch>
        </p:blipFill>
        <p:spPr bwMode="auto">
          <a:xfrm>
            <a:off x="5105400" y="1295400"/>
            <a:ext cx="2901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8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8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8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j02986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590800"/>
            <a:ext cx="469900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 descr="j0199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667000"/>
            <a:ext cx="2395538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38200" y="381000"/>
            <a:ext cx="7391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Нельзя заниматься спортом, при занятиях которым обе половины тела выполняют разные действия ( баскетбол, бокс, стрельба,  теннис) 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2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2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914400" y="152400"/>
            <a:ext cx="71628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Если постоянно соблюдать эти правила, </a:t>
            </a:r>
          </a:p>
          <a:p>
            <a:pPr algn="ctr"/>
            <a:r>
              <a:rPr lang="ru-RU" dirty="0"/>
              <a:t>у вас будет красивая осанка.</a:t>
            </a:r>
          </a:p>
          <a:p>
            <a:endParaRPr lang="ru-RU" dirty="0"/>
          </a:p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28600" y="990600"/>
            <a:ext cx="4724400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600" dirty="0"/>
              <a:t>Сон на жесткой постели;   </a:t>
            </a:r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r>
              <a:rPr lang="ru-RU" sz="1600" dirty="0"/>
              <a:t>Соблюдение правильного режима дня</a:t>
            </a:r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r>
              <a:rPr lang="ru-RU" sz="1600" dirty="0"/>
              <a:t>Правильное питание</a:t>
            </a:r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r>
              <a:rPr lang="ru-RU" sz="1600" dirty="0"/>
              <a:t>Постоянная двигательная активность,  занятия физическими упражнениями</a:t>
            </a:r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r>
              <a:rPr lang="ru-RU" sz="1600" dirty="0"/>
              <a:t>Отказ от таких вредных привычек, как стояние на одной ноге, неправильное положение тела во время сидения </a:t>
            </a:r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endParaRPr lang="ru-RU" sz="1600" dirty="0"/>
          </a:p>
          <a:p>
            <a:pPr marL="342900" indent="-342900">
              <a:buFontTx/>
              <a:buAutoNum type="arabicPeriod"/>
            </a:pPr>
            <a:r>
              <a:rPr lang="ru-RU" sz="1600" dirty="0"/>
              <a:t>Контроль за правильной нагрузкой на позвоночник при ношении рюкзаков. </a:t>
            </a:r>
          </a:p>
        </p:txBody>
      </p:sp>
      <p:graphicFrame>
        <p:nvGraphicFramePr>
          <p:cNvPr id="20496" name="Object 16"/>
          <p:cNvGraphicFramePr>
            <a:graphicFrameLocks noChangeAspect="1"/>
          </p:cNvGraphicFramePr>
          <p:nvPr>
            <p:ph/>
          </p:nvPr>
        </p:nvGraphicFramePr>
        <p:xfrm>
          <a:off x="5410200" y="914400"/>
          <a:ext cx="1690688" cy="631825"/>
        </p:xfrm>
        <a:graphic>
          <a:graphicData uri="http://schemas.openxmlformats.org/presentationml/2006/ole">
            <p:oleObj spid="_x0000_s1026" r:id="rId3" imgW="5838095" imgH="6335009" progId="MSPhotoEd.3">
              <p:embed/>
            </p:oleObj>
          </a:graphicData>
        </a:graphic>
      </p:graphicFrame>
      <p:pic>
        <p:nvPicPr>
          <p:cNvPr id="20500" name="Picture 20" descr="aerobics_lady_split_t_a_mc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981200"/>
            <a:ext cx="1508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23"/>
          <p:cNvPicPr>
            <a:picLocks noChangeAspect="1" noChangeArrowheads="1"/>
          </p:cNvPicPr>
          <p:nvPr/>
        </p:nvPicPr>
        <p:blipFill>
          <a:blip r:embed="rId5" cstate="print"/>
          <a:srcRect l="49364" t="60634" r="5298" b="17059"/>
          <a:stretch>
            <a:fillRect/>
          </a:stretch>
        </p:blipFill>
        <p:spPr bwMode="auto">
          <a:xfrm>
            <a:off x="6934200" y="3733800"/>
            <a:ext cx="1752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24"/>
          <p:cNvPicPr>
            <a:picLocks noChangeAspect="1" noChangeArrowheads="1"/>
          </p:cNvPicPr>
          <p:nvPr/>
        </p:nvPicPr>
        <p:blipFill>
          <a:blip r:embed="rId5" cstate="print"/>
          <a:srcRect l="73018" t="5522" r="5298" b="68234"/>
          <a:stretch>
            <a:fillRect/>
          </a:stretch>
        </p:blipFill>
        <p:spPr bwMode="auto">
          <a:xfrm>
            <a:off x="5791200" y="3657600"/>
            <a:ext cx="838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25" descr="осанка"/>
          <p:cNvPicPr>
            <a:picLocks noChangeAspect="1" noChangeArrowheads="1"/>
          </p:cNvPicPr>
          <p:nvPr/>
        </p:nvPicPr>
        <p:blipFill>
          <a:blip r:embed="rId6" cstate="print"/>
          <a:srcRect l="18408" r="73758" b="69673"/>
          <a:stretch>
            <a:fillRect/>
          </a:stretch>
        </p:blipFill>
        <p:spPr bwMode="auto">
          <a:xfrm>
            <a:off x="4648200" y="4876800"/>
            <a:ext cx="838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6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0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0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0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40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0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0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0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2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80"/>
                            </p:stCondLst>
                            <p:childTnLst>
                              <p:par>
                                <p:cTn id="4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04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04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04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280"/>
                            </p:stCondLst>
                            <p:childTnLst>
                              <p:par>
                                <p:cTn id="5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04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04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04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45" name="Picture 9" descr="nav_connect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333375"/>
            <a:ext cx="6875462" cy="1728788"/>
          </a:xfrm>
        </p:spPr>
      </p:pic>
      <p:pic>
        <p:nvPicPr>
          <p:cNvPr id="219146" name="Picture 10" descr="fonr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3500438"/>
            <a:ext cx="8208963" cy="2376487"/>
          </a:xfrm>
        </p:spPr>
      </p:pic>
      <p:sp>
        <p:nvSpPr>
          <p:cNvPr id="219147" name="WordArt 11"/>
          <p:cNvSpPr>
            <a:spLocks noChangeArrowheads="1" noChangeShapeType="1" noTextEdit="1"/>
          </p:cNvSpPr>
          <p:nvPr/>
        </p:nvSpPr>
        <p:spPr bwMode="auto">
          <a:xfrm>
            <a:off x="1908175" y="549275"/>
            <a:ext cx="54006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ПЛОСКОСТОПИЕ</a:t>
            </a:r>
          </a:p>
        </p:txBody>
      </p:sp>
      <p:sp>
        <p:nvSpPr>
          <p:cNvPr id="219148" name="WordArt 12"/>
          <p:cNvSpPr>
            <a:spLocks noChangeArrowheads="1" noChangeShapeType="1" noTextEdit="1"/>
          </p:cNvSpPr>
          <p:nvPr/>
        </p:nvSpPr>
        <p:spPr bwMode="auto">
          <a:xfrm>
            <a:off x="684213" y="3913188"/>
            <a:ext cx="7345362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БОЛЕЗНЕННЫЕ ИЗМЕНЕНИЯ СТОПЫ,</a:t>
            </a:r>
          </a:p>
        </p:txBody>
      </p:sp>
      <p:sp>
        <p:nvSpPr>
          <p:cNvPr id="219149" name="WordArt 13"/>
          <p:cNvSpPr>
            <a:spLocks noChangeArrowheads="1" noChangeShapeType="1" noTextEdit="1"/>
          </p:cNvSpPr>
          <p:nvPr/>
        </p:nvSpPr>
        <p:spPr bwMode="auto">
          <a:xfrm>
            <a:off x="684213" y="4941888"/>
            <a:ext cx="7488237" cy="668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ПРИ КОТОРЫХ УПЛОЩАЮТСЯ ИХ СВОДЫ</a:t>
            </a:r>
          </a:p>
        </p:txBody>
      </p:sp>
      <p:pic>
        <p:nvPicPr>
          <p:cNvPr id="219150" name="Picture 14" descr="warn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76517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51" name="Picture 15" descr="arrow_green_mouseov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24209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19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19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191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000" fill="hold"/>
                                        <p:tgtEl>
                                          <p:spTgt spid="219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19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9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7" grpId="0" animBg="1"/>
      <p:bldP spid="219148" grpId="0" animBg="1"/>
      <p:bldP spid="2191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75" name="Picture 11" descr="BD2129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1114">
            <a:off x="2981325" y="2935288"/>
            <a:ext cx="342900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0476" name="_s1032"/>
          <p:cNvSpPr>
            <a:spLocks noChangeArrowheads="1"/>
          </p:cNvSpPr>
          <p:nvPr/>
        </p:nvSpPr>
        <p:spPr bwMode="auto">
          <a:xfrm>
            <a:off x="1547813" y="692150"/>
            <a:ext cx="6048375" cy="15128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63500" dir="19387806" algn="ctr" rotWithShape="0">
              <a:schemeClr val="hlink"/>
            </a:outerShdw>
          </a:effectLst>
        </p:spPr>
        <p:txBody>
          <a:bodyPr wrap="none" lIns="0" tIns="0" rIns="0" bIns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0477" name="_s1032"/>
          <p:cNvSpPr>
            <a:spLocks noChangeArrowheads="1"/>
          </p:cNvSpPr>
          <p:nvPr/>
        </p:nvSpPr>
        <p:spPr bwMode="auto">
          <a:xfrm>
            <a:off x="5076825" y="4221163"/>
            <a:ext cx="2879725" cy="143986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63500" dir="19387806" algn="ctr" rotWithShape="0">
              <a:schemeClr val="hlink"/>
            </a:outerShdw>
          </a:effectLst>
        </p:spPr>
        <p:txBody>
          <a:bodyPr wrap="none" lIns="0" tIns="0" rIns="0" bIns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0478" name="_s1032"/>
          <p:cNvSpPr>
            <a:spLocks noChangeArrowheads="1"/>
          </p:cNvSpPr>
          <p:nvPr/>
        </p:nvSpPr>
        <p:spPr bwMode="auto">
          <a:xfrm>
            <a:off x="1044575" y="4292600"/>
            <a:ext cx="2879725" cy="1439863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63500" dir="19387806" algn="ctr" rotWithShape="0">
              <a:schemeClr val="hlink"/>
            </a:outerShdw>
          </a:effectLst>
        </p:spPr>
        <p:txBody>
          <a:bodyPr wrap="none" lIns="0" tIns="0" rIns="0" bIns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0479" name="Picture 15" descr="BD2129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553936">
            <a:off x="5819775" y="2933700"/>
            <a:ext cx="342900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0480" name="WordArt 16"/>
          <p:cNvSpPr>
            <a:spLocks noChangeArrowheads="1" noChangeShapeType="1" noTextEdit="1"/>
          </p:cNvSpPr>
          <p:nvPr/>
        </p:nvSpPr>
        <p:spPr bwMode="auto">
          <a:xfrm>
            <a:off x="1187450" y="4437063"/>
            <a:ext cx="2592388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Продольное 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плоскостопие</a:t>
            </a:r>
          </a:p>
        </p:txBody>
      </p:sp>
      <p:sp>
        <p:nvSpPr>
          <p:cNvPr id="190481" name="WordArt 17"/>
          <p:cNvSpPr>
            <a:spLocks noChangeArrowheads="1" noChangeShapeType="1" noTextEdit="1"/>
          </p:cNvSpPr>
          <p:nvPr/>
        </p:nvSpPr>
        <p:spPr bwMode="auto">
          <a:xfrm>
            <a:off x="5370513" y="4508500"/>
            <a:ext cx="2514600" cy="73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Поперечное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rPr>
              <a:t>плоскостопие</a:t>
            </a:r>
          </a:p>
        </p:txBody>
      </p:sp>
      <p:sp>
        <p:nvSpPr>
          <p:cNvPr id="190483" name="WordArt 19"/>
          <p:cNvSpPr>
            <a:spLocks noChangeArrowheads="1" noChangeShapeType="1" noTextEdit="1"/>
          </p:cNvSpPr>
          <p:nvPr/>
        </p:nvSpPr>
        <p:spPr bwMode="auto">
          <a:xfrm>
            <a:off x="2051050" y="1052513"/>
            <a:ext cx="49688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РАЗЛИЧАЮТ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9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904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19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000"/>
                                        <p:tgtEl>
                                          <p:spTgt spid="19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6" grpId="0" animBg="1"/>
      <p:bldP spid="190477" grpId="0" animBg="1"/>
      <p:bldP spid="190478" grpId="0" animBg="1"/>
      <p:bldP spid="190480" grpId="0" animBg="1"/>
      <p:bldP spid="190481" grpId="0" animBg="1"/>
      <p:bldP spid="19048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Туфли на шпильках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785813"/>
            <a:ext cx="35242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28625" y="142875"/>
            <a:ext cx="4143375" cy="6572250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Плоскостопие находится в прямой зависимости от массы тела: чем больше масса и, следовательно, нагрузка на стопы, тем более выражено продольное плоскостопие. Данная патология имеет место в основном у женщин. Продольное плоскостопие встречается чаще всего в возрасте 16—25 лет, поперечное — в 35—50 лет.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При ходьбе на «шпильках» происходит перераспределение нагрузки: с пятки она перемещается на область поперечного свода, который её не выдерживает, деформируется, отчего и возникает поперечное плоскостопие.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плоскостопия степен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285875"/>
            <a:ext cx="70104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85750" y="285750"/>
            <a:ext cx="8572500" cy="642938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</a:rPr>
              <a:t>Степени развития плоскостопия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88" name="AutoShape 16"/>
          <p:cNvSpPr>
            <a:spLocks noChangeArrowheads="1"/>
          </p:cNvSpPr>
          <p:nvPr/>
        </p:nvSpPr>
        <p:spPr bwMode="auto">
          <a:xfrm>
            <a:off x="3203848" y="2348880"/>
            <a:ext cx="2808288" cy="1522413"/>
          </a:xfrm>
          <a:prstGeom prst="roundRect">
            <a:avLst>
              <a:gd name="adj" fmla="val 16667"/>
            </a:avLst>
          </a:prstGeom>
          <a:solidFill>
            <a:srgbClr val="FFFF66">
              <a:alpha val="98000"/>
            </a:srgbClr>
          </a:solidFill>
          <a:ln w="9525">
            <a:solidFill>
              <a:srgbClr val="339966"/>
            </a:solidFill>
            <a:round/>
            <a:headEnd/>
            <a:tailEnd/>
          </a:ln>
          <a:effectLst>
            <a:outerShdw dist="107763" dir="13500000" algn="ctr" rotWithShape="0">
              <a:schemeClr val="bg1"/>
            </a:outerShdw>
          </a:effec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ru-RU" sz="2400" b="1" dirty="0" smtClean="0">
                <a:effectLst/>
                <a:latin typeface="Arial Narrow" pitchFamily="34" charset="0"/>
              </a:rPr>
              <a:t>Осанка зависит </a:t>
            </a:r>
          </a:p>
          <a:p>
            <a:pPr algn="ctr" eaLnBrk="0" hangingPunct="0">
              <a:spcBef>
                <a:spcPct val="50000"/>
              </a:spcBef>
            </a:pPr>
            <a:r>
              <a:rPr lang="ru-RU" sz="2400" b="1" dirty="0">
                <a:latin typeface="Arial Narrow" pitchFamily="34" charset="0"/>
              </a:rPr>
              <a:t>о</a:t>
            </a:r>
            <a:r>
              <a:rPr lang="ru-RU" sz="2400" b="1" dirty="0" smtClean="0">
                <a:latin typeface="Arial Narrow" pitchFamily="34" charset="0"/>
              </a:rPr>
              <a:t>т формы</a:t>
            </a:r>
            <a:endParaRPr lang="ru-RU" sz="2400" b="1" dirty="0">
              <a:effectLst/>
              <a:latin typeface="Arial Narrow" pitchFamily="34" charset="0"/>
            </a:endParaRPr>
          </a:p>
          <a:p>
            <a:pPr algn="ctr" eaLnBrk="0" hangingPunct="0">
              <a:spcBef>
                <a:spcPct val="50000"/>
              </a:spcBef>
            </a:pP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156690" name="AutoShape 18"/>
          <p:cNvSpPr>
            <a:spLocks noChangeArrowheads="1"/>
          </p:cNvSpPr>
          <p:nvPr/>
        </p:nvSpPr>
        <p:spPr bwMode="auto">
          <a:xfrm>
            <a:off x="6588125" y="2565400"/>
            <a:ext cx="2366963" cy="466725"/>
          </a:xfrm>
          <a:prstGeom prst="wedgeRectCallout">
            <a:avLst>
              <a:gd name="adj1" fmla="val -74481"/>
              <a:gd name="adj2" fmla="val 444"/>
            </a:avLst>
          </a:prstGeom>
          <a:gradFill rotWithShape="1">
            <a:gsLst>
              <a:gs pos="0">
                <a:srgbClr val="3399FF"/>
              </a:gs>
              <a:gs pos="100000">
                <a:schemeClr val="hlink"/>
              </a:gs>
            </a:gsLst>
            <a:lin ang="18900000" scaled="1"/>
          </a:gradFill>
          <a:ln w="9525">
            <a:solidFill>
              <a:srgbClr val="00FF00"/>
            </a:solidFill>
            <a:miter lim="800000"/>
            <a:headEnd/>
            <a:tailEnd/>
          </a:ln>
          <a:effectLst>
            <a:outerShdw dist="107763" dir="2700000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ru-RU" sz="2400" b="1" i="1">
                <a:solidFill>
                  <a:srgbClr val="990099"/>
                </a:solidFill>
                <a:effectLst/>
                <a:latin typeface="Monotype Corsiva" pitchFamily="66" charset="0"/>
              </a:rPr>
              <a:t>грудной клетки</a:t>
            </a:r>
            <a:r>
              <a:rPr lang="ru-RU" sz="2000" b="1" i="1">
                <a:solidFill>
                  <a:srgbClr val="990099"/>
                </a:solidFill>
                <a:effectLst/>
                <a:latin typeface="Monotype Corsiva" pitchFamily="66" charset="0"/>
              </a:rPr>
              <a:t>;</a:t>
            </a:r>
          </a:p>
        </p:txBody>
      </p:sp>
      <p:sp>
        <p:nvSpPr>
          <p:cNvPr id="156691" name="AutoShape 19"/>
          <p:cNvSpPr>
            <a:spLocks noChangeArrowheads="1"/>
          </p:cNvSpPr>
          <p:nvPr/>
        </p:nvSpPr>
        <p:spPr bwMode="auto">
          <a:xfrm flipH="1">
            <a:off x="34925" y="2492375"/>
            <a:ext cx="2520950" cy="466725"/>
          </a:xfrm>
          <a:prstGeom prst="wedgeRectCallout">
            <a:avLst>
              <a:gd name="adj1" fmla="val -70532"/>
              <a:gd name="adj2" fmla="val 7139"/>
            </a:avLst>
          </a:prstGeom>
          <a:gradFill rotWithShape="1">
            <a:gsLst>
              <a:gs pos="0">
                <a:srgbClr val="3399FF"/>
              </a:gs>
              <a:gs pos="100000">
                <a:schemeClr val="hlink"/>
              </a:gs>
            </a:gsLst>
            <a:lin ang="18900000" scaled="1"/>
          </a:gradFill>
          <a:ln w="9525">
            <a:solidFill>
              <a:srgbClr val="00FF00"/>
            </a:solidFill>
            <a:miter lim="800000"/>
            <a:headEnd/>
            <a:tailEnd/>
          </a:ln>
          <a:effectLst>
            <a:outerShdw dist="107763" dir="2700000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990099"/>
                </a:solidFill>
                <a:effectLst/>
                <a:latin typeface="Monotype Corsiva" pitchFamily="66" charset="0"/>
              </a:rPr>
              <a:t>положения головы</a:t>
            </a:r>
          </a:p>
        </p:txBody>
      </p:sp>
      <p:sp>
        <p:nvSpPr>
          <p:cNvPr id="156692" name="AutoShape 20"/>
          <p:cNvSpPr>
            <a:spLocks noChangeArrowheads="1"/>
          </p:cNvSpPr>
          <p:nvPr/>
        </p:nvSpPr>
        <p:spPr bwMode="auto">
          <a:xfrm flipH="1">
            <a:off x="2555875" y="4868863"/>
            <a:ext cx="4537075" cy="719137"/>
          </a:xfrm>
          <a:prstGeom prst="wedgeRectCallout">
            <a:avLst>
              <a:gd name="adj1" fmla="val 7417"/>
              <a:gd name="adj2" fmla="val -142718"/>
            </a:avLst>
          </a:prstGeom>
          <a:gradFill rotWithShape="1">
            <a:gsLst>
              <a:gs pos="0">
                <a:srgbClr val="3399FF"/>
              </a:gs>
              <a:gs pos="100000">
                <a:schemeClr val="hlink"/>
              </a:gs>
            </a:gsLst>
            <a:lin ang="18900000" scaled="1"/>
          </a:gradFill>
          <a:ln w="9525">
            <a:solidFill>
              <a:srgbClr val="00FF00"/>
            </a:solidFill>
            <a:miter lim="800000"/>
            <a:headEnd/>
            <a:tailEnd/>
          </a:ln>
          <a:effectLst>
            <a:outerShdw dist="107763" dir="2700000" algn="ctr" rotWithShape="0">
              <a:srgbClr val="FFFF66"/>
            </a:outerShdw>
          </a:effectLst>
        </p:spPr>
        <p:txBody>
          <a:bodyPr/>
          <a:lstStyle/>
          <a:p>
            <a:pPr algn="ctr"/>
            <a:r>
              <a:rPr lang="ru-RU" sz="3200" b="1" i="1">
                <a:solidFill>
                  <a:srgbClr val="990099"/>
                </a:solidFill>
                <a:effectLst/>
                <a:latin typeface="Monotype Corsiva" pitchFamily="66" charset="0"/>
              </a:rPr>
              <a:t>плечевого пояса</a:t>
            </a:r>
            <a:endParaRPr lang="ru-RU" sz="2000">
              <a:effectLst/>
              <a:latin typeface="Times New Roman" pitchFamily="18" charset="0"/>
            </a:endParaRPr>
          </a:p>
        </p:txBody>
      </p:sp>
      <p:sp>
        <p:nvSpPr>
          <p:cNvPr id="156693" name="AutoShape 21"/>
          <p:cNvSpPr>
            <a:spLocks noChangeArrowheads="1"/>
          </p:cNvSpPr>
          <p:nvPr/>
        </p:nvSpPr>
        <p:spPr bwMode="auto">
          <a:xfrm flipH="1">
            <a:off x="2484438" y="477838"/>
            <a:ext cx="3959225" cy="719137"/>
          </a:xfrm>
          <a:prstGeom prst="wedgeRectCallout">
            <a:avLst>
              <a:gd name="adj1" fmla="val 7056"/>
              <a:gd name="adj2" fmla="val 146023"/>
            </a:avLst>
          </a:prstGeom>
          <a:gradFill rotWithShape="1">
            <a:gsLst>
              <a:gs pos="0">
                <a:srgbClr val="3399FF"/>
              </a:gs>
              <a:gs pos="100000">
                <a:schemeClr val="hlink"/>
              </a:gs>
            </a:gsLst>
            <a:lin ang="18900000" scaled="1"/>
          </a:gradFill>
          <a:ln w="9525">
            <a:solidFill>
              <a:srgbClr val="00FF00"/>
            </a:solidFill>
            <a:miter lim="800000"/>
            <a:headEnd/>
            <a:tailEnd/>
          </a:ln>
          <a:effectLst>
            <a:outerShdw dist="107763" dir="2700000" algn="ctr" rotWithShape="0">
              <a:srgbClr val="FFFF66"/>
            </a:outerShdw>
          </a:effectLst>
        </p:spPr>
        <p:txBody>
          <a:bodyPr/>
          <a:lstStyle/>
          <a:p>
            <a:pPr marL="457200" indent="-457200" algn="ctr"/>
            <a:r>
              <a:rPr lang="ru-RU" sz="2000" b="1" i="1" dirty="0">
                <a:solidFill>
                  <a:srgbClr val="990099"/>
                </a:solidFill>
                <a:effectLst/>
                <a:latin typeface="Monotype Corsiva" pitchFamily="66" charset="0"/>
              </a:rPr>
              <a:t>	</a:t>
            </a:r>
            <a:r>
              <a:rPr lang="ru-RU" sz="3200" b="1" i="1" dirty="0">
                <a:solidFill>
                  <a:srgbClr val="990099"/>
                </a:solidFill>
                <a:effectLst/>
                <a:latin typeface="Monotype Corsiva" pitchFamily="66" charset="0"/>
              </a:rPr>
              <a:t>позвоночного столба</a:t>
            </a:r>
            <a:endParaRPr lang="ru-RU" sz="3200" dirty="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6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400"/>
                            </p:stCondLst>
                            <p:childTnLst>
                              <p:par>
                                <p:cTn id="3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8" grpId="0" animBg="1"/>
      <p:bldP spid="156690" grpId="0" animBg="1"/>
      <p:bldP spid="156691" grpId="0" animBg="1"/>
      <p:bldP spid="156692" grpId="0" animBg="1"/>
      <p:bldP spid="15669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8" name="Picture 4" descr="nav_safe_easy_dow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333375"/>
            <a:ext cx="69119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0949" name="WordArt 5" descr="Белый мрамор"/>
          <p:cNvSpPr>
            <a:spLocks noChangeArrowheads="1" noChangeShapeType="1" noTextEdit="1"/>
          </p:cNvSpPr>
          <p:nvPr/>
        </p:nvSpPr>
        <p:spPr bwMode="auto">
          <a:xfrm>
            <a:off x="2268538" y="692150"/>
            <a:ext cx="475138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Arial"/>
                <a:cs typeface="Arial"/>
              </a:rPr>
              <a:t>ПРИЧИНЫ</a:t>
            </a:r>
          </a:p>
        </p:txBody>
      </p:sp>
      <p:sp>
        <p:nvSpPr>
          <p:cNvPr id="210950" name="AutoShape 6"/>
          <p:cNvSpPr>
            <a:spLocks noChangeArrowheads="1"/>
          </p:cNvSpPr>
          <p:nvPr/>
        </p:nvSpPr>
        <p:spPr bwMode="auto">
          <a:xfrm>
            <a:off x="1404938" y="1916113"/>
            <a:ext cx="5399087" cy="143986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0951" name="WordArt 7"/>
          <p:cNvSpPr>
            <a:spLocks noChangeArrowheads="1" noChangeShapeType="1" noTextEdit="1"/>
          </p:cNvSpPr>
          <p:nvPr/>
        </p:nvSpPr>
        <p:spPr bwMode="auto">
          <a:xfrm>
            <a:off x="2052638" y="2060575"/>
            <a:ext cx="3887787" cy="9350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Избыточная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масса тела</a:t>
            </a:r>
          </a:p>
        </p:txBody>
      </p:sp>
      <p:sp>
        <p:nvSpPr>
          <p:cNvPr id="210952" name="AutoShape 8"/>
          <p:cNvSpPr>
            <a:spLocks noChangeArrowheads="1"/>
          </p:cNvSpPr>
          <p:nvPr/>
        </p:nvSpPr>
        <p:spPr bwMode="auto">
          <a:xfrm>
            <a:off x="2486025" y="3573463"/>
            <a:ext cx="5399088" cy="14398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0953" name="WordArt 9"/>
          <p:cNvSpPr>
            <a:spLocks noChangeArrowheads="1" noChangeShapeType="1" noTextEdit="1"/>
          </p:cNvSpPr>
          <p:nvPr/>
        </p:nvSpPr>
        <p:spPr bwMode="auto">
          <a:xfrm>
            <a:off x="3089275" y="3644900"/>
            <a:ext cx="4362450" cy="12525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8523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Длительное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хождение или стояние</a:t>
            </a:r>
          </a:p>
        </p:txBody>
      </p:sp>
      <p:sp>
        <p:nvSpPr>
          <p:cNvPr id="210954" name="AutoShape 10"/>
          <p:cNvSpPr>
            <a:spLocks noChangeArrowheads="1"/>
          </p:cNvSpPr>
          <p:nvPr/>
        </p:nvSpPr>
        <p:spPr bwMode="auto">
          <a:xfrm>
            <a:off x="3349625" y="5229225"/>
            <a:ext cx="5399088" cy="14398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0955" name="WordArt 11"/>
          <p:cNvSpPr>
            <a:spLocks noChangeArrowheads="1" noChangeShapeType="1" noTextEdit="1"/>
          </p:cNvSpPr>
          <p:nvPr/>
        </p:nvSpPr>
        <p:spPr bwMode="auto">
          <a:xfrm>
            <a:off x="4208463" y="5343525"/>
            <a:ext cx="3963987" cy="11811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0227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Неправильно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подобранная обувь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21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0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109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2109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2109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2109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2109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9" grpId="0" animBg="1"/>
      <p:bldP spid="210950" grpId="0" animBg="1" autoUpdateAnimBg="0"/>
      <p:bldP spid="210951" grpId="0" animBg="1"/>
      <p:bldP spid="210952" grpId="0" animBg="1" autoUpdateAnimBg="0"/>
      <p:bldP spid="210953" grpId="0" animBg="1"/>
      <p:bldP spid="210954" grpId="0" animBg="1" autoUpdateAnimBg="0"/>
      <p:bldP spid="21095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6" name="Picture 4" descr="nav_start_here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71550" y="188913"/>
            <a:ext cx="6840538" cy="1468437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  <p:sp>
        <p:nvSpPr>
          <p:cNvPr id="202758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908175" y="117475"/>
            <a:ext cx="5040313" cy="14398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Упражнения, направленные</a:t>
            </a:r>
          </a:p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 ликвидацию плоскостопия</a:t>
            </a:r>
          </a:p>
        </p:txBody>
      </p:sp>
      <p:pic>
        <p:nvPicPr>
          <p:cNvPr id="20275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2792413"/>
            <a:ext cx="2384425" cy="2652712"/>
          </a:xfrm>
          <a:prstGeom prst="rect">
            <a:avLst/>
          </a:prstGeom>
          <a:noFill/>
        </p:spPr>
      </p:pic>
      <p:pic>
        <p:nvPicPr>
          <p:cNvPr id="20276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133600"/>
            <a:ext cx="2597150" cy="4248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755650" y="1125538"/>
            <a:ext cx="7920038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</a:rPr>
              <a:t>Выводы: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latin typeface="Times New Roman" pitchFamily="18" charset="0"/>
              </a:rPr>
              <a:t>Осанка – показатель психического и физического здоровья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latin typeface="Times New Roman" pitchFamily="18" charset="0"/>
              </a:rPr>
              <a:t>Плохая осанка способствует деформации скелета</a:t>
            </a:r>
          </a:p>
          <a:p>
            <a:pPr marL="457200" indent="-457200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3.   Выяснили, что, если дети будут долго сидеть за компьютером и телевизором, неправильно сидеть за партой, у них может нарушиться осанка и это может  привести к развитию заболеваний внутренних органов.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143000" y="609600"/>
            <a:ext cx="7239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 dirty="0"/>
              <a:t>«…</a:t>
            </a:r>
            <a:r>
              <a:rPr lang="ru-RU" sz="3200" i="1" dirty="0"/>
              <a:t>Чтобы быть здоровым, </a:t>
            </a:r>
          </a:p>
          <a:p>
            <a:endParaRPr lang="ru-RU" sz="3200" i="1" dirty="0"/>
          </a:p>
          <a:p>
            <a:r>
              <a:rPr lang="ru-RU" sz="3200" i="1" dirty="0"/>
              <a:t>нужны собственные усилия, </a:t>
            </a:r>
          </a:p>
          <a:p>
            <a:endParaRPr lang="ru-RU" sz="3200" i="1" dirty="0"/>
          </a:p>
          <a:p>
            <a:r>
              <a:rPr lang="ru-RU" sz="3200" i="1" dirty="0"/>
              <a:t>постоянные и значительные, </a:t>
            </a:r>
          </a:p>
          <a:p>
            <a:endParaRPr lang="ru-RU" sz="3200" i="1" dirty="0"/>
          </a:p>
          <a:p>
            <a:r>
              <a:rPr lang="ru-RU" sz="3200" i="1" dirty="0"/>
              <a:t>заменить их нельзя ничем»   </a:t>
            </a:r>
          </a:p>
          <a:p>
            <a:pPr algn="r"/>
            <a:r>
              <a:rPr lang="ru-RU" i="1" dirty="0"/>
              <a:t>(Академик Н.М.Амосов.)</a:t>
            </a:r>
          </a:p>
          <a:p>
            <a:pPr>
              <a:spcBef>
                <a:spcPct val="50000"/>
              </a:spcBef>
            </a:pPr>
            <a:endParaRPr lang="ru-RU" sz="2800" i="1" dirty="0">
              <a:latin typeface="Agency FB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600200" y="457200"/>
            <a:ext cx="662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21509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752600" y="2514600"/>
            <a:ext cx="57912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Staccato222 BT"/>
              </a:rPr>
              <a:t>Будьте здоровы!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0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6" name="AutoShape 6"/>
          <p:cNvSpPr>
            <a:spLocks noChangeArrowheads="1"/>
          </p:cNvSpPr>
          <p:nvPr/>
        </p:nvSpPr>
        <p:spPr bwMode="auto">
          <a:xfrm>
            <a:off x="3132138" y="2852738"/>
            <a:ext cx="2879725" cy="14398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990099"/>
                </a:solidFill>
                <a:effectLst/>
                <a:latin typeface="Monotype Corsiva" pitchFamily="66" charset="0"/>
              </a:rPr>
              <a:t>При      нормальной  осанке</a:t>
            </a:r>
          </a:p>
          <a:p>
            <a:pPr algn="ctr">
              <a:spcBef>
                <a:spcPct val="50000"/>
              </a:spcBef>
            </a:pPr>
            <a:endParaRPr lang="ru-RU" sz="2800" b="1" dirty="0">
              <a:solidFill>
                <a:srgbClr val="990099"/>
              </a:solidFill>
              <a:effectLst/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900" b="1" dirty="0">
              <a:solidFill>
                <a:srgbClr val="990099"/>
              </a:solidFill>
              <a:effectLst/>
              <a:latin typeface="Monotype Corsiva" pitchFamily="66" charset="0"/>
            </a:endParaRPr>
          </a:p>
        </p:txBody>
      </p:sp>
      <p:sp>
        <p:nvSpPr>
          <p:cNvPr id="179207" name="AutoShape 7"/>
          <p:cNvSpPr>
            <a:spLocks noChangeArrowheads="1"/>
          </p:cNvSpPr>
          <p:nvPr/>
        </p:nvSpPr>
        <p:spPr bwMode="auto">
          <a:xfrm>
            <a:off x="1042988" y="5086350"/>
            <a:ext cx="7197725" cy="10795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FF6699"/>
              </a:gs>
            </a:gsLst>
            <a:lin ang="0" scaled="1"/>
          </a:gradFill>
          <a:ln w="38100">
            <a:solidFill>
              <a:srgbClr val="FFFF66"/>
            </a:solidFill>
            <a:round/>
            <a:headEnd/>
            <a:tailEnd/>
          </a:ln>
          <a:effectLst>
            <a:outerShdw dist="107763" dir="18900000" algn="ctr" rotWithShape="0">
              <a:srgbClr val="FFFF66"/>
            </a:outerShdw>
          </a:effec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effectLst/>
                <a:latin typeface="Monotype Corsiva" pitchFamily="66" charset="0"/>
              </a:rPr>
              <a:t>ноги прямые с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Monotype Corsiva" pitchFamily="66" charset="0"/>
              </a:rPr>
              <a:t>нориальными</a:t>
            </a:r>
            <a:r>
              <a:rPr lang="ru-RU" sz="3600" b="1" dirty="0">
                <a:solidFill>
                  <a:srgbClr val="FF0000"/>
                </a:solidFill>
                <a:effectLst/>
                <a:latin typeface="Monotype Corsiva" pitchFamily="66" charset="0"/>
              </a:rPr>
              <a:t> сводами стоп;</a:t>
            </a:r>
            <a:endParaRPr lang="ru-RU" sz="3600" dirty="0">
              <a:effectLst/>
              <a:latin typeface="Monotype Corsiva" pitchFamily="66" charset="0"/>
            </a:endParaRPr>
          </a:p>
        </p:txBody>
      </p:sp>
      <p:sp>
        <p:nvSpPr>
          <p:cNvPr id="179208" name="AutoShape 8"/>
          <p:cNvSpPr>
            <a:spLocks noChangeArrowheads="1"/>
          </p:cNvSpPr>
          <p:nvPr/>
        </p:nvSpPr>
        <p:spPr bwMode="auto">
          <a:xfrm>
            <a:off x="900113" y="1125538"/>
            <a:ext cx="7197725" cy="10795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FF6699"/>
              </a:gs>
            </a:gsLst>
            <a:lin ang="0" scaled="1"/>
          </a:gradFill>
          <a:ln w="38100">
            <a:solidFill>
              <a:srgbClr val="FFFF66"/>
            </a:solidFill>
            <a:round/>
            <a:headEnd/>
            <a:tailEnd/>
          </a:ln>
          <a:effectLst>
            <a:outerShdw dist="107763" dir="18900000" algn="ctr" rotWithShape="0">
              <a:srgbClr val="FFFF66"/>
            </a:outerShdw>
          </a:effec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effectLst/>
                <a:latin typeface="Monotype Corsiva" pitchFamily="66" charset="0"/>
              </a:rPr>
              <a:t>изгибы позвоночника умеренные;</a:t>
            </a:r>
          </a:p>
        </p:txBody>
      </p:sp>
      <p:pic>
        <p:nvPicPr>
          <p:cNvPr id="179209" name="Picture 9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48150" y="2457450"/>
            <a:ext cx="539750" cy="539750"/>
          </a:xfrm>
          <a:prstGeom prst="rect">
            <a:avLst/>
          </a:prstGeom>
          <a:noFill/>
        </p:spPr>
      </p:pic>
      <p:pic>
        <p:nvPicPr>
          <p:cNvPr id="179210" name="Picture 10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284538"/>
            <a:ext cx="539750" cy="539750"/>
          </a:xfrm>
          <a:prstGeom prst="rect">
            <a:avLst/>
          </a:prstGeom>
          <a:noFill/>
        </p:spPr>
      </p:pic>
      <p:pic>
        <p:nvPicPr>
          <p:cNvPr id="179211" name="Picture 11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832475" y="3357563"/>
            <a:ext cx="539750" cy="539750"/>
          </a:xfrm>
          <a:prstGeom prst="rect">
            <a:avLst/>
          </a:prstGeom>
          <a:noFill/>
        </p:spPr>
      </p:pic>
      <p:pic>
        <p:nvPicPr>
          <p:cNvPr id="179212" name="Picture 12" descr="RAROWAN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103688" y="4149725"/>
            <a:ext cx="539750" cy="539750"/>
          </a:xfrm>
          <a:prstGeom prst="rect">
            <a:avLst/>
          </a:prstGeom>
          <a:noFill/>
        </p:spPr>
      </p:pic>
      <p:sp>
        <p:nvSpPr>
          <p:cNvPr id="179213" name="AutoShape 13"/>
          <p:cNvSpPr>
            <a:spLocks noChangeArrowheads="1"/>
          </p:cNvSpPr>
          <p:nvPr/>
        </p:nvSpPr>
        <p:spPr bwMode="auto">
          <a:xfrm>
            <a:off x="6227763" y="2709863"/>
            <a:ext cx="2879725" cy="1439862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FF6699"/>
              </a:gs>
            </a:gsLst>
            <a:lin ang="0" scaled="1"/>
          </a:gradFill>
          <a:ln w="38100">
            <a:solidFill>
              <a:srgbClr val="FFFF66"/>
            </a:solidFill>
            <a:round/>
            <a:headEnd/>
            <a:tailEnd/>
          </a:ln>
          <a:effectLst>
            <a:outerShdw dist="107763" dir="18900000" algn="ctr" rotWithShape="0">
              <a:srgbClr val="FFFF66"/>
            </a:outerShdw>
          </a:effec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effectLst/>
                <a:latin typeface="Monotype Corsiva" pitchFamily="66" charset="0"/>
              </a:rPr>
              <a:t>плечи раздвинуты;</a:t>
            </a:r>
            <a:endParaRPr lang="ru-RU" sz="3600" dirty="0">
              <a:effectLst/>
              <a:latin typeface="Monotype Corsiva" pitchFamily="66" charset="0"/>
            </a:endParaRPr>
          </a:p>
        </p:txBody>
      </p:sp>
      <p:sp>
        <p:nvSpPr>
          <p:cNvPr id="179214" name="AutoShape 14"/>
          <p:cNvSpPr>
            <a:spLocks noChangeArrowheads="1"/>
          </p:cNvSpPr>
          <p:nvPr/>
        </p:nvSpPr>
        <p:spPr bwMode="auto">
          <a:xfrm>
            <a:off x="34925" y="2708275"/>
            <a:ext cx="2879725" cy="1439863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FF6699"/>
              </a:gs>
            </a:gsLst>
            <a:lin ang="0" scaled="1"/>
          </a:gradFill>
          <a:ln w="38100">
            <a:solidFill>
              <a:srgbClr val="FFFF66"/>
            </a:solidFill>
            <a:round/>
            <a:headEnd/>
            <a:tailEnd/>
          </a:ln>
          <a:effectLst>
            <a:outerShdw dist="107763" dir="18900000" algn="ctr" rotWithShape="0">
              <a:srgbClr val="FFFF66"/>
            </a:outerShdw>
          </a:effec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effectLst/>
                <a:latin typeface="Monotype Corsiva" pitchFamily="66" charset="0"/>
              </a:rPr>
              <a:t>лопатки симметричны;</a:t>
            </a:r>
            <a:endParaRPr lang="ru-RU" sz="3600" dirty="0"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7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900"/>
                            </p:stCondLst>
                            <p:childTnLst>
                              <p:par>
                                <p:cTn id="1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7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900"/>
                            </p:stCondLst>
                            <p:childTnLst>
                              <p:par>
                                <p:cTn id="2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79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6" grpId="0" animBg="1"/>
      <p:bldP spid="179207" grpId="0" animBg="1"/>
      <p:bldP spid="179208" grpId="0" animBg="1"/>
      <p:bldP spid="179213" grpId="0" animBg="1"/>
      <p:bldP spid="1792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</a:rPr>
              <a:t>Осанка</a:t>
            </a:r>
            <a:r>
              <a:rPr lang="ru-RU" sz="2400" dirty="0">
                <a:latin typeface="Times New Roman" pitchFamily="18" charset="0"/>
              </a:rPr>
              <a:t> – это особое сочетание положения головы, позвоночника, грудной клетки, верхних и нижних конечностей, поддерживаемое мышцами, участвующими в сохранении равновесия тела (мед. понятие)</a:t>
            </a:r>
          </a:p>
          <a:p>
            <a:pPr algn="ctr">
              <a:spcBef>
                <a:spcPct val="50000"/>
              </a:spcBef>
            </a:pPr>
            <a:r>
              <a:rPr lang="ru-RU" sz="2400" i="1" dirty="0">
                <a:latin typeface="Times New Roman" pitchFamily="18" charset="0"/>
              </a:rPr>
              <a:t>У человека </a:t>
            </a:r>
            <a:r>
              <a:rPr lang="en-US" sz="2400" i="1" dirty="0">
                <a:latin typeface="Times New Roman" pitchFamily="18" charset="0"/>
              </a:rPr>
              <a:t>S</a:t>
            </a:r>
            <a:r>
              <a:rPr lang="ru-RU" sz="2400" i="1" dirty="0">
                <a:latin typeface="Times New Roman" pitchFamily="18" charset="0"/>
              </a:rPr>
              <a:t> – образный позвоночник</a:t>
            </a:r>
          </a:p>
          <a:p>
            <a:pPr algn="ctr">
              <a:spcBef>
                <a:spcPct val="50000"/>
              </a:spcBef>
            </a:pPr>
            <a:endParaRPr lang="ru-RU" sz="2400" i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i="1" dirty="0">
              <a:latin typeface="Times New Roman" pitchFamily="18" charset="0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0" y="36576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8201" name="Picture 9" descr="%D0%A0%D0%B8%D1%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1143000"/>
            <a:ext cx="847725" cy="2286000"/>
          </a:xfrm>
          <a:prstGeom prst="rect">
            <a:avLst/>
          </a:prstGeom>
          <a:noFill/>
        </p:spPr>
      </p:pic>
      <p:pic>
        <p:nvPicPr>
          <p:cNvPr id="8204" name="Picture 12" descr="Безымянам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733800"/>
            <a:ext cx="3349625" cy="2901950"/>
          </a:xfrm>
          <a:prstGeom prst="rect">
            <a:avLst/>
          </a:prstGeom>
          <a:noFill/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0" y="3733800"/>
            <a:ext cx="54102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</a:rPr>
              <a:t>У человека различают:</a:t>
            </a:r>
            <a:r>
              <a:rPr lang="ru-RU" sz="2400" dirty="0">
                <a:latin typeface="Times New Roman" pitchFamily="18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правильную (а), сутуловатую (б), </a:t>
            </a:r>
            <a:r>
              <a:rPr lang="ru-RU" sz="2400" dirty="0" err="1">
                <a:latin typeface="Times New Roman" pitchFamily="18" charset="0"/>
              </a:rPr>
              <a:t>кифотическую</a:t>
            </a:r>
            <a:r>
              <a:rPr lang="ru-RU" sz="2400" dirty="0">
                <a:latin typeface="Times New Roman" pitchFamily="18" charset="0"/>
              </a:rPr>
              <a:t> (в), </a:t>
            </a:r>
            <a:r>
              <a:rPr lang="ru-RU" sz="2400" dirty="0" err="1">
                <a:latin typeface="Times New Roman" pitchFamily="18" charset="0"/>
              </a:rPr>
              <a:t>лордотическую</a:t>
            </a:r>
            <a:r>
              <a:rPr lang="ru-RU" sz="2400" dirty="0">
                <a:latin typeface="Times New Roman" pitchFamily="18" charset="0"/>
              </a:rPr>
              <a:t> (г), выпрямленную (</a:t>
            </a:r>
            <a:r>
              <a:rPr lang="ru-RU" sz="2400" dirty="0" err="1">
                <a:latin typeface="Times New Roman" pitchFamily="18" charset="0"/>
              </a:rPr>
              <a:t>д</a:t>
            </a:r>
            <a:r>
              <a:rPr lang="ru-RU" sz="2400" dirty="0">
                <a:latin typeface="Times New Roman" pitchFamily="18" charset="0"/>
              </a:rPr>
              <a:t>) осанку</a:t>
            </a:r>
          </a:p>
          <a:p>
            <a:pPr>
              <a:spcBef>
                <a:spcPct val="50000"/>
              </a:spcBef>
            </a:pP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200" grpId="0" autoUpdateAnimBg="0"/>
      <p:bldP spid="820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52400" y="0"/>
            <a:ext cx="8763000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ru-RU" sz="2400" b="1" dirty="0">
                <a:latin typeface="Times New Roman" pitchFamily="18" charset="0"/>
              </a:rPr>
              <a:t>Осанка</a:t>
            </a:r>
            <a:r>
              <a:rPr lang="ru-RU" sz="2400" dirty="0">
                <a:latin typeface="Times New Roman" pitchFamily="18" charset="0"/>
              </a:rPr>
              <a:t> – это внешность, манера держать себя (по словарю </a:t>
            </a:r>
          </a:p>
          <a:p>
            <a:pPr>
              <a:spcBef>
                <a:spcPct val="10000"/>
              </a:spcBef>
            </a:pPr>
            <a:r>
              <a:rPr lang="ru-RU" sz="2400" dirty="0">
                <a:latin typeface="Times New Roman" pitchFamily="18" charset="0"/>
              </a:rPr>
              <a:t>С. Ожегова)</a:t>
            </a:r>
          </a:p>
          <a:p>
            <a:pPr>
              <a:spcBef>
                <a:spcPct val="10000"/>
              </a:spcBef>
            </a:pPr>
            <a:r>
              <a:rPr lang="ru-RU" sz="2400" b="1" dirty="0">
                <a:latin typeface="Times New Roman" pitchFamily="18" charset="0"/>
              </a:rPr>
              <a:t>Осанка</a:t>
            </a:r>
            <a:r>
              <a:rPr lang="ru-RU" sz="2400" dirty="0">
                <a:latin typeface="Times New Roman" pitchFamily="18" charset="0"/>
              </a:rPr>
              <a:t> – от слова «сан – высокий чин или звание, знатная должность, достоинство, почет…» (по словарю В. Даля)</a:t>
            </a:r>
          </a:p>
          <a:p>
            <a:pPr>
              <a:spcBef>
                <a:spcPct val="10000"/>
              </a:spcBef>
            </a:pPr>
            <a:endParaRPr lang="ru-RU" sz="2400" dirty="0">
              <a:latin typeface="Times New Roman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ru-RU" sz="2400" dirty="0">
                <a:latin typeface="Times New Roman" pitchFamily="18" charset="0"/>
              </a:rPr>
              <a:t>Человек с хорошей осанкой уверен в себе, привлекает внимание окружающих. Хорошая осанка обычно соотносится с хорошей моралью ( наука «Эстетика»)</a:t>
            </a:r>
          </a:p>
          <a:p>
            <a:pPr>
              <a:spcBef>
                <a:spcPct val="50000"/>
              </a:spcBef>
            </a:pPr>
            <a:endParaRPr lang="ru-RU" sz="24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22531" name="Picture 3" descr="22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911600"/>
            <a:ext cx="4419600" cy="2946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83000"/>
            <a:ext cx="8890000" cy="3175000"/>
          </a:xfrm>
          <a:prstGeom prst="rect">
            <a:avLst/>
          </a:prstGeom>
          <a:noFill/>
        </p:spPr>
      </p:pic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1476375" y="692150"/>
            <a:ext cx="5638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Осанка - продукт эволюции</a:t>
            </a:r>
          </a:p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(развития) человека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28600" y="1054100"/>
            <a:ext cx="4267200" cy="259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 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648200" y="990600"/>
            <a:ext cx="4267200" cy="259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28600" y="3733800"/>
            <a:ext cx="4267200" cy="259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648200" y="3733800"/>
            <a:ext cx="4267200" cy="259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9" name="Picture 9" descr="chel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52513"/>
            <a:ext cx="1995488" cy="2528887"/>
          </a:xfrm>
          <a:prstGeom prst="rect">
            <a:avLst/>
          </a:prstGeom>
          <a:noFill/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133600" y="990600"/>
            <a:ext cx="23622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err="1">
                <a:latin typeface="Times New Roman" pitchFamily="18" charset="0"/>
              </a:rPr>
              <a:t>Прямохождение</a:t>
            </a:r>
            <a:endParaRPr lang="ru-RU" sz="24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2 млн. лет назад</a:t>
            </a:r>
          </a:p>
        </p:txBody>
      </p:sp>
      <p:pic>
        <p:nvPicPr>
          <p:cNvPr id="10251" name="Picture 11" descr="angl_1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12875"/>
            <a:ext cx="2692400" cy="2139950"/>
          </a:xfrm>
          <a:prstGeom prst="rect">
            <a:avLst/>
          </a:prstGeom>
          <a:noFill/>
        </p:spPr>
      </p:pic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5940425" y="908050"/>
            <a:ext cx="2895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Изобретение стула</a:t>
            </a: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                     15 век</a:t>
            </a:r>
          </a:p>
        </p:txBody>
      </p:sp>
      <p:pic>
        <p:nvPicPr>
          <p:cNvPr id="10253" name="Picture 13" descr="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733800"/>
            <a:ext cx="1981200" cy="2593975"/>
          </a:xfrm>
          <a:prstGeom prst="rect">
            <a:avLst/>
          </a:prstGeom>
          <a:noFill/>
        </p:spPr>
      </p:pic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2209800" y="3733800"/>
            <a:ext cx="2286000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Массовое школьное обучение </a:t>
            </a: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19 век</a:t>
            </a:r>
          </a:p>
        </p:txBody>
      </p:sp>
      <p:pic>
        <p:nvPicPr>
          <p:cNvPr id="10255" name="Picture 15" descr="53444cf47e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4038600"/>
            <a:ext cx="2743200" cy="2286000"/>
          </a:xfrm>
          <a:prstGeom prst="rect">
            <a:avLst/>
          </a:prstGeom>
          <a:noFill/>
        </p:spPr>
      </p:pic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572000" y="36449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Массовая профессия - офисный</a:t>
            </a: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7391400" y="4191000"/>
            <a:ext cx="1447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работник</a:t>
            </a:r>
          </a:p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21 век</a:t>
            </a:r>
          </a:p>
        </p:txBody>
      </p:sp>
      <p:sp>
        <p:nvSpPr>
          <p:cNvPr id="10258" name="WordArt 18"/>
          <p:cNvSpPr>
            <a:spLocks noChangeArrowheads="1" noChangeShapeType="1" noTextEdit="1"/>
          </p:cNvSpPr>
          <p:nvPr/>
        </p:nvSpPr>
        <p:spPr bwMode="auto">
          <a:xfrm>
            <a:off x="1619250" y="260350"/>
            <a:ext cx="5953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Этапы формирования осанки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100"/>
                            </p:stCondLst>
                            <p:childTnLst>
                              <p:par>
                                <p:cTn id="2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1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1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50" grpId="0"/>
      <p:bldP spid="10252" grpId="0"/>
      <p:bldP spid="10254" grpId="1"/>
      <p:bldP spid="10256" grpId="0"/>
      <p:bldP spid="10257" grpId="0"/>
      <p:bldP spid="102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%D0%A0%D0%B8%D1%8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030538"/>
            <a:ext cx="4500562" cy="3827462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7630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Еще в начале прошлого столетия известный американский педагог </a:t>
            </a:r>
            <a:r>
              <a:rPr lang="ru-RU" sz="2400" dirty="0" err="1">
                <a:latin typeface="Times New Roman" pitchFamily="18" charset="0"/>
              </a:rPr>
              <a:t>Джесс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Банкрофт</a:t>
            </a:r>
            <a:r>
              <a:rPr lang="ru-RU" sz="2400" dirty="0">
                <a:latin typeface="Times New Roman" pitchFamily="18" charset="0"/>
              </a:rPr>
              <a:t> в книге </a:t>
            </a:r>
            <a:r>
              <a:rPr lang="ru-RU" sz="2400" b="1" dirty="0">
                <a:latin typeface="Times New Roman" pitchFamily="18" charset="0"/>
              </a:rPr>
              <a:t>«Осанка школьника»</a:t>
            </a:r>
            <a:r>
              <a:rPr lang="ru-RU" sz="2400" dirty="0">
                <a:latin typeface="Times New Roman" pitchFamily="18" charset="0"/>
              </a:rPr>
              <a:t> писал: </a:t>
            </a:r>
          </a:p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«Сидячая природа школьных занятий первый и постоянный враг хорошей осанки. Из-за пренебрежительного отношения к физической культуре, школьники переходят из класса в класс с сутулой спиной, выступающими лопатками, наклоненной головой и т.д.»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128</TotalTime>
  <Words>840</Words>
  <Application>Microsoft Office PowerPoint</Application>
  <PresentationFormat>Экран (4:3)</PresentationFormat>
  <Paragraphs>143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Трек</vt:lpstr>
      <vt:lpstr>MSPhotoEd.3</vt:lpstr>
      <vt:lpstr>Чем опасна плохая осанка?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Чем опасна плохая осанка?</dc:title>
  <dc:creator>Андрей</dc:creator>
  <cp:lastModifiedBy>Андрей</cp:lastModifiedBy>
  <cp:revision>13</cp:revision>
  <dcterms:created xsi:type="dcterms:W3CDTF">2011-01-13T17:59:17Z</dcterms:created>
  <dcterms:modified xsi:type="dcterms:W3CDTF">2011-01-13T20:07:27Z</dcterms:modified>
</cp:coreProperties>
</file>