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65" r:id="rId3"/>
    <p:sldId id="259" r:id="rId4"/>
    <p:sldId id="264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8" r:id="rId16"/>
    <p:sldId id="276" r:id="rId17"/>
    <p:sldId id="277" r:id="rId18"/>
    <p:sldId id="26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E47E7F-2709-4DF3-8ACC-3667249FBF2E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6F193F-7244-4F73-B473-F9B1246BE6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7077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F3A0E-EFB3-4E5B-9EC6-B261001F76FF}" type="datetime1">
              <a:rPr lang="ru-RU" smtClean="0"/>
              <a:pPr/>
              <a:t>15.01.2014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Котлов В.В.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52B73-2FB7-4FB9-A2E3-9212C7F793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D24DC-3200-4A58-84C5-75754F982D26}" type="datetime1">
              <a:rPr lang="ru-RU" smtClean="0"/>
              <a:pPr/>
              <a:t>15.01.2014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Котлов В.В.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52B73-2FB7-4FB9-A2E3-9212C7F793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7B6EC-57EA-40CE-AB7E-EFA6CE8C7AA7}" type="datetime1">
              <a:rPr lang="ru-RU" smtClean="0"/>
              <a:pPr/>
              <a:t>15.01.2014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Котлов В.В.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52B73-2FB7-4FB9-A2E3-9212C7F793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A4B4D-CBCB-40A3-A85D-4E803942F08E}" type="datetime1">
              <a:rPr lang="ru-RU" smtClean="0"/>
              <a:pPr/>
              <a:t>15.01.2014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Котлов В.В.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52B73-2FB7-4FB9-A2E3-9212C7F793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F452-2BB6-4DBF-A1C9-F185FFBC4C51}" type="datetime1">
              <a:rPr lang="ru-RU" smtClean="0"/>
              <a:pPr/>
              <a:t>15.01.2014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Котлов В.В.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52B73-2FB7-4FB9-A2E3-9212C7F793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D1AF7-A85C-47B9-A494-5F2FFB1B822F}" type="datetime1">
              <a:rPr lang="ru-RU" smtClean="0"/>
              <a:pPr/>
              <a:t>15.01.2014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Котлов В.В.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52B73-2FB7-4FB9-A2E3-9212C7F793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ADAD2-326B-47EE-AD6D-79F685005737}" type="datetime1">
              <a:rPr lang="ru-RU" smtClean="0"/>
              <a:pPr/>
              <a:t>15.01.2014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Котлов В.В.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52B73-2FB7-4FB9-A2E3-9212C7F793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A56BE-1546-46AE-8408-6BB97C011EF5}" type="datetime1">
              <a:rPr lang="ru-RU" smtClean="0"/>
              <a:pPr/>
              <a:t>15.01.2014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Котлов В.В.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52B73-2FB7-4FB9-A2E3-9212C7F793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6521D-ADC3-43D3-A332-4F30E9858377}" type="datetime1">
              <a:rPr lang="ru-RU" smtClean="0"/>
              <a:pPr/>
              <a:t>15.01.2014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Котлов В.В.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52B73-2FB7-4FB9-A2E3-9212C7F793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9A03C-5829-43ED-A054-40EAC9AA44C8}" type="datetime1">
              <a:rPr lang="ru-RU" smtClean="0"/>
              <a:pPr/>
              <a:t>15.01.2014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Котлов В.В.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52B73-2FB7-4FB9-A2E3-9212C7F793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6D510-49D9-4B92-8C7C-A48D42983680}" type="datetime1">
              <a:rPr lang="ru-RU" smtClean="0"/>
              <a:pPr/>
              <a:t>15.01.2014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Котлов В.В.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52B73-2FB7-4FB9-A2E3-9212C7F793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865D72-7E9E-4A5C-B8E1-4B2AAFC15F1E}" type="datetime1">
              <a:rPr lang="ru-RU" smtClean="0"/>
              <a:pPr/>
              <a:t>15.01.2014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Котлов В.В.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052B73-2FB7-4FB9-A2E3-9212C7F793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newsflash/>
  </p:transition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file:///D:\data\articles\50\5069\506946\img1.gif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28926" y="714356"/>
            <a:ext cx="528641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инсульт</a:t>
            </a:r>
            <a:endParaRPr lang="ru-RU" sz="9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sz="2400" dirty="0">
              <a:solidFill>
                <a:srgbClr val="FFC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endParaRPr lang="ru-RU" sz="2800" b="1" dirty="0">
              <a:solidFill>
                <a:srgbClr val="00B0F0"/>
              </a:solidFill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85728"/>
            <a:ext cx="2428892" cy="2573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4 вопроса, помогающие быстро и точно определить инсульт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3. Попросите поднять обе руки (не сможет или только частично сможет поднять).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4. Попросите высунуть язык (если язык искривлён, повёрнут – это тоже признак).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D1AF7-A85C-47B9-A494-5F2FFB1B822F}" type="datetime1">
              <a:rPr lang="ru-RU" smtClean="0"/>
              <a:pPr/>
              <a:t>15.01.2014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Котлов В.В.</a:t>
            </a:r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3500438"/>
            <a:ext cx="2357454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3429000"/>
            <a:ext cx="2214578" cy="2994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ЗВОНИ     03</a:t>
            </a:r>
            <a:endParaRPr lang="ru-RU" sz="6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Если у человека возникнут проблемы даже при выполнении одного из этих заданий – звони в «неотложку». 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Если врачи смогут оказать помощь в течение 3-х часов, то последствия инсульта могут быть устранены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D1AF7-A85C-47B9-A494-5F2FFB1B822F}" type="datetime1">
              <a:rPr lang="ru-RU" smtClean="0"/>
              <a:pPr/>
              <a:t>15.01.2014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Котлов В.В.</a:t>
            </a:r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66496" y="2214554"/>
            <a:ext cx="4482552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ДРУГИЕ ПРИЗНАКИ ИНСУЛЬТА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000" dirty="0" smtClean="0">
                <a:solidFill>
                  <a:srgbClr val="FFFF00"/>
                </a:solidFill>
              </a:rPr>
              <a:t>Сильные головные боли, сопровождающиеся мельканием «мушек» перед глазами;</a:t>
            </a:r>
          </a:p>
          <a:p>
            <a:r>
              <a:rPr lang="ru-RU" sz="2000" dirty="0" smtClean="0">
                <a:solidFill>
                  <a:srgbClr val="FFFF00"/>
                </a:solidFill>
              </a:rPr>
              <a:t>Онемение конечностей, неспособность двигать правыми рукой и ногой (левыми рукой и ногой);</a:t>
            </a:r>
          </a:p>
          <a:p>
            <a:r>
              <a:rPr lang="ru-RU" sz="2000" dirty="0" smtClean="0">
                <a:solidFill>
                  <a:srgbClr val="FFFF00"/>
                </a:solidFill>
              </a:rPr>
              <a:t>Головокружение, помутнение сознания;</a:t>
            </a:r>
          </a:p>
          <a:p>
            <a:r>
              <a:rPr lang="ru-RU" sz="2000" dirty="0" smtClean="0">
                <a:solidFill>
                  <a:srgbClr val="FFFF00"/>
                </a:solidFill>
              </a:rPr>
              <a:t>Тошнота (иногда рвота);</a:t>
            </a:r>
          </a:p>
          <a:p>
            <a:r>
              <a:rPr lang="ru-RU" sz="2000" dirty="0" smtClean="0">
                <a:solidFill>
                  <a:srgbClr val="FFFF00"/>
                </a:solidFill>
              </a:rPr>
              <a:t>Нарушение зрения;</a:t>
            </a:r>
          </a:p>
          <a:p>
            <a:r>
              <a:rPr lang="ru-RU" sz="2000" dirty="0" smtClean="0">
                <a:solidFill>
                  <a:srgbClr val="FFFF00"/>
                </a:solidFill>
              </a:rPr>
              <a:t>Нарушение походки и способности удержать равновесие.</a:t>
            </a:r>
            <a:endParaRPr lang="ru-RU" sz="2000" dirty="0">
              <a:solidFill>
                <a:srgbClr val="FFFF00"/>
              </a:solidFill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D1AF7-A85C-47B9-A494-5F2FFB1B822F}" type="datetime1">
              <a:rPr lang="ru-RU" smtClean="0"/>
              <a:pPr/>
              <a:t>15.01.2014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Котлов В.В.</a:t>
            </a:r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6646" y="2071678"/>
            <a:ext cx="4844177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АТАКА НА МОЛОДЫХ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Инсульт резко помолодел и смертность лиц в возрасте до 50 лет возросла на треть. За последние годы 20-30 летние люди всё чаще умирают от инсульта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D1AF7-A85C-47B9-A494-5F2FFB1B822F}" type="datetime1">
              <a:rPr lang="ru-RU" smtClean="0"/>
              <a:pPr/>
              <a:t>15.01.2014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Котлов В.В.</a:t>
            </a:r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61682" y="1857364"/>
            <a:ext cx="4000527" cy="4000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Чтобы избежать инсульта, необходимо: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FFFF00"/>
                </a:solidFill>
              </a:rPr>
              <a:t>Уделять физическим нагрузкам не менее получаса в день;</a:t>
            </a:r>
          </a:p>
          <a:p>
            <a:r>
              <a:rPr lang="ru-RU" sz="2000" dirty="0" smtClean="0">
                <a:solidFill>
                  <a:srgbClr val="FFFF00"/>
                </a:solidFill>
              </a:rPr>
              <a:t>Правильно питаться, не увлекаться </a:t>
            </a:r>
            <a:r>
              <a:rPr lang="ru-RU" sz="2000" dirty="0" err="1" smtClean="0">
                <a:solidFill>
                  <a:srgbClr val="FFFF00"/>
                </a:solidFill>
              </a:rPr>
              <a:t>фастфудом</a:t>
            </a:r>
            <a:r>
              <a:rPr lang="ru-RU" sz="2000" dirty="0" smtClean="0">
                <a:solidFill>
                  <a:srgbClr val="FFFF00"/>
                </a:solidFill>
              </a:rPr>
              <a:t> и продуктами, содержащие насыщенные жирные кислоты, отдавать предпочтение фруктам и овощам, рыбе, меду и грецким орехам;</a:t>
            </a:r>
          </a:p>
          <a:p>
            <a:r>
              <a:rPr lang="ru-RU" sz="2000" dirty="0" smtClean="0">
                <a:solidFill>
                  <a:srgbClr val="FFFF00"/>
                </a:solidFill>
              </a:rPr>
              <a:t>Похудеть (если есть избыточный вес);</a:t>
            </a:r>
          </a:p>
          <a:p>
            <a:r>
              <a:rPr lang="ru-RU" sz="2000" dirty="0" smtClean="0">
                <a:solidFill>
                  <a:srgbClr val="FFFF00"/>
                </a:solidFill>
              </a:rPr>
              <a:t>Избегать вредных привычек;</a:t>
            </a:r>
          </a:p>
          <a:p>
            <a:r>
              <a:rPr lang="ru-RU" sz="2000" dirty="0" smtClean="0">
                <a:solidFill>
                  <a:srgbClr val="FFFF00"/>
                </a:solidFill>
              </a:rPr>
              <a:t>Спать не менее 8 часов в день.</a:t>
            </a:r>
          </a:p>
          <a:p>
            <a:endParaRPr lang="ru-RU" sz="200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D1AF7-A85C-47B9-A494-5F2FFB1B822F}" type="datetime1">
              <a:rPr lang="ru-RU" smtClean="0"/>
              <a:pPr/>
              <a:t>15.01.2014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Котлов В.В.</a:t>
            </a:r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500174"/>
            <a:ext cx="2286016" cy="1521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16" y="1500174"/>
            <a:ext cx="1828800" cy="190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000372"/>
            <a:ext cx="228896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16" y="3357562"/>
            <a:ext cx="1833592" cy="1753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0" name="Picture 6" descr="C:\Documents and Settings\Admin\Мои документы\Downloads\images (6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4714884"/>
            <a:ext cx="2311787" cy="2143116"/>
          </a:xfrm>
          <a:prstGeom prst="rect">
            <a:avLst/>
          </a:prstGeom>
          <a:noFill/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58016" y="5072074"/>
            <a:ext cx="1857388" cy="178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КОНТРОЛЬ АРТЕРИАЛЬНОГО ДАВЛЕНИЯ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Если давление превышает 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FFFF00"/>
                </a:solidFill>
              </a:rPr>
              <a:t>   140/90 мм </a:t>
            </a:r>
            <a:r>
              <a:rPr lang="ru-RU" sz="3200" b="1" dirty="0" err="1" smtClean="0">
                <a:solidFill>
                  <a:srgbClr val="FFFF00"/>
                </a:solidFill>
              </a:rPr>
              <a:t>рт.ст</a:t>
            </a:r>
            <a:r>
              <a:rPr lang="ru-RU" sz="3200" b="1" dirty="0" smtClean="0">
                <a:solidFill>
                  <a:srgbClr val="FFFF00"/>
                </a:solidFill>
              </a:rPr>
              <a:t>., содержание холестерина в крови 5мм моль/литр – незамедлительно обратитесь к врачу.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D1AF7-A85C-47B9-A494-5F2FFB1B822F}" type="datetime1">
              <a:rPr lang="ru-RU" smtClean="0"/>
              <a:pPr/>
              <a:t>15.01.2014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Котлов В.В.</a:t>
            </a:r>
            <a:endParaRPr lang="ru-RU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3486136"/>
            <a:ext cx="3071834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58156" y="1600183"/>
            <a:ext cx="3299926" cy="2471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D1AF7-A85C-47B9-A494-5F2FFB1B822F}" type="datetime1">
              <a:rPr lang="ru-RU" smtClean="0"/>
              <a:pPr/>
              <a:t>15.01.2014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Котлов В.В.</a:t>
            </a: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0"/>
            <a:ext cx="5786446" cy="6286520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13800" b="1" dirty="0" smtClean="0"/>
              <a:t>58 лет </a:t>
            </a:r>
          </a:p>
          <a:p>
            <a:pPr algn="ctr">
              <a:buNone/>
            </a:pPr>
            <a:r>
              <a:rPr lang="ru-RU" sz="6000" b="1" dirty="0" smtClean="0">
                <a:solidFill>
                  <a:srgbClr val="FFC000"/>
                </a:solidFill>
              </a:rPr>
              <a:t>средний возраст, в котором активные курильщики получают инсульт. Для некурящих этот возраст на 9 лет больше</a:t>
            </a:r>
            <a:endParaRPr lang="ru-RU" sz="13800" b="1" dirty="0" smtClean="0">
              <a:solidFill>
                <a:srgbClr val="FFC000"/>
              </a:solidFill>
            </a:endParaRP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1627" y="-1"/>
            <a:ext cx="3492373" cy="2418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 descr="C:\Documents and Settings\Admin\Мои документы\Downloads\images (2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64085" y="2643182"/>
            <a:ext cx="3448731" cy="350046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ПРАКТИЧЕСКИЙ СОВЕТ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ежедневно принимая  настой шиповника, можно надолго забыть о болезнях сердца и сосудов (кровяное давление стабилизируется, уровень холестерина в крови снизится, вес станет меньше)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D1AF7-A85C-47B9-A494-5F2FFB1B822F}" type="datetime1">
              <a:rPr lang="ru-RU" smtClean="0"/>
              <a:pPr/>
              <a:t>15.01.2014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Котлов В.В.</a:t>
            </a:r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123" y="1928802"/>
            <a:ext cx="4482551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C000"/>
                </a:solidFill>
              </a:rPr>
              <a:t>Домашнее задание:</a:t>
            </a:r>
            <a:endParaRPr lang="ru-RU" sz="3600" dirty="0">
              <a:solidFill>
                <a:srgbClr val="FFC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065602"/>
          </a:xfrm>
        </p:spPr>
        <p:txBody>
          <a:bodyPr>
            <a:normAutofit fontScale="475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sz="5800" b="1" dirty="0" smtClean="0">
                <a:solidFill>
                  <a:srgbClr val="FFFF00"/>
                </a:solidFill>
              </a:rPr>
              <a:t>Стр. 33 – 34,</a:t>
            </a:r>
          </a:p>
          <a:p>
            <a:pPr algn="ctr"/>
            <a:r>
              <a:rPr lang="ru-RU" sz="5800" b="1" dirty="0" smtClean="0">
                <a:solidFill>
                  <a:srgbClr val="FFFF00"/>
                </a:solidFill>
              </a:rPr>
              <a:t> составить алгоритм оказания первой помощи при подозрении </a:t>
            </a:r>
            <a:r>
              <a:rPr lang="ru-RU" sz="5800" b="1" smtClean="0">
                <a:solidFill>
                  <a:srgbClr val="FFFF00"/>
                </a:solidFill>
              </a:rPr>
              <a:t>на инсульт</a:t>
            </a:r>
            <a:endParaRPr lang="ru-RU" sz="5800" b="1" dirty="0">
              <a:solidFill>
                <a:srgbClr val="FFFF00"/>
              </a:solidFill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CD16E-B78F-4494-A09A-74861DA9C9A7}" type="datetime1">
              <a:rPr lang="ru-RU" smtClean="0"/>
              <a:pPr/>
              <a:t>15.01.2014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Котлов В.В.</a:t>
            </a:r>
            <a:endParaRPr lang="ru-RU" dirty="0"/>
          </a:p>
        </p:txBody>
      </p:sp>
      <p:pic>
        <p:nvPicPr>
          <p:cNvPr id="7" name="Picture 5" descr="D:\data\articles\50\5069\506946\img1.gif"/>
          <p:cNvPicPr>
            <a:picLocks noGrp="1" noChangeAspect="1" noChangeArrowheads="1"/>
          </p:cNvPicPr>
          <p:nvPr>
            <p:ph idx="1"/>
          </p:nvPr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3857620" y="926302"/>
            <a:ext cx="4502962" cy="450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5072066" y="4857760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Всем доброго здоровья!</a:t>
            </a:r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D1AF7-A85C-47B9-A494-5F2FFB1B822F}" type="datetime1">
              <a:rPr lang="ru-RU" smtClean="0"/>
              <a:pPr/>
              <a:t>15.01.2014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Котлов В.В.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285728"/>
            <a:ext cx="4038600" cy="6072230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FFC000"/>
                </a:solidFill>
              </a:rPr>
              <a:t>В давние времена этот недуг звали апоплексическим ударом. Такой диагноз считался окончательным, не знающим обжалования приговором. И хотя до победы над коварной болезнью ещё далеко, сегодня уже не так всё безнадёжно.</a:t>
            </a:r>
            <a:endParaRPr lang="ru-RU" b="1" dirty="0">
              <a:solidFill>
                <a:srgbClr val="FFC000"/>
              </a:solidFill>
            </a:endParaRPr>
          </a:p>
        </p:txBody>
      </p:sp>
      <p:pic>
        <p:nvPicPr>
          <p:cNvPr id="7" name="Picture 4" descr="j0211949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2071678"/>
            <a:ext cx="4889500" cy="30003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Виды инсульта</a:t>
            </a:r>
            <a:endParaRPr lang="ru-RU" sz="5400" b="1" dirty="0"/>
          </a:p>
        </p:txBody>
      </p:sp>
      <p:pic>
        <p:nvPicPr>
          <p:cNvPr id="4" name="Содержимое 3" descr="Понятие об инсульте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857364"/>
            <a:ext cx="4857784" cy="3643338"/>
          </a:xfrm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     Инсульт бывает </a:t>
            </a:r>
            <a:r>
              <a:rPr lang="ru-RU" b="1" i="1" dirty="0" smtClean="0">
                <a:solidFill>
                  <a:srgbClr val="FFFF00"/>
                </a:solidFill>
              </a:rPr>
              <a:t>ишемическим и геморрагическим</a:t>
            </a:r>
          </a:p>
          <a:p>
            <a:pPr algn="ctr">
              <a:buNone/>
            </a:pPr>
            <a:endParaRPr lang="ru-RU" b="1" i="1" dirty="0" smtClean="0"/>
          </a:p>
          <a:p>
            <a:pPr algn="ctr">
              <a:buNone/>
            </a:pPr>
            <a:r>
              <a:rPr lang="ru-RU" b="1" i="1" dirty="0" smtClean="0">
                <a:solidFill>
                  <a:srgbClr val="FFC000"/>
                </a:solidFill>
              </a:rPr>
              <a:t>Первая разновидность заболевания – гораздо более распространённая, но не менее опасная, чем вторая.</a:t>
            </a:r>
            <a:endParaRPr lang="ru-RU" b="1" i="1" dirty="0">
              <a:solidFill>
                <a:srgbClr val="FFC000"/>
              </a:solidFill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C96EA-C9E3-4E12-BD67-B8EE1DD3AC82}" type="datetime1">
              <a:rPr lang="ru-RU" smtClean="0"/>
              <a:pPr/>
              <a:t>15.01.2014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Котлов В.В.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Ишемический инсульт</a:t>
            </a:r>
            <a:endParaRPr lang="ru-RU" b="1" dirty="0"/>
          </a:p>
        </p:txBody>
      </p:sp>
      <p:pic>
        <p:nvPicPr>
          <p:cNvPr id="7" name="Содержимое 6" descr="инсульт 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2016578"/>
            <a:ext cx="4101610" cy="3698438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Ишемическим инсультом называют острое нарушение мозгового кровообращения, вызванное недостаточностью поступления крови к тем или иным участкам  мозга, в связи  с чем клетки мозга погибают. Это заболевание может возникать из-за атеросклероза сосудов.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D1AF7-A85C-47B9-A494-5F2FFB1B822F}" type="datetime1">
              <a:rPr lang="ru-RU" smtClean="0"/>
              <a:pPr/>
              <a:t>15.01.2014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Котлов В.В.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D1AF7-A85C-47B9-A494-5F2FFB1B822F}" type="datetime1">
              <a:rPr lang="ru-RU" smtClean="0"/>
              <a:pPr/>
              <a:t>15.01.2014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Котлов В.В.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5105400" y="500042"/>
            <a:ext cx="4038600" cy="5626121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Это заболевание может возникать из-за атеросклероза сосудов (чаще всего закупоривается атеросклеротическими бляшками сонная артерия), а также  из-за нарушения ритма сердца, связанного с развитием тромбов. 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7" name="Содержимое 6" descr="инсульт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500034" y="826668"/>
            <a:ext cx="4191003" cy="4489856"/>
          </a:xfr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D1AF7-A85C-47B9-A494-5F2FFB1B822F}" type="datetime1">
              <a:rPr lang="ru-RU" smtClean="0"/>
              <a:pPr/>
              <a:t>15.01.2014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Котлов В.В.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4857752" y="357167"/>
            <a:ext cx="4000528" cy="3571900"/>
          </a:xfrm>
        </p:spPr>
        <p:txBody>
          <a:bodyPr/>
          <a:lstStyle/>
          <a:p>
            <a:pPr algn="ctr"/>
            <a:endParaRPr lang="ru-RU" b="1" dirty="0" smtClean="0"/>
          </a:p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Лечится ишемический инсульт как медикаментозно, так и хирургически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7" name="Содержимое 6" descr="инсульт 2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357158" y="214290"/>
            <a:ext cx="4040188" cy="4179887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81485" y="3688763"/>
            <a:ext cx="4762515" cy="316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Геморрагический инсульт</a:t>
            </a:r>
            <a:endParaRPr lang="ru-RU" b="1" dirty="0"/>
          </a:p>
        </p:txBody>
      </p:sp>
      <p:pic>
        <p:nvPicPr>
          <p:cNvPr id="7" name="Содержимое 6" descr="геморрагический инсульт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05477" y="2143116"/>
            <a:ext cx="4338742" cy="3286148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Кровоизлияние в мозг происходит  из-за чрезмерного притока крови, которая своим напором разрывает артерию. Эта патология лечится исключительно хирургическим путём. Причиной геморрагического инсульта часто бывает артериальная гипертония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D1AF7-A85C-47B9-A494-5F2FFB1B822F}" type="datetime1">
              <a:rPr lang="ru-RU" smtClean="0"/>
              <a:pPr/>
              <a:t>15.01.2014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Котлов В.В.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2599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C000"/>
                </a:solidFill>
              </a:rPr>
              <a:t/>
            </a:r>
            <a:br>
              <a:rPr lang="ru-RU" b="1" dirty="0" smtClean="0">
                <a:solidFill>
                  <a:srgbClr val="FFC000"/>
                </a:solidFill>
              </a:rPr>
            </a:br>
            <a:r>
              <a:rPr lang="ru-RU" b="1" dirty="0" smtClean="0">
                <a:solidFill>
                  <a:srgbClr val="FFC000"/>
                </a:solidFill>
              </a:rPr>
              <a:t/>
            </a:r>
            <a:br>
              <a:rPr lang="ru-RU" b="1" dirty="0" smtClean="0">
                <a:solidFill>
                  <a:srgbClr val="FFC000"/>
                </a:solidFill>
              </a:rPr>
            </a:br>
            <a:r>
              <a:rPr lang="ru-RU" b="1" dirty="0" smtClean="0">
                <a:solidFill>
                  <a:srgbClr val="FFC000"/>
                </a:solidFill>
              </a:rPr>
              <a:t>У обеих форм инсульта клиническая картина разная. Ишемия развивается не сразу, а постепенно, в течение нескольких часов, иногда – до суток. </a:t>
            </a:r>
            <a:br>
              <a:rPr lang="ru-RU" b="1" dirty="0" smtClean="0">
                <a:solidFill>
                  <a:srgbClr val="FFC000"/>
                </a:solidFill>
              </a:rPr>
            </a:br>
            <a:r>
              <a:rPr lang="ru-RU" b="1" dirty="0" smtClean="0">
                <a:solidFill>
                  <a:srgbClr val="FFFF00"/>
                </a:solidFill>
              </a:rPr>
              <a:t>Для геморрагического инсульта характерно мгновенное острое начало. Всё начинается с внезапной сильной головной боли и потери сознания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D1AF7-A85C-47B9-A494-5F2FFB1B822F}" type="datetime1">
              <a:rPr lang="ru-RU" smtClean="0"/>
              <a:pPr/>
              <a:t>15.01.2014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Котлов В.В.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4 вопроса, помогающие быстро и точно определить инсульт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1.Попросите человека улыбнуться (он не сможет этого сделать обоими уголками рта, улыбка получится кривой).</a:t>
            </a:r>
            <a:endParaRPr lang="ru-RU" sz="2400" dirty="0">
              <a:solidFill>
                <a:srgbClr val="FFFF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rgbClr val="FFFF00"/>
                </a:solidFill>
              </a:rPr>
              <a:t>2. Попросите сказать простое предложение, например «Сегодня хорошая погода» (речь будет замедлена, человек может не вспомнить текст).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D1AF7-A85C-47B9-A494-5F2FFB1B822F}" type="datetime1">
              <a:rPr lang="ru-RU" smtClean="0"/>
              <a:pPr/>
              <a:t>15.01.2014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Котлов В.В.</a:t>
            </a:r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3571876"/>
            <a:ext cx="307494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4286256"/>
            <a:ext cx="3478838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rgbClr val="FF0000"/>
      </a:dk1>
      <a:lt1>
        <a:srgbClr val="953734"/>
      </a:lt1>
      <a:dk2>
        <a:srgbClr val="1F497D"/>
      </a:dk2>
      <a:lt2>
        <a:srgbClr val="E36C09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</TotalTime>
  <Words>596</Words>
  <Application>Microsoft Office PowerPoint</Application>
  <PresentationFormat>Экран (4:3)</PresentationFormat>
  <Paragraphs>91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Виды инсульта</vt:lpstr>
      <vt:lpstr>Ишемический инсульт</vt:lpstr>
      <vt:lpstr>Презентация PowerPoint</vt:lpstr>
      <vt:lpstr>Презентация PowerPoint</vt:lpstr>
      <vt:lpstr>Геморрагический инсульт</vt:lpstr>
      <vt:lpstr>  У обеих форм инсульта клиническая картина разная. Ишемия развивается не сразу, а постепенно, в течение нескольких часов, иногда – до суток.  Для геморрагического инсульта характерно мгновенное острое начало. Всё начинается с внезапной сильной головной боли и потери сознания</vt:lpstr>
      <vt:lpstr>4 вопроса, помогающие быстро и точно определить инсульт</vt:lpstr>
      <vt:lpstr>4 вопроса, помогающие быстро и точно определить инсульт</vt:lpstr>
      <vt:lpstr>ЗВОНИ     03</vt:lpstr>
      <vt:lpstr>ДРУГИЕ ПРИЗНАКИ ИНСУЛЬТА</vt:lpstr>
      <vt:lpstr>АТАКА НА МОЛОДЫХ</vt:lpstr>
      <vt:lpstr>Чтобы избежать инсульта, необходимо:</vt:lpstr>
      <vt:lpstr>КОНТРОЛЬ АРТЕРИАЛЬНОГО ДАВЛЕНИЯ</vt:lpstr>
      <vt:lpstr>  </vt:lpstr>
      <vt:lpstr>ПРАКТИЧЕСКИЙ СОВЕТ</vt:lpstr>
      <vt:lpstr>Домашнее задание: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Экстренная реанимационная помощь при остановке сердечной деятельности и прекращении дыхания. Терминальные (конечные) состояния. Экстренная реанимационная помощь при остановке сердечной деятельности и прекращении дыхания. Этапы реанимации.</dc:title>
  <dc:creator>XTreme</dc:creator>
  <cp:lastModifiedBy>Пользователь</cp:lastModifiedBy>
  <cp:revision>44</cp:revision>
  <dcterms:created xsi:type="dcterms:W3CDTF">2009-10-21T14:23:40Z</dcterms:created>
  <dcterms:modified xsi:type="dcterms:W3CDTF">2014-01-15T09:49:30Z</dcterms:modified>
  <cp:contentStatus/>
</cp:coreProperties>
</file>