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rawings/legacyDiagramText1.bin" ContentType="application/vnd.ms-office.legacyDiagramText"/>
  <Override PartName="/ppt/drawings/legacyDiagramText2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6" r:id="rId2"/>
    <p:sldId id="284" r:id="rId3"/>
    <p:sldId id="272" r:id="rId4"/>
    <p:sldId id="281" r:id="rId5"/>
    <p:sldId id="280" r:id="rId6"/>
    <p:sldId id="282" r:id="rId7"/>
    <p:sldId id="277" r:id="rId8"/>
    <p:sldId id="274" r:id="rId9"/>
    <p:sldId id="267" r:id="rId10"/>
    <p:sldId id="283" r:id="rId11"/>
    <p:sldId id="268" r:id="rId12"/>
    <p:sldId id="257" r:id="rId13"/>
    <p:sldId id="258" r:id="rId14"/>
    <p:sldId id="260" r:id="rId15"/>
    <p:sldId id="261" r:id="rId16"/>
    <p:sldId id="259" r:id="rId17"/>
    <p:sldId id="269" r:id="rId18"/>
    <p:sldId id="276" r:id="rId19"/>
    <p:sldId id="275" r:id="rId20"/>
    <p:sldId id="271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50" d="100"/>
          <a:sy n="50" d="100"/>
        </p:scale>
        <p:origin x="-1380" y="-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06/relationships/legacyDocTextInfo" Target="legacyDocTextInfo.bin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2954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E05A05-270F-480E-BD62-32AAE558A111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 rot="5400000" flipH="1">
              <a:off x="82" y="1994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 rot="5400000" flipH="1">
              <a:off x="82" y="2588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 rot="5400000" flipH="1">
              <a:off x="84" y="3774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8" name="AutoShape 16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2" name="Oval 20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4" name="Oval 22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96" name="Group 24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3097" name="AutoShape 25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8" name="AutoShape 26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9" name="AutoShape 27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2" name="AutoShape 30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3" name="Freeform 31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4" name="Freeform 32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" grpId="0" animBg="1"/>
      <p:bldP spid="309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A9F1E-52C3-4833-A9D6-D3A63B2943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48500" y="419100"/>
            <a:ext cx="1943100" cy="5740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419100"/>
            <a:ext cx="5676900" cy="5740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133F5-3E06-4743-BBED-132BF9DB42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255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6395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29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9B23D6C-6543-497A-8C3F-CC7FAA800C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219200" y="20447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255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6395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9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0B61BF-1DD1-4EFD-80C2-7795887BED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255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6395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29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8F25923-ED20-4EB4-A6B4-C5A934F2CF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19200" y="20447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255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6395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929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78A525-18AF-45BD-9006-3B51556F56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255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6395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929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E7944C-00CD-4158-8645-8979C7A318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B0553-DAC4-4B86-9F89-05BE3B8F6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41900-9ECD-48D3-BE6D-9BD1DB63E1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040F0-F8D4-4269-8FF5-2C69E5B647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F8066-852E-41A7-A675-CC66D30C7E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25982-D399-4204-ABAB-9E159331CA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DBB06-38CB-4ACF-89EC-589DD7B95B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81CA2-0D77-4711-8D1B-84B5109253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31716-2249-4A32-B900-4D81B7A51F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044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 Narrow" pitchFamily="34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6395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Arial Narrow" pitchFamily="34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9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Arial Narrow" pitchFamily="34" charset="0"/>
              </a:defRPr>
            </a:lvl1pPr>
          </a:lstStyle>
          <a:p>
            <a:fld id="{982C3F62-CC0D-4544-8A25-3F2C2AB3548E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 rot="5400000" flipH="1">
              <a:off x="82" y="1994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7" name="AutoShape 9"/>
            <p:cNvSpPr>
              <a:spLocks noChangeArrowheads="1"/>
            </p:cNvSpPr>
            <p:nvPr/>
          </p:nvSpPr>
          <p:spPr bwMode="auto">
            <a:xfrm rot="5400000" flipH="1">
              <a:off x="82" y="2588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 rot="5400000" flipH="1">
              <a:off x="84" y="3774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2" name="AutoShape 14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69" name="Group 21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1" name="AutoShape 23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2" name="AutoShape 24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3" name="AutoShape 25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5" grpId="0" animBg="1"/>
      <p:bldP spid="2067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b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0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143000"/>
            <a:ext cx="7772400" cy="1143000"/>
          </a:xfrm>
        </p:spPr>
        <p:txBody>
          <a:bodyPr/>
          <a:lstStyle/>
          <a:p>
            <a:pPr algn="ctr"/>
            <a:r>
              <a:rPr lang="ru-RU"/>
              <a:t>Иммунитет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886200"/>
            <a:ext cx="6400800" cy="1752600"/>
          </a:xfrm>
        </p:spPr>
        <p:txBody>
          <a:bodyPr/>
          <a:lstStyle/>
          <a:p>
            <a:pPr algn="ctr"/>
            <a:r>
              <a:rPr lang="ru-RU"/>
              <a:t>Профилактика инфекционных заболеваний</a:t>
            </a:r>
          </a:p>
        </p:txBody>
      </p:sp>
      <p:sp>
        <p:nvSpPr>
          <p:cNvPr id="6" name="Рамка 5"/>
          <p:cNvSpPr/>
          <p:nvPr/>
        </p:nvSpPr>
        <p:spPr bwMode="auto">
          <a:xfrm>
            <a:off x="3357554" y="6072206"/>
            <a:ext cx="3214710" cy="785794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Prezentacii.com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772400" cy="876300"/>
          </a:xfrm>
        </p:spPr>
        <p:txBody>
          <a:bodyPr/>
          <a:lstStyle/>
          <a:p>
            <a:pPr algn="ctr"/>
            <a:r>
              <a:rPr lang="ru-RU"/>
              <a:t>Виды Иммунитета.</a:t>
            </a:r>
          </a:p>
        </p:txBody>
      </p:sp>
      <p:graphicFrame>
        <p:nvGraphicFramePr>
          <p:cNvPr id="46083" name="Object 1027"/>
          <p:cNvGraphicFramePr>
            <a:graphicFrameLocks noChangeAspect="1"/>
          </p:cNvGraphicFramePr>
          <p:nvPr>
            <p:ph type="tbl" idx="1"/>
          </p:nvPr>
        </p:nvGraphicFramePr>
        <p:xfrm>
          <a:off x="1011238" y="2076450"/>
          <a:ext cx="7881937" cy="4629150"/>
        </p:xfrm>
        <a:graphic>
          <a:graphicData uri="http://schemas.openxmlformats.org/presentationml/2006/ole">
            <p:oleObj spid="_x0000_s46083" name="Документ" r:id="rId3" imgW="7887960" imgH="463284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Виды иммунитета</a:t>
            </a:r>
          </a:p>
        </p:txBody>
      </p:sp>
      <p:pic>
        <p:nvPicPr>
          <p:cNvPr id="20485" name="Picture 5" descr="Безымянный"/>
          <p:cNvPicPr>
            <a:picLocks noChangeAspect="1" noChangeArrowheads="1"/>
          </p:cNvPicPr>
          <p:nvPr>
            <p:ph type="dgm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2362200"/>
            <a:ext cx="6743700" cy="411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Азбука СПИДа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ВИЧ в количестве, опасном для заражения, содержится:</a:t>
            </a:r>
          </a:p>
          <a:p>
            <a:r>
              <a:rPr lang="ru-RU" sz="2800"/>
              <a:t>Кровь</a:t>
            </a:r>
          </a:p>
          <a:p>
            <a:r>
              <a:rPr lang="ru-RU" sz="2800"/>
              <a:t>Сперма</a:t>
            </a:r>
          </a:p>
          <a:p>
            <a:r>
              <a:rPr lang="ru-RU" sz="2800"/>
              <a:t>Вагинальный секрет</a:t>
            </a:r>
          </a:p>
          <a:p>
            <a:r>
              <a:rPr lang="ru-RU" sz="2800"/>
              <a:t>Грудное молоко</a:t>
            </a:r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6026150" y="2044700"/>
          <a:ext cx="2154238" cy="4051300"/>
        </p:xfrm>
        <a:graphic>
          <a:graphicData uri="http://schemas.openxmlformats.org/presentationml/2006/ole">
            <p:oleObj spid="_x0000_s6148" name="Clip" r:id="rId3" imgW="1728720" imgH="3252600" progId="MS_ClipArt_Gallery.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ВИЧ не передаётся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1219200" y="2743200"/>
          <a:ext cx="3810000" cy="2395538"/>
        </p:xfrm>
        <a:graphic>
          <a:graphicData uri="http://schemas.openxmlformats.org/presentationml/2006/ole">
            <p:oleObj spid="_x0000_s7171" name="Clip" r:id="rId3" imgW="5349600" imgH="2911320" progId="MS_ClipArt_Gallery.2">
              <p:embed/>
            </p:oleObj>
          </a:graphicData>
        </a:graphic>
      </p:graphicFrame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/>
              <a:t>С укусами животных и насекомых</a:t>
            </a:r>
          </a:p>
          <a:p>
            <a:r>
              <a:rPr lang="ru-RU" sz="2000"/>
              <a:t>при рукопожатиях, дружеских поцелуях, кашле, чихании</a:t>
            </a:r>
          </a:p>
          <a:p>
            <a:r>
              <a:rPr lang="ru-RU" sz="2000"/>
              <a:t>При пользовании общими личными вещами, туалетом, посудой, ванной</a:t>
            </a:r>
          </a:p>
          <a:p>
            <a:r>
              <a:rPr lang="ru-RU" sz="2000"/>
              <a:t>через пот или слёзы</a:t>
            </a:r>
          </a:p>
          <a:p>
            <a:r>
              <a:rPr lang="ru-RU" sz="2000"/>
              <a:t>в общественном транспорте</a:t>
            </a:r>
          </a:p>
          <a:p>
            <a:r>
              <a:rPr lang="ru-RU" sz="2000"/>
              <a:t>нет опасности заразиться при бытовых контактах</a:t>
            </a:r>
          </a:p>
          <a:p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СПИД и наркотики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2044700"/>
            <a:ext cx="3810000" cy="45847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z="2800"/>
              <a:t>	70 % ВИЧ-инфицированных в РТ употребляли наркотики. Наркомания и СПИД - это как 2 в 1, в твоей одной единственной драгоценной жизни.</a:t>
            </a:r>
          </a:p>
          <a:p>
            <a:pPr>
              <a:buFont typeface="Monotype Sorts" pitchFamily="2" charset="2"/>
              <a:buNone/>
            </a:pPr>
            <a:r>
              <a:rPr lang="ru-RU" sz="2800"/>
              <a:t>	Наркотик, убивающий ВИЧ -  опасный миф. </a:t>
            </a:r>
          </a:p>
        </p:txBody>
      </p:sp>
      <p:graphicFrame>
        <p:nvGraphicFramePr>
          <p:cNvPr id="51200" name="Object 0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181600" y="2649538"/>
          <a:ext cx="3581400" cy="2903537"/>
        </p:xfrm>
        <a:graphic>
          <a:graphicData uri="http://schemas.openxmlformats.org/presentationml/2006/ole">
            <p:oleObj spid="_x0000_s51200" name="Clip" r:id="rId3" imgW="5154120" imgH="3928680" progId="MS_ClipArt_Gallery.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Как защитить себя? </a:t>
            </a:r>
            <a:br>
              <a:rPr lang="ru-RU"/>
            </a:br>
            <a:r>
              <a:rPr lang="ru-RU"/>
              <a:t>Твоя защита в твоих руках!</a:t>
            </a:r>
          </a:p>
        </p:txBody>
      </p:sp>
      <p:graphicFrame>
        <p:nvGraphicFramePr>
          <p:cNvPr id="52224" name="Object 0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1295400" y="2286000"/>
          <a:ext cx="3810000" cy="3522663"/>
        </p:xfrm>
        <a:graphic>
          <a:graphicData uri="http://schemas.openxmlformats.org/presentationml/2006/ole">
            <p:oleObj spid="_x0000_s52224" name="Clip" r:id="rId3" imgW="3285720" imgH="3038040" progId="MS_ClipArt_Gallery.2">
              <p:embed/>
            </p:oleObj>
          </a:graphicData>
        </a:graphic>
      </p:graphicFrame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2044700"/>
            <a:ext cx="3810000" cy="4279900"/>
          </a:xfrm>
        </p:spPr>
        <p:txBody>
          <a:bodyPr/>
          <a:lstStyle/>
          <a:p>
            <a:r>
              <a:rPr lang="ru-RU" sz="2800"/>
              <a:t>Всему свое время (обдумай все «за» и «против» половых взаимоотношений)</a:t>
            </a:r>
          </a:p>
          <a:p>
            <a:r>
              <a:rPr lang="ru-RU" sz="2800"/>
              <a:t>Избегай случайных половых контактов</a:t>
            </a:r>
          </a:p>
          <a:p>
            <a:r>
              <a:rPr lang="ru-RU" sz="2800"/>
              <a:t>не дай сломать себя, если навязывают секс или наркотики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Твой лучший советчик - здравый смысл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 секс. контактах  постоянно пользоваться презервативом</a:t>
            </a:r>
          </a:p>
          <a:p>
            <a:r>
              <a:rPr lang="ru-RU"/>
              <a:t>Всегда использовать одноразовые, стерильные инструменты для мед. и косметических процедур, связанных с нарушением кожных покровов</a:t>
            </a:r>
          </a:p>
          <a:p>
            <a:r>
              <a:rPr lang="ru-RU"/>
              <a:t>Избегать контакта с чужой кровью.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Берегись ! </a:t>
            </a:r>
          </a:p>
        </p:txBody>
      </p:sp>
      <p:pic>
        <p:nvPicPr>
          <p:cNvPr id="23557" name="Picture 5" descr="имм-т"/>
          <p:cNvPicPr>
            <a:picLocks noChangeAspect="1" noChangeArrowheads="1"/>
          </p:cNvPicPr>
          <p:nvPr>
            <p:ph type="dgm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2209800"/>
            <a:ext cx="641985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Мы выбираем </a:t>
            </a:r>
            <a:r>
              <a:rPr lang="ru-RU">
                <a:solidFill>
                  <a:srgbClr val="FF0000"/>
                </a:solidFill>
              </a:rPr>
              <a:t>ЖИЗНЬ!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258888" y="2205038"/>
            <a:ext cx="381000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z="2800">
                <a:solidFill>
                  <a:srgbClr val="FF0000"/>
                </a:solidFill>
              </a:rPr>
              <a:t>ПОМНИ! </a:t>
            </a:r>
            <a:r>
              <a:rPr lang="ru-RU" sz="2800"/>
              <a:t>В жизни много соблазнов, сулящих удовольствие. </a:t>
            </a:r>
            <a:r>
              <a:rPr lang="ru-RU" sz="2800">
                <a:solidFill>
                  <a:srgbClr val="FF0000"/>
                </a:solidFill>
              </a:rPr>
              <a:t>Не забывай,  </a:t>
            </a:r>
            <a:r>
              <a:rPr lang="ru-RU" sz="2800"/>
              <a:t>у медали 2 стороны. Помимо «блестящих» развлечений есть и обратная сторона.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36871" name="Picture 7" descr="j02167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0063" y="2276475"/>
            <a:ext cx="3149600" cy="3960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FF0000"/>
                </a:solidFill>
              </a:rPr>
              <a:t>Знающего невозможно победить.</a:t>
            </a:r>
          </a:p>
        </p:txBody>
      </p:sp>
      <p:pic>
        <p:nvPicPr>
          <p:cNvPr id="35845" name="Picture 5" descr="j03009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2492375"/>
            <a:ext cx="3384550" cy="3816350"/>
          </a:xfrm>
        </p:spPr>
      </p:pic>
      <p:pic>
        <p:nvPicPr>
          <p:cNvPr id="35846" name="Picture 6" descr="j030125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725" y="2636838"/>
            <a:ext cx="3455988" cy="3600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/>
              <a:t>Проверь себя !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/>
              <a:t>1-б;      2-г;   3-г;     4-б; </a:t>
            </a:r>
          </a:p>
          <a:p>
            <a:r>
              <a:rPr lang="ru-RU" sz="4000"/>
              <a:t>5-в;     6-г;   7-б ;    8-в; </a:t>
            </a:r>
          </a:p>
          <a:p>
            <a:r>
              <a:rPr lang="ru-RU" sz="4000"/>
              <a:t>      9-в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Работу выполнила Щербинина О. И. </a:t>
            </a:r>
            <a:endParaRPr lang="ru-RU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1219200" y="2633663"/>
          <a:ext cx="3810000" cy="2935287"/>
        </p:xfrm>
        <a:graphic>
          <a:graphicData uri="http://schemas.openxmlformats.org/presentationml/2006/ole">
            <p:oleObj spid="_x0000_s26627" name="Clip" r:id="rId3" imgW="4539600" imgH="3497040" progId="MS_ClipArt_Gallery.2">
              <p:embed/>
            </p:oleObj>
          </a:graphicData>
        </a:graphic>
      </p:graphicFrame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z="2800"/>
              <a:t>	учитель школы №100 </a:t>
            </a:r>
          </a:p>
          <a:p>
            <a:pPr>
              <a:buFont typeface="Monotype Sorts" pitchFamily="2" charset="2"/>
              <a:buNone/>
            </a:pPr>
            <a:r>
              <a:rPr lang="ru-RU" sz="2800"/>
              <a:t>	Приволжского района</a:t>
            </a:r>
          </a:p>
          <a:p>
            <a:pPr>
              <a:buFont typeface="Monotype Sorts" pitchFamily="2" charset="2"/>
              <a:buNone/>
            </a:pPr>
            <a:r>
              <a:rPr lang="ru-RU" sz="2800"/>
              <a:t>	г. Казани</a:t>
            </a:r>
          </a:p>
          <a:p>
            <a:pPr>
              <a:buFont typeface="Monotype Sorts" pitchFamily="2" charset="2"/>
              <a:buNone/>
            </a:pPr>
            <a:r>
              <a:rPr lang="ru-RU" sz="2800"/>
              <a:t>	Республики Татарстан.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Профилактика инфекционных заболеваний.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ru-RU" sz="4400">
                <a:solidFill>
                  <a:srgbClr val="FF0000"/>
                </a:solidFill>
              </a:rPr>
              <a:t>«</a:t>
            </a:r>
            <a:r>
              <a:rPr lang="ru-RU" sz="5400">
                <a:solidFill>
                  <a:srgbClr val="FF0000"/>
                </a:solidFill>
              </a:rPr>
              <a:t>Измеряй всё доступное измерению и делай не доступное измерению доступным»</a:t>
            </a:r>
            <a:endParaRPr lang="ru-RU" sz="540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ru-RU" sz="4400">
                <a:solidFill>
                  <a:schemeClr val="accent1"/>
                </a:solidFill>
              </a:rPr>
              <a:t>                                              Г. Галилей</a:t>
            </a:r>
            <a:r>
              <a:rPr lang="ru-RU">
                <a:solidFill>
                  <a:schemeClr val="accent1"/>
                </a:solidFill>
              </a:rPr>
              <a:t>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FF0000"/>
                </a:solidFill>
              </a:rPr>
              <a:t>Чума.</a:t>
            </a:r>
            <a:endParaRPr lang="ru-RU"/>
          </a:p>
        </p:txBody>
      </p:sp>
      <p:sp>
        <p:nvSpPr>
          <p:cNvPr id="44035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2209800"/>
            <a:ext cx="3810000" cy="39751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z="2000" u="sng"/>
              <a:t>Определение:</a:t>
            </a:r>
            <a:r>
              <a:rPr lang="ru-RU" sz="2000"/>
              <a:t> Чума - это зоонозная природно-очаговая бактериальная болезнь.</a:t>
            </a:r>
          </a:p>
          <a:p>
            <a:pPr>
              <a:buFont typeface="Monotype Sorts" pitchFamily="2" charset="2"/>
              <a:buNone/>
            </a:pPr>
            <a:r>
              <a:rPr lang="ru-RU" sz="2000" u="sng"/>
              <a:t>Возбудитель:</a:t>
            </a:r>
            <a:r>
              <a:rPr lang="ru-RU" sz="2000"/>
              <a:t> грамотрицательная полиморфная неподвижная бактерия </a:t>
            </a:r>
            <a:r>
              <a:rPr lang="en-US" sz="2000"/>
              <a:t>Jersinia pestis</a:t>
            </a:r>
            <a:r>
              <a:rPr lang="ru-RU" sz="2000"/>
              <a:t> из семейства </a:t>
            </a:r>
            <a:r>
              <a:rPr lang="en-US" sz="2000"/>
              <a:t>Jersinia</a:t>
            </a:r>
            <a:r>
              <a:rPr lang="ru-RU" sz="2000"/>
              <a:t>.</a:t>
            </a:r>
          </a:p>
          <a:p>
            <a:pPr>
              <a:buFont typeface="Monotype Sorts" pitchFamily="2" charset="2"/>
              <a:buNone/>
            </a:pPr>
            <a:r>
              <a:rPr lang="ru-RU" sz="2000" u="sng"/>
              <a:t>Источники возбудителя:</a:t>
            </a:r>
            <a:r>
              <a:rPr lang="ru-RU" sz="2000"/>
              <a:t> грызуны, зайцеобразные и их эктопаразитыи (блохи).</a:t>
            </a:r>
          </a:p>
          <a:p>
            <a:pPr>
              <a:buFont typeface="Monotype Sorts" pitchFamily="2" charset="2"/>
              <a:buNone/>
            </a:pPr>
            <a:r>
              <a:rPr lang="ru-RU" sz="2000"/>
              <a:t> </a:t>
            </a:r>
            <a:endParaRPr lang="ru-RU" sz="2000" u="sng"/>
          </a:p>
        </p:txBody>
      </p:sp>
      <p:graphicFrame>
        <p:nvGraphicFramePr>
          <p:cNvPr id="44036" name="Object 1028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181600" y="2667000"/>
          <a:ext cx="3810000" cy="2298700"/>
        </p:xfrm>
        <a:graphic>
          <a:graphicData uri="http://schemas.openxmlformats.org/presentationml/2006/ole">
            <p:oleObj spid="_x0000_s44036" name="Clip" r:id="rId3" imgW="4986360" imgH="226224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FF0000"/>
                </a:solidFill>
              </a:rPr>
              <a:t>Холера.</a:t>
            </a:r>
            <a:endParaRPr lang="ru-RU"/>
          </a:p>
        </p:txBody>
      </p:sp>
      <p:sp>
        <p:nvSpPr>
          <p:cNvPr id="43011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1752600"/>
            <a:ext cx="3810000" cy="46482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z="2400" u="sng"/>
              <a:t>Определение: </a:t>
            </a:r>
            <a:r>
              <a:rPr lang="ru-RU" sz="2400"/>
              <a:t> Холера -  это антропонозная бактериальная  инфекционная болезнь.</a:t>
            </a:r>
          </a:p>
          <a:p>
            <a:pPr>
              <a:buFont typeface="Monotype Sorts" pitchFamily="2" charset="2"/>
              <a:buNone/>
            </a:pPr>
            <a:r>
              <a:rPr lang="ru-RU" sz="2400" u="sng"/>
              <a:t>Возбудитель:</a:t>
            </a:r>
            <a:r>
              <a:rPr lang="ru-RU" sz="2400"/>
              <a:t> вибрионы рода </a:t>
            </a:r>
            <a:r>
              <a:rPr lang="en-US" sz="2400"/>
              <a:t>Vibrio</a:t>
            </a:r>
            <a:r>
              <a:rPr lang="ru-RU" sz="2400"/>
              <a:t> и </a:t>
            </a:r>
            <a:r>
              <a:rPr lang="en-US" sz="2400"/>
              <a:t>Cholerae </a:t>
            </a:r>
            <a:r>
              <a:rPr lang="ru-RU" sz="2400"/>
              <a:t>серогруппы О1 биоваров </a:t>
            </a:r>
            <a:r>
              <a:rPr lang="en-US" sz="2400"/>
              <a:t>cholera </a:t>
            </a:r>
            <a:r>
              <a:rPr lang="ru-RU" sz="2400"/>
              <a:t>(классический) и </a:t>
            </a:r>
            <a:r>
              <a:rPr lang="en-US" sz="2400"/>
              <a:t>El Tor</a:t>
            </a:r>
            <a:r>
              <a:rPr lang="ru-RU" sz="2400"/>
              <a:t>.</a:t>
            </a:r>
          </a:p>
          <a:p>
            <a:pPr>
              <a:buFont typeface="Monotype Sorts" pitchFamily="2" charset="2"/>
              <a:buNone/>
            </a:pPr>
            <a:r>
              <a:rPr lang="ru-RU" sz="2400" u="sng"/>
              <a:t>Источники возбудителя:</a:t>
            </a:r>
            <a:r>
              <a:rPr lang="ru-RU" sz="2400"/>
              <a:t> больной человек или вибрионоситель. </a:t>
            </a:r>
            <a:endParaRPr lang="ru-RU" sz="2400" u="sng"/>
          </a:p>
        </p:txBody>
      </p:sp>
      <p:graphicFrame>
        <p:nvGraphicFramePr>
          <p:cNvPr id="43012" name="Object 1028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181600" y="2230438"/>
          <a:ext cx="3505200" cy="3741737"/>
        </p:xfrm>
        <a:graphic>
          <a:graphicData uri="http://schemas.openxmlformats.org/presentationml/2006/ole">
            <p:oleObj spid="_x0000_s43012" name="Clip" r:id="rId3" imgW="4016520" imgH="394524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FF0000"/>
                </a:solidFill>
              </a:rPr>
              <a:t>Оспа.</a:t>
            </a:r>
          </a:p>
        </p:txBody>
      </p:sp>
      <p:sp>
        <p:nvSpPr>
          <p:cNvPr id="45059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2362200"/>
            <a:ext cx="3810000" cy="36703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z="2000" u="sng"/>
              <a:t>Определение:</a:t>
            </a:r>
            <a:r>
              <a:rPr lang="ru-RU" sz="2000"/>
              <a:t> Оспа  - это антропонозная вирусная инфекционная болезнь.</a:t>
            </a:r>
          </a:p>
          <a:p>
            <a:pPr>
              <a:buFont typeface="Monotype Sorts" pitchFamily="2" charset="2"/>
              <a:buNone/>
            </a:pPr>
            <a:r>
              <a:rPr lang="ru-RU" sz="2000" u="sng"/>
              <a:t>Возбудитель:</a:t>
            </a:r>
            <a:r>
              <a:rPr lang="ru-RU" sz="2000"/>
              <a:t> ДНК- содержащий вирус </a:t>
            </a:r>
            <a:r>
              <a:rPr lang="en-US" sz="2000"/>
              <a:t>Poxvirus variolae </a:t>
            </a:r>
            <a:r>
              <a:rPr lang="ru-RU" sz="2000"/>
              <a:t>из семейства </a:t>
            </a:r>
            <a:r>
              <a:rPr lang="en-US" sz="2000"/>
              <a:t>Poxviridae </a:t>
            </a:r>
            <a:r>
              <a:rPr lang="ru-RU" sz="2000"/>
              <a:t>рода </a:t>
            </a:r>
            <a:r>
              <a:rPr lang="en-US" sz="2000"/>
              <a:t>Poxvirus</a:t>
            </a:r>
            <a:r>
              <a:rPr lang="ru-RU" sz="2000"/>
              <a:t>.</a:t>
            </a:r>
          </a:p>
          <a:p>
            <a:pPr>
              <a:buFont typeface="Monotype Sorts" pitchFamily="2" charset="2"/>
              <a:buNone/>
            </a:pPr>
            <a:r>
              <a:rPr lang="ru-RU" sz="2000" u="sng"/>
              <a:t>Источники возбудителя:</a:t>
            </a:r>
            <a:r>
              <a:rPr lang="ru-RU" sz="2000"/>
              <a:t> больной человек и труп умершего от оспы.</a:t>
            </a:r>
            <a:r>
              <a:rPr lang="en-US" sz="2000"/>
              <a:t>  </a:t>
            </a:r>
            <a:r>
              <a:rPr lang="ru-RU" sz="2000"/>
              <a:t> </a:t>
            </a:r>
            <a:r>
              <a:rPr lang="ru-RU" sz="2000" u="sng"/>
              <a:t> </a:t>
            </a:r>
            <a:r>
              <a:rPr lang="ru-RU" sz="2000"/>
              <a:t> </a:t>
            </a:r>
            <a:endParaRPr lang="ru-RU" sz="2000" u="sng"/>
          </a:p>
        </p:txBody>
      </p:sp>
      <p:graphicFrame>
        <p:nvGraphicFramePr>
          <p:cNvPr id="45060" name="Object 1028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486400" y="2209800"/>
          <a:ext cx="2889250" cy="3594100"/>
        </p:xfrm>
        <a:graphic>
          <a:graphicData uri="http://schemas.openxmlformats.org/presentationml/2006/ole">
            <p:oleObj spid="_x0000_s45060" name="Clip" r:id="rId3" imgW="2440080" imgH="441324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accent1"/>
                </a:solidFill>
              </a:rPr>
              <a:t>Антитела</a:t>
            </a:r>
          </a:p>
        </p:txBody>
      </p:sp>
      <p:graphicFrame>
        <p:nvGraphicFramePr>
          <p:cNvPr id="50176" name="Organization Chart 0"/>
          <p:cNvGraphicFramePr>
            <a:graphicFrameLocks/>
          </p:cNvGraphicFramePr>
          <p:nvPr>
            <p:ph type="dgm" idx="1"/>
          </p:nvPr>
        </p:nvGraphicFramePr>
        <p:xfrm>
          <a:off x="306388" y="1989138"/>
          <a:ext cx="8837612" cy="4103687"/>
        </p:xfrm>
        <a:graphic>
          <a:graphicData uri="http://schemas.openxmlformats.org/drawingml/2006/compatibility">
            <com:legacyDrawing xmlns:com="http://schemas.openxmlformats.org/drawingml/2006/compatibility" spid="_x0000_s5017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utoUpdateAnimBg="0"/>
      <p:bldDgm spid="501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Из истории иммунитета</a:t>
            </a:r>
          </a:p>
        </p:txBody>
      </p:sp>
      <p:sp>
        <p:nvSpPr>
          <p:cNvPr id="29700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2044700"/>
            <a:ext cx="426720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z="2400"/>
              <a:t>Иммунитет (</a:t>
            </a:r>
            <a:r>
              <a:rPr lang="en-US" sz="2400"/>
              <a:t>Immunitas)</a:t>
            </a:r>
            <a:r>
              <a:rPr lang="ru-RU" sz="2400"/>
              <a:t> с лат. языка означает «освобождение от податей». Микробы попадают в организм и требуют «подати» - расплаты болезнью. Организм мобилизует защитные силы иммунитета для уничтожения врагов.</a:t>
            </a:r>
          </a:p>
        </p:txBody>
      </p:sp>
      <p:pic>
        <p:nvPicPr>
          <p:cNvPr id="29701" name="Picture 1029" descr="PE01496_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90650" y="2044700"/>
            <a:ext cx="318135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Иммунитет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ru-RU" sz="2400" u="sng"/>
              <a:t>	Невосприимчивость организма к действию инфекционных и других чужеродных агентов называется иммунитетом.</a:t>
            </a:r>
            <a:endParaRPr lang="ru-RU" sz="2400"/>
          </a:p>
          <a:p>
            <a:pPr>
              <a:buFont typeface="Monotype Sorts" pitchFamily="2" charset="2"/>
              <a:buNone/>
            </a:pPr>
            <a:r>
              <a:rPr lang="ru-RU" sz="2400"/>
              <a:t> 	Основоположник - русский физиолог И. И. Мечников.  </a:t>
            </a:r>
            <a:r>
              <a:rPr lang="ru-RU" sz="2400" u="sng"/>
              <a:t>Фагоцитоз </a:t>
            </a:r>
            <a:r>
              <a:rPr lang="ru-RU" sz="2400"/>
              <a:t>- </a:t>
            </a:r>
          </a:p>
          <a:p>
            <a:pPr>
              <a:buFont typeface="Monotype Sorts" pitchFamily="2" charset="2"/>
              <a:buNone/>
            </a:pPr>
            <a:r>
              <a:rPr lang="ru-RU" sz="2400"/>
              <a:t>это свойство лейкоцитов захватывать и переваривать попавшие в</a:t>
            </a:r>
          </a:p>
          <a:p>
            <a:pPr>
              <a:buFont typeface="Monotype Sorts" pitchFamily="2" charset="2"/>
              <a:buNone/>
            </a:pPr>
            <a:r>
              <a:rPr lang="ru-RU" sz="2400"/>
              <a:t>организм микробы. </a:t>
            </a:r>
          </a:p>
          <a:p>
            <a:pPr>
              <a:buFont typeface="Monotype Sorts" pitchFamily="2" charset="2"/>
              <a:buNone/>
            </a:pPr>
            <a:r>
              <a:rPr lang="ru-RU" sz="2400"/>
              <a:t>	Защита организма обеспечивается образованием особых </a:t>
            </a:r>
          </a:p>
          <a:p>
            <a:pPr>
              <a:buFont typeface="Monotype Sorts" pitchFamily="2" charset="2"/>
              <a:buNone/>
            </a:pPr>
            <a:r>
              <a:rPr lang="ru-RU" sz="2400"/>
              <a:t>белковых веществ - </a:t>
            </a:r>
            <a:r>
              <a:rPr lang="ru-RU" sz="2400" u="sng"/>
              <a:t>антител</a:t>
            </a:r>
            <a:r>
              <a:rPr lang="ru-RU" sz="2400"/>
              <a:t> (иммуноглобулинов).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ысокое напряжение">
  <a:themeElements>
    <a:clrScheme name="Высокое напряжение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Высокое напряжение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8">
        <a:dk1>
          <a:srgbClr val="000000"/>
        </a:dk1>
        <a:lt1>
          <a:srgbClr val="FFFFFF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D60093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C20085"/>
        </a:accent6>
        <a:hlink>
          <a:srgbClr val="9966FF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Files\Office97\Шаблоны\Дизайны презентаций\Высокое напряжение.pot</Template>
  <TotalTime>386</TotalTime>
  <Words>410</Words>
  <Application>Microsoft Office PowerPoint</Application>
  <PresentationFormat>Экран (4:3)</PresentationFormat>
  <Paragraphs>78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Times New Roman</vt:lpstr>
      <vt:lpstr>Impact</vt:lpstr>
      <vt:lpstr>Monotype Sorts</vt:lpstr>
      <vt:lpstr>Arial Narrow</vt:lpstr>
      <vt:lpstr>Высокое напряжение</vt:lpstr>
      <vt:lpstr>Microsoft Clip Gallery</vt:lpstr>
      <vt:lpstr>Документ Microsoft Word</vt:lpstr>
      <vt:lpstr>Иммунитет</vt:lpstr>
      <vt:lpstr>Проверь себя !</vt:lpstr>
      <vt:lpstr>Профилактика инфекционных заболеваний.</vt:lpstr>
      <vt:lpstr>Чума.</vt:lpstr>
      <vt:lpstr>Холера.</vt:lpstr>
      <vt:lpstr>Оспа.</vt:lpstr>
      <vt:lpstr>Антитела</vt:lpstr>
      <vt:lpstr>Из истории иммунитета</vt:lpstr>
      <vt:lpstr>Иммунитет</vt:lpstr>
      <vt:lpstr>Виды Иммунитета.</vt:lpstr>
      <vt:lpstr>Виды иммунитета</vt:lpstr>
      <vt:lpstr>Азбука СПИДа</vt:lpstr>
      <vt:lpstr>ВИЧ не передаётся</vt:lpstr>
      <vt:lpstr>СПИД и наркотики</vt:lpstr>
      <vt:lpstr>Как защитить себя?  Твоя защита в твоих руках!</vt:lpstr>
      <vt:lpstr>Твой лучший советчик - здравый смысл</vt:lpstr>
      <vt:lpstr>Берегись ! </vt:lpstr>
      <vt:lpstr>Мы выбираем ЖИЗНЬ!</vt:lpstr>
      <vt:lpstr>Знающего невозможно победить.</vt:lpstr>
      <vt:lpstr>Работу выполнила Щербинина О. И. </vt:lpstr>
    </vt:vector>
  </TitlesOfParts>
  <Company>xxx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Иммунитет</dc:title>
  <dc:creator>Ибатуллина</dc:creator>
  <cp:lastModifiedBy>Admin</cp:lastModifiedBy>
  <cp:revision>15</cp:revision>
  <dcterms:created xsi:type="dcterms:W3CDTF">2003-10-27T11:12:06Z</dcterms:created>
  <dcterms:modified xsi:type="dcterms:W3CDTF">2012-01-06T15:54:43Z</dcterms:modified>
</cp:coreProperties>
</file>