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94" r:id="rId3"/>
    <p:sldId id="295" r:id="rId4"/>
    <p:sldId id="257" r:id="rId5"/>
    <p:sldId id="258" r:id="rId6"/>
    <p:sldId id="259" r:id="rId7"/>
    <p:sldId id="270" r:id="rId8"/>
    <p:sldId id="271" r:id="rId9"/>
    <p:sldId id="278" r:id="rId10"/>
    <p:sldId id="279" r:id="rId11"/>
    <p:sldId id="272" r:id="rId12"/>
    <p:sldId id="273" r:id="rId13"/>
    <p:sldId id="274" r:id="rId14"/>
    <p:sldId id="275" r:id="rId15"/>
    <p:sldId id="276" r:id="rId16"/>
    <p:sldId id="277" r:id="rId17"/>
    <p:sldId id="260" r:id="rId18"/>
    <p:sldId id="262" r:id="rId19"/>
    <p:sldId id="263" r:id="rId20"/>
    <p:sldId id="264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D63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10" Type="http://schemas.openxmlformats.org/officeDocument/2006/relationships/image" Target="../media/image14.wmf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17.08.2013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2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7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9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32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34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</a:t>
            </a:r>
            <a:r>
              <a:rPr lang="ru-RU" sz="4400" b="1" dirty="0" smtClean="0">
                <a:solidFill>
                  <a:srgbClr val="FF0000"/>
                </a:solidFill>
              </a:rPr>
              <a:t>УРОК  ФИЗИКИ  В  10  КЛАССЕ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5072098"/>
          </a:xfrm>
        </p:spPr>
        <p:txBody>
          <a:bodyPr>
            <a:normAutofit fontScale="92500" lnSpcReduction="10000"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             Решение задач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     (уравнение  газового состояния)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643182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142976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285852" y="33575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786058"/>
            <a:ext cx="3424232" cy="204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Содержимое 4" descr="C:\Documents and Settings\1\Мои документы\идеальный газ 10\Уравнение Менделеева-Клапейрона.gif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786058"/>
            <a:ext cx="321471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Давление воздуха в велосипедной шине при температуре 42</a:t>
            </a:r>
            <a:r>
              <a:rPr lang="en-US" sz="4000" i="1" dirty="0" smtClean="0">
                <a:cs typeface="Times New Roman"/>
              </a:rPr>
              <a:t>º</a:t>
            </a:r>
            <a:r>
              <a:rPr lang="ru-RU" sz="4000" i="1" dirty="0" smtClean="0">
                <a:cs typeface="Times New Roman"/>
              </a:rPr>
              <a:t>С равно 1,7·10  Па. Каким станет давление воздуха в шине при понижении температуры до 12</a:t>
            </a:r>
            <a:r>
              <a:rPr lang="en-US" sz="4000" i="1" dirty="0" smtClean="0">
                <a:cs typeface="Times New Roman"/>
              </a:rPr>
              <a:t>º</a:t>
            </a:r>
            <a:r>
              <a:rPr lang="ru-RU" sz="4000" i="1" dirty="0" smtClean="0">
                <a:cs typeface="Times New Roman"/>
              </a:rPr>
              <a:t>С?</a:t>
            </a:r>
            <a:endParaRPr lang="ru-RU" sz="40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68" y="285749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5</a:t>
            </a:r>
            <a:endParaRPr lang="ru-RU" sz="2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</a:t>
            </a:r>
            <a:r>
              <a:rPr lang="en-US" i="1" dirty="0" smtClean="0">
                <a:solidFill>
                  <a:srgbClr val="7030A0"/>
                </a:solidFill>
              </a:rPr>
              <a:t>     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en-US" i="1" dirty="0" smtClean="0">
                <a:solidFill>
                  <a:srgbClr val="7030A0"/>
                </a:solidFill>
              </a:rPr>
              <a:t>      </a:t>
            </a:r>
            <a:r>
              <a:rPr lang="ru-RU" i="1" dirty="0" smtClean="0">
                <a:solidFill>
                  <a:srgbClr val="7030A0"/>
                </a:solidFill>
              </a:rPr>
              <a:t>СИ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t</a:t>
            </a:r>
            <a:r>
              <a:rPr lang="en-US" sz="1600" dirty="0" smtClean="0"/>
              <a:t>1</a:t>
            </a:r>
            <a:r>
              <a:rPr lang="en-US" dirty="0" smtClean="0"/>
              <a:t> = 42</a:t>
            </a:r>
            <a:r>
              <a:rPr lang="en-US" dirty="0" smtClean="0">
                <a:cs typeface="Times New Roman"/>
              </a:rPr>
              <a:t>ºC     </a:t>
            </a:r>
            <a:r>
              <a:rPr lang="ru-RU" dirty="0" smtClean="0">
                <a:cs typeface="Times New Roman"/>
              </a:rPr>
              <a:t>  </a:t>
            </a:r>
            <a:r>
              <a:rPr lang="en-US" dirty="0" smtClean="0">
                <a:cs typeface="Times New Roman"/>
              </a:rPr>
              <a:t>   </a:t>
            </a:r>
            <a:r>
              <a:rPr lang="ru-RU" dirty="0" smtClean="0">
                <a:cs typeface="Times New Roman"/>
              </a:rPr>
              <a:t>    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p</a:t>
            </a:r>
            <a:r>
              <a:rPr lang="en-US" sz="1600" dirty="0" smtClean="0">
                <a:cs typeface="Times New Roman"/>
              </a:rPr>
              <a:t>1</a:t>
            </a:r>
            <a:r>
              <a:rPr lang="en-US" dirty="0" smtClean="0">
                <a:cs typeface="Times New Roman"/>
              </a:rPr>
              <a:t> = 1,7·10 </a:t>
            </a:r>
            <a:r>
              <a:rPr lang="ru-RU" dirty="0" smtClean="0">
                <a:cs typeface="Times New Roman"/>
              </a:rPr>
              <a:t>Па</a:t>
            </a:r>
            <a:r>
              <a:rPr lang="en-US" dirty="0" smtClean="0">
                <a:cs typeface="Times New Roman"/>
              </a:rPr>
              <a:t> </a:t>
            </a:r>
          </a:p>
          <a:p>
            <a:pPr>
              <a:buNone/>
            </a:pPr>
            <a:r>
              <a:rPr lang="en-US" dirty="0" smtClean="0">
                <a:cs typeface="Times New Roman"/>
              </a:rPr>
              <a:t>   t</a:t>
            </a:r>
            <a:r>
              <a:rPr lang="en-US" sz="1600" dirty="0" smtClean="0">
                <a:cs typeface="Times New Roman"/>
              </a:rPr>
              <a:t>2 </a:t>
            </a:r>
            <a:r>
              <a:rPr lang="en-US" dirty="0" smtClean="0">
                <a:cs typeface="Times New Roman"/>
              </a:rPr>
              <a:t>= 12ºC      </a:t>
            </a:r>
            <a:r>
              <a:rPr lang="ru-RU" dirty="0" smtClean="0">
                <a:cs typeface="Times New Roman"/>
              </a:rPr>
              <a:t>   </a:t>
            </a:r>
            <a:r>
              <a:rPr lang="en-US" dirty="0" smtClean="0">
                <a:cs typeface="Times New Roman"/>
              </a:rPr>
              <a:t>  </a:t>
            </a:r>
            <a:r>
              <a:rPr lang="ru-RU" dirty="0" smtClean="0">
                <a:cs typeface="Times New Roman"/>
              </a:rPr>
              <a:t>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p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-? </a:t>
            </a:r>
            <a:endParaRPr lang="ru-RU" dirty="0" smtClean="0">
              <a:cs typeface="Times New Roman"/>
            </a:endParaRP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2643182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822431" y="3178173"/>
            <a:ext cx="25003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822563" y="3178173"/>
            <a:ext cx="26432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</a:t>
            </a:r>
            <a:r>
              <a:rPr lang="en-US" i="1" dirty="0" smtClean="0">
                <a:solidFill>
                  <a:srgbClr val="7030A0"/>
                </a:solidFill>
              </a:rPr>
              <a:t>     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en-US" i="1" dirty="0" smtClean="0">
                <a:solidFill>
                  <a:srgbClr val="7030A0"/>
                </a:solidFill>
              </a:rPr>
              <a:t>      </a:t>
            </a:r>
            <a:r>
              <a:rPr lang="ru-RU" i="1" dirty="0" smtClean="0">
                <a:solidFill>
                  <a:srgbClr val="7030A0"/>
                </a:solidFill>
              </a:rPr>
              <a:t>СИ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t</a:t>
            </a:r>
            <a:r>
              <a:rPr lang="en-US" sz="1600" dirty="0" smtClean="0"/>
              <a:t>1</a:t>
            </a:r>
            <a:r>
              <a:rPr lang="en-US" dirty="0" smtClean="0"/>
              <a:t> = 42</a:t>
            </a:r>
            <a:r>
              <a:rPr lang="en-US" dirty="0" smtClean="0">
                <a:cs typeface="Times New Roman"/>
              </a:rPr>
              <a:t>ºC     </a:t>
            </a:r>
            <a:r>
              <a:rPr lang="ru-RU" dirty="0" smtClean="0">
                <a:cs typeface="Times New Roman"/>
              </a:rPr>
              <a:t>  </a:t>
            </a:r>
            <a:r>
              <a:rPr lang="en-US" dirty="0" smtClean="0">
                <a:cs typeface="Times New Roman"/>
              </a:rPr>
              <a:t>   315K</a:t>
            </a:r>
            <a:r>
              <a:rPr lang="ru-RU" dirty="0" smtClean="0">
                <a:cs typeface="Times New Roman"/>
              </a:rPr>
              <a:t>   </a:t>
            </a:r>
            <a:r>
              <a:rPr lang="ru-RU" i="1" dirty="0" smtClean="0">
                <a:cs typeface="Times New Roman"/>
              </a:rPr>
              <a:t>процесс  изохорный</a:t>
            </a:r>
            <a:endParaRPr lang="en-US" i="1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p</a:t>
            </a:r>
            <a:r>
              <a:rPr lang="en-US" sz="1600" dirty="0" smtClean="0">
                <a:cs typeface="Times New Roman"/>
              </a:rPr>
              <a:t>1</a:t>
            </a:r>
            <a:r>
              <a:rPr lang="en-US" dirty="0" smtClean="0">
                <a:cs typeface="Times New Roman"/>
              </a:rPr>
              <a:t> = 1,7·10 </a:t>
            </a:r>
            <a:r>
              <a:rPr lang="ru-RU" dirty="0" smtClean="0">
                <a:cs typeface="Times New Roman"/>
              </a:rPr>
              <a:t>Па</a:t>
            </a:r>
            <a:r>
              <a:rPr lang="en-US" dirty="0" smtClean="0">
                <a:cs typeface="Times New Roman"/>
              </a:rPr>
              <a:t> </a:t>
            </a:r>
          </a:p>
          <a:p>
            <a:pPr>
              <a:buNone/>
            </a:pPr>
            <a:r>
              <a:rPr lang="en-US" dirty="0" smtClean="0">
                <a:cs typeface="Times New Roman"/>
              </a:rPr>
              <a:t>   t</a:t>
            </a:r>
            <a:r>
              <a:rPr lang="en-US" sz="1600" dirty="0" smtClean="0">
                <a:cs typeface="Times New Roman"/>
              </a:rPr>
              <a:t>2 </a:t>
            </a:r>
            <a:r>
              <a:rPr lang="en-US" dirty="0" smtClean="0">
                <a:cs typeface="Times New Roman"/>
              </a:rPr>
              <a:t>= 12ºC      </a:t>
            </a:r>
            <a:r>
              <a:rPr lang="ru-RU" dirty="0" smtClean="0">
                <a:cs typeface="Times New Roman"/>
              </a:rPr>
              <a:t>   </a:t>
            </a:r>
            <a:r>
              <a:rPr lang="en-US" dirty="0" smtClean="0">
                <a:cs typeface="Times New Roman"/>
              </a:rPr>
              <a:t>  285K</a:t>
            </a:r>
          </a:p>
          <a:p>
            <a:pPr>
              <a:buNone/>
            </a:pPr>
            <a:r>
              <a:rPr lang="en-US" dirty="0" smtClean="0">
                <a:cs typeface="Times New Roman"/>
              </a:rPr>
              <a:t>   p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-? </a:t>
            </a:r>
            <a:endParaRPr lang="ru-RU" dirty="0" smtClean="0">
              <a:cs typeface="Times New Roman"/>
            </a:endParaRP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2643182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822431" y="3178173"/>
            <a:ext cx="25003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822563" y="3178173"/>
            <a:ext cx="26432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</a:t>
            </a:r>
            <a:r>
              <a:rPr lang="en-US" i="1" dirty="0" smtClean="0">
                <a:solidFill>
                  <a:srgbClr val="7030A0"/>
                </a:solidFill>
              </a:rPr>
              <a:t>     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en-US" i="1" dirty="0" smtClean="0">
                <a:solidFill>
                  <a:srgbClr val="7030A0"/>
                </a:solidFill>
              </a:rPr>
              <a:t>      </a:t>
            </a:r>
            <a:r>
              <a:rPr lang="ru-RU" i="1" dirty="0" smtClean="0">
                <a:solidFill>
                  <a:srgbClr val="7030A0"/>
                </a:solidFill>
              </a:rPr>
              <a:t>СИ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t</a:t>
            </a:r>
            <a:r>
              <a:rPr lang="en-US" sz="1600" dirty="0" smtClean="0"/>
              <a:t>1</a:t>
            </a:r>
            <a:r>
              <a:rPr lang="en-US" dirty="0" smtClean="0"/>
              <a:t> = 42</a:t>
            </a:r>
            <a:r>
              <a:rPr lang="en-US" dirty="0" smtClean="0">
                <a:cs typeface="Times New Roman"/>
              </a:rPr>
              <a:t>ºC     </a:t>
            </a:r>
            <a:r>
              <a:rPr lang="ru-RU" dirty="0" smtClean="0">
                <a:cs typeface="Times New Roman"/>
              </a:rPr>
              <a:t>  </a:t>
            </a:r>
            <a:r>
              <a:rPr lang="en-US" dirty="0" smtClean="0">
                <a:cs typeface="Times New Roman"/>
              </a:rPr>
              <a:t>   315K</a:t>
            </a:r>
            <a:r>
              <a:rPr lang="ru-RU" dirty="0" smtClean="0">
                <a:cs typeface="Times New Roman"/>
              </a:rPr>
              <a:t>   </a:t>
            </a:r>
            <a:r>
              <a:rPr lang="ru-RU" i="1" dirty="0" smtClean="0">
                <a:cs typeface="Times New Roman"/>
              </a:rPr>
              <a:t>процесс  изохорный</a:t>
            </a:r>
            <a:endParaRPr lang="en-US" i="1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p</a:t>
            </a:r>
            <a:r>
              <a:rPr lang="en-US" sz="1600" dirty="0" smtClean="0">
                <a:cs typeface="Times New Roman"/>
              </a:rPr>
              <a:t>1</a:t>
            </a:r>
            <a:r>
              <a:rPr lang="en-US" dirty="0" smtClean="0">
                <a:cs typeface="Times New Roman"/>
              </a:rPr>
              <a:t> = 1,7·10 </a:t>
            </a:r>
            <a:r>
              <a:rPr lang="ru-RU" dirty="0" smtClean="0">
                <a:cs typeface="Times New Roman"/>
              </a:rPr>
              <a:t>Па</a:t>
            </a:r>
            <a:r>
              <a:rPr lang="en-US" dirty="0" smtClean="0">
                <a:cs typeface="Times New Roman"/>
              </a:rPr>
              <a:t> </a:t>
            </a:r>
          </a:p>
          <a:p>
            <a:pPr>
              <a:buNone/>
            </a:pPr>
            <a:r>
              <a:rPr lang="en-US" dirty="0" smtClean="0">
                <a:cs typeface="Times New Roman"/>
              </a:rPr>
              <a:t>   t</a:t>
            </a:r>
            <a:r>
              <a:rPr lang="en-US" sz="1600" dirty="0" smtClean="0">
                <a:cs typeface="Times New Roman"/>
              </a:rPr>
              <a:t>2 </a:t>
            </a:r>
            <a:r>
              <a:rPr lang="en-US" dirty="0" smtClean="0">
                <a:cs typeface="Times New Roman"/>
              </a:rPr>
              <a:t>= 12ºC      </a:t>
            </a:r>
            <a:r>
              <a:rPr lang="ru-RU" dirty="0" smtClean="0">
                <a:cs typeface="Times New Roman"/>
              </a:rPr>
              <a:t>   </a:t>
            </a:r>
            <a:r>
              <a:rPr lang="en-US" dirty="0" smtClean="0">
                <a:cs typeface="Times New Roman"/>
              </a:rPr>
              <a:t>  285K</a:t>
            </a:r>
          </a:p>
          <a:p>
            <a:pPr>
              <a:buNone/>
            </a:pPr>
            <a:r>
              <a:rPr lang="en-US" dirty="0" smtClean="0">
                <a:cs typeface="Times New Roman"/>
              </a:rPr>
              <a:t>   p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-? </a:t>
            </a:r>
            <a:endParaRPr lang="ru-RU" dirty="0" smtClean="0">
              <a:cs typeface="Times New Roman"/>
            </a:endParaRP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2643182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822431" y="3178173"/>
            <a:ext cx="25003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822563" y="3178173"/>
            <a:ext cx="26432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308475" y="2711450"/>
          <a:ext cx="1389063" cy="1098550"/>
        </p:xfrm>
        <a:graphic>
          <a:graphicData uri="http://schemas.openxmlformats.org/presentationml/2006/ole">
            <p:oleObj spid="_x0000_s27650" name="Equation" r:id="rId3" imgW="54576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</a:t>
            </a:r>
            <a:r>
              <a:rPr lang="en-US" i="1" dirty="0" smtClean="0">
                <a:solidFill>
                  <a:srgbClr val="7030A0"/>
                </a:solidFill>
              </a:rPr>
              <a:t>     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en-US" i="1" dirty="0" smtClean="0">
                <a:solidFill>
                  <a:srgbClr val="7030A0"/>
                </a:solidFill>
              </a:rPr>
              <a:t>      </a:t>
            </a:r>
            <a:r>
              <a:rPr lang="ru-RU" i="1" dirty="0" smtClean="0">
                <a:solidFill>
                  <a:srgbClr val="7030A0"/>
                </a:solidFill>
              </a:rPr>
              <a:t>СИ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t</a:t>
            </a:r>
            <a:r>
              <a:rPr lang="en-US" sz="1600" dirty="0" smtClean="0"/>
              <a:t>1</a:t>
            </a:r>
            <a:r>
              <a:rPr lang="en-US" dirty="0" smtClean="0"/>
              <a:t> = 42</a:t>
            </a:r>
            <a:r>
              <a:rPr lang="en-US" dirty="0" smtClean="0">
                <a:cs typeface="Times New Roman"/>
              </a:rPr>
              <a:t>ºC     </a:t>
            </a:r>
            <a:r>
              <a:rPr lang="ru-RU" dirty="0" smtClean="0">
                <a:cs typeface="Times New Roman"/>
              </a:rPr>
              <a:t>  </a:t>
            </a:r>
            <a:r>
              <a:rPr lang="en-US" dirty="0" smtClean="0">
                <a:cs typeface="Times New Roman"/>
              </a:rPr>
              <a:t>   315K</a:t>
            </a:r>
            <a:r>
              <a:rPr lang="ru-RU" dirty="0" smtClean="0">
                <a:cs typeface="Times New Roman"/>
              </a:rPr>
              <a:t>   </a:t>
            </a:r>
            <a:r>
              <a:rPr lang="ru-RU" i="1" dirty="0" smtClean="0">
                <a:cs typeface="Times New Roman"/>
              </a:rPr>
              <a:t>процесс  изохорный</a:t>
            </a:r>
            <a:endParaRPr lang="en-US" i="1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p</a:t>
            </a:r>
            <a:r>
              <a:rPr lang="en-US" sz="1600" dirty="0" smtClean="0">
                <a:cs typeface="Times New Roman"/>
              </a:rPr>
              <a:t>1</a:t>
            </a:r>
            <a:r>
              <a:rPr lang="en-US" dirty="0" smtClean="0">
                <a:cs typeface="Times New Roman"/>
              </a:rPr>
              <a:t> = 1,7·10 </a:t>
            </a:r>
            <a:r>
              <a:rPr lang="ru-RU" dirty="0" smtClean="0">
                <a:cs typeface="Times New Roman"/>
              </a:rPr>
              <a:t>Па</a:t>
            </a:r>
            <a:r>
              <a:rPr lang="en-US" dirty="0" smtClean="0">
                <a:cs typeface="Times New Roman"/>
              </a:rPr>
              <a:t> </a:t>
            </a:r>
          </a:p>
          <a:p>
            <a:pPr>
              <a:buNone/>
            </a:pPr>
            <a:r>
              <a:rPr lang="en-US" dirty="0" smtClean="0">
                <a:cs typeface="Times New Roman"/>
              </a:rPr>
              <a:t>   t</a:t>
            </a:r>
            <a:r>
              <a:rPr lang="en-US" sz="1600" dirty="0" smtClean="0">
                <a:cs typeface="Times New Roman"/>
              </a:rPr>
              <a:t>2 </a:t>
            </a:r>
            <a:r>
              <a:rPr lang="en-US" dirty="0" smtClean="0">
                <a:cs typeface="Times New Roman"/>
              </a:rPr>
              <a:t>= 12ºC      </a:t>
            </a:r>
            <a:r>
              <a:rPr lang="ru-RU" dirty="0" smtClean="0">
                <a:cs typeface="Times New Roman"/>
              </a:rPr>
              <a:t>   </a:t>
            </a:r>
            <a:r>
              <a:rPr lang="en-US" dirty="0" smtClean="0">
                <a:cs typeface="Times New Roman"/>
              </a:rPr>
              <a:t>  285K</a:t>
            </a:r>
          </a:p>
          <a:p>
            <a:pPr>
              <a:buNone/>
            </a:pPr>
            <a:r>
              <a:rPr lang="en-US" dirty="0" smtClean="0">
                <a:cs typeface="Times New Roman"/>
              </a:rPr>
              <a:t>   p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-? </a:t>
            </a:r>
            <a:endParaRPr lang="ru-RU" dirty="0" smtClean="0">
              <a:cs typeface="Times New Roman"/>
            </a:endParaRP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2643182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822431" y="3178173"/>
            <a:ext cx="25003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822563" y="3178173"/>
            <a:ext cx="26432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308475" y="2711450"/>
          <a:ext cx="1389063" cy="1098550"/>
        </p:xfrm>
        <a:graphic>
          <a:graphicData uri="http://schemas.openxmlformats.org/presentationml/2006/ole">
            <p:oleObj spid="_x0000_s28674" name="Equation" r:id="rId3" imgW="545760" imgH="43164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6286512" y="2714620"/>
          <a:ext cx="1857388" cy="1214446"/>
        </p:xfrm>
        <a:graphic>
          <a:graphicData uri="http://schemas.openxmlformats.org/presentationml/2006/ole">
            <p:oleObj spid="_x0000_s28675" name="Equation" r:id="rId4" imgW="66024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</a:t>
            </a:r>
            <a:r>
              <a:rPr lang="en-US" i="1" dirty="0" smtClean="0">
                <a:solidFill>
                  <a:srgbClr val="7030A0"/>
                </a:solidFill>
              </a:rPr>
              <a:t>     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en-US" i="1" dirty="0" smtClean="0">
                <a:solidFill>
                  <a:srgbClr val="7030A0"/>
                </a:solidFill>
              </a:rPr>
              <a:t>      </a:t>
            </a:r>
            <a:r>
              <a:rPr lang="ru-RU" i="1" dirty="0" smtClean="0">
                <a:solidFill>
                  <a:srgbClr val="7030A0"/>
                </a:solidFill>
              </a:rPr>
              <a:t>СИ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t</a:t>
            </a:r>
            <a:r>
              <a:rPr lang="en-US" sz="1600" dirty="0" smtClean="0"/>
              <a:t>1</a:t>
            </a:r>
            <a:r>
              <a:rPr lang="en-US" dirty="0" smtClean="0"/>
              <a:t> = 42</a:t>
            </a:r>
            <a:r>
              <a:rPr lang="en-US" dirty="0" smtClean="0">
                <a:cs typeface="Times New Roman"/>
              </a:rPr>
              <a:t>ºC     </a:t>
            </a:r>
            <a:r>
              <a:rPr lang="ru-RU" dirty="0" smtClean="0">
                <a:cs typeface="Times New Roman"/>
              </a:rPr>
              <a:t>  </a:t>
            </a:r>
            <a:r>
              <a:rPr lang="en-US" dirty="0" smtClean="0">
                <a:cs typeface="Times New Roman"/>
              </a:rPr>
              <a:t>   315K</a:t>
            </a:r>
            <a:r>
              <a:rPr lang="ru-RU" dirty="0" smtClean="0">
                <a:cs typeface="Times New Roman"/>
              </a:rPr>
              <a:t>   </a:t>
            </a:r>
            <a:r>
              <a:rPr lang="ru-RU" i="1" dirty="0" smtClean="0">
                <a:cs typeface="Times New Roman"/>
              </a:rPr>
              <a:t>процесс  изохорный</a:t>
            </a:r>
            <a:endParaRPr lang="en-US" i="1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p</a:t>
            </a:r>
            <a:r>
              <a:rPr lang="en-US" sz="1600" dirty="0" smtClean="0">
                <a:cs typeface="Times New Roman"/>
              </a:rPr>
              <a:t>1</a:t>
            </a:r>
            <a:r>
              <a:rPr lang="en-US" dirty="0" smtClean="0">
                <a:cs typeface="Times New Roman"/>
              </a:rPr>
              <a:t> = 1,7·10 </a:t>
            </a:r>
            <a:r>
              <a:rPr lang="ru-RU" dirty="0" smtClean="0">
                <a:cs typeface="Times New Roman"/>
              </a:rPr>
              <a:t>Па</a:t>
            </a:r>
            <a:r>
              <a:rPr lang="en-US" dirty="0" smtClean="0">
                <a:cs typeface="Times New Roman"/>
              </a:rPr>
              <a:t> </a:t>
            </a:r>
          </a:p>
          <a:p>
            <a:pPr>
              <a:buNone/>
            </a:pPr>
            <a:r>
              <a:rPr lang="en-US" dirty="0" smtClean="0">
                <a:cs typeface="Times New Roman"/>
              </a:rPr>
              <a:t>   t</a:t>
            </a:r>
            <a:r>
              <a:rPr lang="en-US" sz="1600" dirty="0" smtClean="0">
                <a:cs typeface="Times New Roman"/>
              </a:rPr>
              <a:t>2 </a:t>
            </a:r>
            <a:r>
              <a:rPr lang="en-US" dirty="0" smtClean="0">
                <a:cs typeface="Times New Roman"/>
              </a:rPr>
              <a:t>= 12ºC      </a:t>
            </a:r>
            <a:r>
              <a:rPr lang="ru-RU" dirty="0" smtClean="0">
                <a:cs typeface="Times New Roman"/>
              </a:rPr>
              <a:t>   </a:t>
            </a:r>
            <a:r>
              <a:rPr lang="en-US" dirty="0" smtClean="0">
                <a:cs typeface="Times New Roman"/>
              </a:rPr>
              <a:t>  285K</a:t>
            </a:r>
          </a:p>
          <a:p>
            <a:pPr>
              <a:buNone/>
            </a:pPr>
            <a:r>
              <a:rPr lang="en-US" dirty="0" smtClean="0">
                <a:cs typeface="Times New Roman"/>
              </a:rPr>
              <a:t>   p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-? </a:t>
            </a:r>
            <a:endParaRPr lang="ru-RU" dirty="0" smtClean="0">
              <a:cs typeface="Times New Roman"/>
            </a:endParaRP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cs typeface="Times New Roman"/>
              </a:rPr>
              <a:t>          Ответ: 1,5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·10</a:t>
            </a:r>
            <a:r>
              <a:rPr lang="ru-RU" dirty="0" smtClean="0">
                <a:solidFill>
                  <a:srgbClr val="FF0000"/>
                </a:solidFill>
                <a:cs typeface="Times New Roman"/>
              </a:rPr>
              <a:t>  Па            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2643182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822431" y="3178173"/>
            <a:ext cx="25003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822563" y="3178173"/>
            <a:ext cx="26432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308475" y="2711450"/>
          <a:ext cx="1389063" cy="1098550"/>
        </p:xfrm>
        <a:graphic>
          <a:graphicData uri="http://schemas.openxmlformats.org/presentationml/2006/ole">
            <p:oleObj spid="_x0000_s29698" name="Equation" r:id="rId3" imgW="545760" imgH="43164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6286512" y="2714620"/>
          <a:ext cx="1857388" cy="1214446"/>
        </p:xfrm>
        <a:graphic>
          <a:graphicData uri="http://schemas.openxmlformats.org/presentationml/2006/ole">
            <p:oleObj spid="_x0000_s29699" name="Equation" r:id="rId4" imgW="660240" imgH="43164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4071934" y="4143380"/>
          <a:ext cx="4502745" cy="990604"/>
        </p:xfrm>
        <a:graphic>
          <a:graphicData uri="http://schemas.openxmlformats.org/presentationml/2006/ole">
            <p:oleObj spid="_x0000_s29700" name="Equation" r:id="rId5" imgW="1904760" imgH="41904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571868" y="50006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5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Средняя энергия молекулы газа Е=0,038эВ  (1эВ=1,6</a:t>
            </a:r>
            <a:r>
              <a:rPr lang="ru-RU" sz="4000" i="1" dirty="0" smtClean="0">
                <a:latin typeface="Times New Roman"/>
                <a:cs typeface="Times New Roman"/>
              </a:rPr>
              <a:t>·</a:t>
            </a:r>
            <a:r>
              <a:rPr lang="ru-RU" sz="4000" i="1" dirty="0" smtClean="0">
                <a:cs typeface="Times New Roman"/>
              </a:rPr>
              <a:t>10     Дж). Давление газа р=0,2МПа.</a:t>
            </a:r>
          </a:p>
          <a:p>
            <a:pPr>
              <a:buNone/>
            </a:pPr>
            <a:r>
              <a:rPr lang="ru-RU" sz="4000" i="1" dirty="0" smtClean="0">
                <a:cs typeface="Times New Roman"/>
              </a:rPr>
              <a:t>    Найти число молекул в одном кубическом метре газа.</a:t>
            </a:r>
            <a:endParaRPr lang="ru-RU" sz="40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</a:t>
            </a:r>
            <a:r>
              <a:rPr lang="en-US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0" y="2143116"/>
            <a:ext cx="58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- 19</a:t>
            </a:r>
            <a:endParaRPr lang="ru-RU" sz="20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   </a:t>
            </a:r>
            <a:r>
              <a:rPr lang="en-US" i="1" dirty="0" smtClean="0">
                <a:solidFill>
                  <a:srgbClr val="7030A0"/>
                </a:solidFill>
              </a:rPr>
              <a:t>           </a:t>
            </a:r>
            <a:r>
              <a:rPr lang="ru-RU" i="1" dirty="0" smtClean="0">
                <a:solidFill>
                  <a:srgbClr val="7030A0"/>
                </a:solidFill>
              </a:rPr>
              <a:t>СИ                    Решение</a:t>
            </a:r>
          </a:p>
          <a:p>
            <a:pPr>
              <a:buNone/>
            </a:pPr>
            <a:r>
              <a:rPr lang="ru-RU" dirty="0" smtClean="0"/>
              <a:t>   Е = 0,038эВ</a:t>
            </a:r>
          </a:p>
          <a:p>
            <a:pPr>
              <a:buNone/>
            </a:pPr>
            <a:r>
              <a:rPr lang="ru-RU" dirty="0" smtClean="0"/>
              <a:t>   1эВ = 1,6</a:t>
            </a:r>
            <a:r>
              <a:rPr lang="ru-RU" dirty="0" smtClean="0">
                <a:latin typeface="Times New Roman"/>
                <a:cs typeface="Times New Roman"/>
              </a:rPr>
              <a:t>·</a:t>
            </a:r>
            <a:r>
              <a:rPr lang="ru-RU" dirty="0" smtClean="0">
                <a:cs typeface="Times New Roman"/>
              </a:rPr>
              <a:t>10    Дж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р = 0,2МПа</a:t>
            </a:r>
            <a:r>
              <a:rPr lang="en-US" dirty="0" smtClean="0">
                <a:cs typeface="Times New Roman"/>
              </a:rPr>
              <a:t> = 2</a:t>
            </a:r>
            <a:r>
              <a:rPr lang="en-US" dirty="0" smtClean="0">
                <a:latin typeface="Times New Roman"/>
                <a:cs typeface="Times New Roman"/>
              </a:rPr>
              <a:t>·</a:t>
            </a:r>
            <a:r>
              <a:rPr lang="ru-RU" dirty="0" smtClean="0">
                <a:latin typeface="Times New Roman"/>
                <a:cs typeface="Times New Roman"/>
              </a:rPr>
              <a:t>10  </a:t>
            </a:r>
            <a:r>
              <a:rPr lang="ru-RU" dirty="0" smtClean="0">
                <a:cs typeface="Times New Roman"/>
              </a:rPr>
              <a:t>Па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</a:t>
            </a:r>
            <a:r>
              <a:rPr lang="en-US" dirty="0" smtClean="0">
                <a:cs typeface="Times New Roman"/>
              </a:rPr>
              <a:t>n - ?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</a:t>
            </a:r>
            <a:r>
              <a:rPr lang="en-US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2714620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-19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3858414" y="3143248"/>
            <a:ext cx="257097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86182" y="32861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   </a:t>
            </a:r>
            <a:r>
              <a:rPr lang="en-US" i="1" dirty="0" smtClean="0">
                <a:solidFill>
                  <a:srgbClr val="7030A0"/>
                </a:solidFill>
              </a:rPr>
              <a:t>           </a:t>
            </a:r>
            <a:r>
              <a:rPr lang="ru-RU" i="1" dirty="0" smtClean="0">
                <a:solidFill>
                  <a:srgbClr val="7030A0"/>
                </a:solidFill>
              </a:rPr>
              <a:t>СИ                    Решение</a:t>
            </a:r>
          </a:p>
          <a:p>
            <a:pPr>
              <a:buNone/>
            </a:pPr>
            <a:r>
              <a:rPr lang="ru-RU" dirty="0" smtClean="0"/>
              <a:t>   Е = 0,038эВ</a:t>
            </a:r>
          </a:p>
          <a:p>
            <a:pPr>
              <a:buNone/>
            </a:pPr>
            <a:r>
              <a:rPr lang="ru-RU" dirty="0" smtClean="0"/>
              <a:t>   1эВ = 1,6</a:t>
            </a:r>
            <a:r>
              <a:rPr lang="ru-RU" dirty="0" smtClean="0">
                <a:latin typeface="Times New Roman"/>
                <a:cs typeface="Times New Roman"/>
              </a:rPr>
              <a:t>·</a:t>
            </a:r>
            <a:r>
              <a:rPr lang="ru-RU" dirty="0" smtClean="0">
                <a:cs typeface="Times New Roman"/>
              </a:rPr>
              <a:t>10    Дж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р = 0,2МПа</a:t>
            </a:r>
            <a:r>
              <a:rPr lang="en-US" dirty="0" smtClean="0">
                <a:cs typeface="Times New Roman"/>
              </a:rPr>
              <a:t> = 2</a:t>
            </a:r>
            <a:r>
              <a:rPr lang="en-US" dirty="0" smtClean="0">
                <a:latin typeface="Times New Roman"/>
                <a:cs typeface="Times New Roman"/>
              </a:rPr>
              <a:t>·</a:t>
            </a:r>
            <a:r>
              <a:rPr lang="ru-RU" dirty="0" smtClean="0">
                <a:latin typeface="Times New Roman"/>
                <a:cs typeface="Times New Roman"/>
              </a:rPr>
              <a:t>10  </a:t>
            </a:r>
            <a:r>
              <a:rPr lang="ru-RU" dirty="0" smtClean="0">
                <a:cs typeface="Times New Roman"/>
              </a:rPr>
              <a:t>Па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</a:t>
            </a:r>
            <a:r>
              <a:rPr lang="en-US" dirty="0" smtClean="0">
                <a:cs typeface="Times New Roman"/>
              </a:rPr>
              <a:t>n - ?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</a:t>
            </a:r>
            <a:r>
              <a:rPr lang="en-US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2714620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-19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3858414" y="3143248"/>
            <a:ext cx="257097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143504" y="2214554"/>
          <a:ext cx="1787525" cy="1179513"/>
        </p:xfrm>
        <a:graphic>
          <a:graphicData uri="http://schemas.openxmlformats.org/presentationml/2006/ole">
            <p:oleObj spid="_x0000_s5122" name="Equation" r:id="rId3" imgW="596880" imgH="39348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7358082" y="2214554"/>
          <a:ext cx="1465631" cy="1164989"/>
        </p:xfrm>
        <a:graphic>
          <a:graphicData uri="http://schemas.openxmlformats.org/presentationml/2006/ole">
            <p:oleObj spid="_x0000_s5123" name="Equation" r:id="rId4" imgW="495000" imgH="39348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786182" y="32861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   </a:t>
            </a:r>
            <a:r>
              <a:rPr lang="en-US" i="1" dirty="0" smtClean="0">
                <a:solidFill>
                  <a:srgbClr val="7030A0"/>
                </a:solidFill>
              </a:rPr>
              <a:t>           </a:t>
            </a:r>
            <a:r>
              <a:rPr lang="ru-RU" i="1" dirty="0" smtClean="0">
                <a:solidFill>
                  <a:srgbClr val="7030A0"/>
                </a:solidFill>
              </a:rPr>
              <a:t>СИ                    Решение</a:t>
            </a:r>
          </a:p>
          <a:p>
            <a:pPr>
              <a:buNone/>
            </a:pPr>
            <a:r>
              <a:rPr lang="ru-RU" dirty="0" smtClean="0"/>
              <a:t>   Е = 0,038эВ</a:t>
            </a:r>
          </a:p>
          <a:p>
            <a:pPr>
              <a:buNone/>
            </a:pPr>
            <a:r>
              <a:rPr lang="ru-RU" dirty="0" smtClean="0"/>
              <a:t>   1эВ = 1,6</a:t>
            </a:r>
            <a:r>
              <a:rPr lang="ru-RU" dirty="0" smtClean="0">
                <a:latin typeface="Times New Roman"/>
                <a:cs typeface="Times New Roman"/>
              </a:rPr>
              <a:t>·</a:t>
            </a:r>
            <a:r>
              <a:rPr lang="ru-RU" dirty="0" smtClean="0">
                <a:cs typeface="Times New Roman"/>
              </a:rPr>
              <a:t>10    Дж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р = 0,2МПа</a:t>
            </a:r>
            <a:r>
              <a:rPr lang="en-US" dirty="0" smtClean="0">
                <a:cs typeface="Times New Roman"/>
              </a:rPr>
              <a:t> = 2</a:t>
            </a:r>
            <a:r>
              <a:rPr lang="en-US" dirty="0" smtClean="0">
                <a:latin typeface="Times New Roman"/>
                <a:cs typeface="Times New Roman"/>
              </a:rPr>
              <a:t>·</a:t>
            </a:r>
            <a:r>
              <a:rPr lang="ru-RU" dirty="0" smtClean="0">
                <a:latin typeface="Times New Roman"/>
                <a:cs typeface="Times New Roman"/>
              </a:rPr>
              <a:t>10  </a:t>
            </a:r>
            <a:r>
              <a:rPr lang="ru-RU" dirty="0" smtClean="0">
                <a:cs typeface="Times New Roman"/>
              </a:rPr>
              <a:t>Па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</a:t>
            </a:r>
            <a:r>
              <a:rPr lang="en-US" dirty="0" smtClean="0">
                <a:cs typeface="Times New Roman"/>
              </a:rPr>
              <a:t>n - ?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</a:t>
            </a:r>
            <a:r>
              <a:rPr lang="en-US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2714620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-19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3858414" y="3143248"/>
            <a:ext cx="257097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286380" y="2214554"/>
          <a:ext cx="1787525" cy="1179513"/>
        </p:xfrm>
        <a:graphic>
          <a:graphicData uri="http://schemas.openxmlformats.org/presentationml/2006/ole">
            <p:oleObj spid="_x0000_s6146" name="Equation" r:id="rId3" imgW="596880" imgH="39348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7429520" y="2357430"/>
          <a:ext cx="1285884" cy="1022113"/>
        </p:xfrm>
        <a:graphic>
          <a:graphicData uri="http://schemas.openxmlformats.org/presentationml/2006/ole">
            <p:oleObj spid="_x0000_s6147" name="Equation" r:id="rId4" imgW="495000" imgH="39348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2857488" y="4357694"/>
          <a:ext cx="5761289" cy="1158880"/>
        </p:xfrm>
        <a:graphic>
          <a:graphicData uri="http://schemas.openxmlformats.org/presentationml/2006/ole">
            <p:oleObj spid="_x0000_s6148" name="Equation" r:id="rId5" imgW="2209680" imgH="44424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786182" y="32861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786578" y="5143512"/>
            <a:ext cx="164307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4286248" y="1785926"/>
            <a:ext cx="4429156" cy="1071570"/>
          </a:xfrm>
          <a:prstGeom prst="roundRect">
            <a:avLst/>
          </a:prstGeom>
          <a:solidFill>
            <a:srgbClr val="A8D6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2910" y="1857364"/>
            <a:ext cx="3143272" cy="292895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14348" y="5000636"/>
            <a:ext cx="3000396" cy="150019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357686" y="4286256"/>
            <a:ext cx="4357718" cy="22860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ПОВТОРИМ  ФОРМУЛЫ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714876" y="1690168"/>
          <a:ext cx="1878126" cy="1238765"/>
        </p:xfrm>
        <a:graphic>
          <a:graphicData uri="http://schemas.openxmlformats.org/presentationml/2006/ole">
            <p:oleObj spid="_x0000_s74754" name="Equation" r:id="rId3" imgW="59688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786578" y="1714488"/>
          <a:ext cx="1788301" cy="1179518"/>
        </p:xfrm>
        <a:graphic>
          <a:graphicData uri="http://schemas.openxmlformats.org/presentationml/2006/ole">
            <p:oleObj spid="_x0000_s74755" name="Equation" r:id="rId4" imgW="59688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857752" y="2928934"/>
          <a:ext cx="3351274" cy="1312870"/>
        </p:xfrm>
        <a:graphic>
          <a:graphicData uri="http://schemas.openxmlformats.org/presentationml/2006/ole">
            <p:oleObj spid="_x0000_s74756" name="Equation" r:id="rId5" imgW="1231560" imgH="48240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1071538" y="1785926"/>
          <a:ext cx="2509548" cy="1215562"/>
        </p:xfrm>
        <a:graphic>
          <a:graphicData uri="http://schemas.openxmlformats.org/presentationml/2006/ole">
            <p:oleObj spid="_x0000_s74757" name="Equation" r:id="rId6" imgW="812520" imgH="39348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928662" y="3143248"/>
          <a:ext cx="2286016" cy="703390"/>
        </p:xfrm>
        <a:graphic>
          <a:graphicData uri="http://schemas.openxmlformats.org/presentationml/2006/ole">
            <p:oleObj spid="_x0000_s74758" name="Equation" r:id="rId7" imgW="660240" imgH="20304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1142976" y="3929066"/>
          <a:ext cx="2326952" cy="884242"/>
        </p:xfrm>
        <a:graphic>
          <a:graphicData uri="http://schemas.openxmlformats.org/presentationml/2006/ole">
            <p:oleObj spid="_x0000_s74759" name="Equation" r:id="rId8" imgW="634680" imgH="241200" progId="Equation.3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>
            <p:ph idx="1"/>
          </p:nvPr>
        </p:nvGraphicFramePr>
        <p:xfrm>
          <a:off x="882437" y="5000636"/>
          <a:ext cx="2582231" cy="1416062"/>
        </p:xfrm>
        <a:graphic>
          <a:graphicData uri="http://schemas.openxmlformats.org/presentationml/2006/ole">
            <p:oleObj spid="_x0000_s74760" name="Equation" r:id="rId9" imgW="787320" imgH="431640" progId="Equation.3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4572000" y="4429132"/>
          <a:ext cx="1643074" cy="1299175"/>
        </p:xfrm>
        <a:graphic>
          <a:graphicData uri="http://schemas.openxmlformats.org/presentationml/2006/ole">
            <p:oleObj spid="_x0000_s74761" name="Equation" r:id="rId10" imgW="545760" imgH="431640" progId="Equation.3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7000892" y="4572008"/>
          <a:ext cx="1428760" cy="1214446"/>
        </p:xfrm>
        <a:graphic>
          <a:graphicData uri="http://schemas.openxmlformats.org/presentationml/2006/ole">
            <p:oleObj spid="_x0000_s74762" name="Equation" r:id="rId11" imgW="507960" imgH="431640" progId="Equation.3">
              <p:embed/>
            </p:oleObj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5143504" y="5715016"/>
          <a:ext cx="2400592" cy="715966"/>
        </p:xfrm>
        <a:graphic>
          <a:graphicData uri="http://schemas.openxmlformats.org/presentationml/2006/ole">
            <p:oleObj spid="_x0000_s74763" name="Equation" r:id="rId12" imgW="723600" imgH="215640" progId="Equation.3">
              <p:embed/>
            </p:oleObj>
          </a:graphicData>
        </a:graphic>
      </p:graphicFrame>
      <p:sp>
        <p:nvSpPr>
          <p:cNvPr id="21" name="Стрелка вправо 20"/>
          <p:cNvSpPr/>
          <p:nvPr/>
        </p:nvSpPr>
        <p:spPr>
          <a:xfrm>
            <a:off x="3786182" y="542926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i="1" dirty="0" smtClean="0"/>
              <a:t>Температуру воздуха в комнате подняли с </a:t>
            </a:r>
            <a:r>
              <a:rPr lang="en-US" sz="4000" i="1" dirty="0" smtClean="0"/>
              <a:t>t</a:t>
            </a:r>
            <a:r>
              <a:rPr lang="en-US" sz="2000" i="1" dirty="0" smtClean="0"/>
              <a:t>1</a:t>
            </a:r>
            <a:r>
              <a:rPr lang="en-US" sz="4000" i="1" dirty="0" smtClean="0"/>
              <a:t>=7</a:t>
            </a:r>
            <a:r>
              <a:rPr lang="en-US" sz="4000" i="1" dirty="0" smtClean="0">
                <a:cs typeface="Times New Roman"/>
              </a:rPr>
              <a:t>ºC </a:t>
            </a:r>
            <a:r>
              <a:rPr lang="ru-RU" sz="4000" i="1" dirty="0" smtClean="0">
                <a:cs typeface="Times New Roman"/>
              </a:rPr>
              <a:t> до</a:t>
            </a:r>
            <a:r>
              <a:rPr lang="en-US" sz="4000" i="1" dirty="0" smtClean="0">
                <a:cs typeface="Times New Roman"/>
              </a:rPr>
              <a:t>  t</a:t>
            </a:r>
            <a:r>
              <a:rPr lang="en-US" sz="2000" i="1" dirty="0" smtClean="0">
                <a:cs typeface="Times New Roman"/>
              </a:rPr>
              <a:t>2</a:t>
            </a:r>
            <a:r>
              <a:rPr lang="ru-RU" sz="4000" i="1" dirty="0" smtClean="0">
                <a:cs typeface="Times New Roman"/>
              </a:rPr>
              <a:t> = 27</a:t>
            </a:r>
            <a:r>
              <a:rPr lang="en-US" sz="4000" i="1" dirty="0" smtClean="0">
                <a:cs typeface="Times New Roman"/>
              </a:rPr>
              <a:t>º</a:t>
            </a:r>
            <a:r>
              <a:rPr lang="ru-RU" sz="4000" i="1" dirty="0" smtClean="0">
                <a:cs typeface="Times New Roman"/>
              </a:rPr>
              <a:t>С. Какая масса воздуха должна выйти из комнаты, чтобы давление осталось неизменным, р = 10  Па. Объём воздуха в комнате </a:t>
            </a:r>
            <a:r>
              <a:rPr lang="en-US" sz="4000" i="1" dirty="0" smtClean="0">
                <a:cs typeface="Times New Roman"/>
              </a:rPr>
              <a:t>V</a:t>
            </a:r>
            <a:r>
              <a:rPr lang="ru-RU" sz="4000" i="1" dirty="0" smtClean="0">
                <a:cs typeface="Times New Roman"/>
              </a:rPr>
              <a:t> = 50м</a:t>
            </a:r>
            <a:r>
              <a:rPr lang="ru-RU" sz="4000" i="1" dirty="0" smtClean="0">
                <a:latin typeface="Times New Roman"/>
                <a:cs typeface="Times New Roman"/>
              </a:rPr>
              <a:t>³</a:t>
            </a:r>
            <a:endParaRPr lang="ru-RU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464344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t</a:t>
            </a:r>
            <a:r>
              <a:rPr lang="en-US" sz="1600" dirty="0" smtClean="0"/>
              <a:t>1</a:t>
            </a:r>
            <a:r>
              <a:rPr lang="en-US" dirty="0" smtClean="0"/>
              <a:t> = 7</a:t>
            </a:r>
            <a:r>
              <a:rPr lang="en-US" dirty="0" smtClean="0">
                <a:cs typeface="Times New Roman"/>
              </a:rPr>
              <a:t>ºC</a:t>
            </a:r>
            <a:r>
              <a:rPr lang="ru-RU" dirty="0" smtClean="0">
                <a:cs typeface="Times New Roman"/>
              </a:rPr>
              <a:t>           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t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= 27ºC</a:t>
            </a:r>
            <a:r>
              <a:rPr lang="ru-RU" dirty="0" smtClean="0">
                <a:cs typeface="Times New Roman"/>
              </a:rPr>
              <a:t>      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p = 10  </a:t>
            </a:r>
            <a:r>
              <a:rPr lang="ru-RU" dirty="0" smtClean="0">
                <a:cs typeface="Times New Roman"/>
              </a:rPr>
              <a:t>Па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V = 50</a:t>
            </a:r>
            <a:r>
              <a:rPr lang="ru-RU" dirty="0" smtClean="0">
                <a:cs typeface="Times New Roman"/>
              </a:rPr>
              <a:t>м³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</a:t>
            </a:r>
            <a:r>
              <a:rPr lang="el-GR" dirty="0" smtClean="0">
                <a:cs typeface="Times New Roman"/>
              </a:rPr>
              <a:t>Δ</a:t>
            </a:r>
            <a:r>
              <a:rPr lang="en-US" dirty="0" smtClean="0">
                <a:cs typeface="Times New Roman"/>
              </a:rPr>
              <a:t>m - ?</a:t>
            </a: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               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32861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821505" y="3679033"/>
            <a:ext cx="37862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t</a:t>
            </a:r>
            <a:r>
              <a:rPr lang="en-US" sz="1600" dirty="0" smtClean="0"/>
              <a:t>1</a:t>
            </a:r>
            <a:r>
              <a:rPr lang="en-US" dirty="0" smtClean="0"/>
              <a:t> = 7</a:t>
            </a:r>
            <a:r>
              <a:rPr lang="en-US" dirty="0" smtClean="0">
                <a:cs typeface="Times New Roman"/>
              </a:rPr>
              <a:t>ºC</a:t>
            </a:r>
            <a:r>
              <a:rPr lang="ru-RU" dirty="0" smtClean="0">
                <a:cs typeface="Times New Roman"/>
              </a:rPr>
              <a:t>           Т</a:t>
            </a:r>
            <a:r>
              <a:rPr lang="ru-RU" sz="1600" dirty="0" smtClean="0">
                <a:cs typeface="Times New Roman"/>
              </a:rPr>
              <a:t>1</a:t>
            </a:r>
            <a:r>
              <a:rPr lang="ru-RU" dirty="0" smtClean="0">
                <a:cs typeface="Times New Roman"/>
              </a:rPr>
              <a:t> = 280</a:t>
            </a:r>
            <a:r>
              <a:rPr lang="en-US" dirty="0" smtClean="0">
                <a:cs typeface="Times New Roman"/>
              </a:rPr>
              <a:t>º</a:t>
            </a:r>
            <a:r>
              <a:rPr lang="ru-RU" dirty="0" smtClean="0">
                <a:cs typeface="Times New Roman"/>
              </a:rPr>
              <a:t>С        Т</a:t>
            </a:r>
            <a:r>
              <a:rPr lang="ru-RU" sz="1600" dirty="0" smtClean="0">
                <a:cs typeface="Times New Roman"/>
              </a:rPr>
              <a:t>2</a:t>
            </a:r>
            <a:r>
              <a:rPr lang="ru-RU" dirty="0" smtClean="0">
                <a:cs typeface="Times New Roman"/>
              </a:rPr>
              <a:t> = 300</a:t>
            </a:r>
            <a:r>
              <a:rPr lang="en-US" dirty="0" smtClean="0">
                <a:cs typeface="Times New Roman"/>
              </a:rPr>
              <a:t>º</a:t>
            </a:r>
            <a:r>
              <a:rPr lang="ru-RU" dirty="0" smtClean="0">
                <a:cs typeface="Times New Roman"/>
              </a:rPr>
              <a:t>С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t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= 27ºC</a:t>
            </a:r>
            <a:r>
              <a:rPr lang="ru-RU" dirty="0" smtClean="0">
                <a:cs typeface="Times New Roman"/>
              </a:rPr>
              <a:t>      </a:t>
            </a:r>
            <a:r>
              <a:rPr lang="el-GR" dirty="0" smtClean="0">
                <a:cs typeface="Times New Roman"/>
              </a:rPr>
              <a:t>Δ</a:t>
            </a:r>
            <a:r>
              <a:rPr lang="en-US" dirty="0" smtClean="0">
                <a:cs typeface="Times New Roman"/>
              </a:rPr>
              <a:t>m = m</a:t>
            </a:r>
            <a:r>
              <a:rPr lang="en-US" sz="1600" dirty="0" smtClean="0">
                <a:cs typeface="Times New Roman"/>
              </a:rPr>
              <a:t>1</a:t>
            </a:r>
            <a:r>
              <a:rPr lang="en-US" dirty="0" smtClean="0">
                <a:cs typeface="Times New Roman"/>
              </a:rPr>
              <a:t> – m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   M = 0,029</a:t>
            </a:r>
            <a:r>
              <a:rPr lang="ru-RU" dirty="0" smtClean="0">
                <a:cs typeface="Times New Roman"/>
              </a:rPr>
              <a:t>кг/моль</a:t>
            </a:r>
            <a:r>
              <a:rPr lang="en-US" dirty="0" smtClean="0">
                <a:cs typeface="Times New Roman"/>
              </a:rPr>
              <a:t> </a:t>
            </a:r>
            <a:r>
              <a:rPr lang="ru-RU" dirty="0" smtClean="0">
                <a:cs typeface="Times New Roman"/>
              </a:rPr>
              <a:t>   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p = 10  </a:t>
            </a:r>
            <a:r>
              <a:rPr lang="ru-RU" dirty="0" smtClean="0">
                <a:cs typeface="Times New Roman"/>
              </a:rPr>
              <a:t>Па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V = 50</a:t>
            </a:r>
            <a:r>
              <a:rPr lang="ru-RU" dirty="0" smtClean="0">
                <a:cs typeface="Times New Roman"/>
              </a:rPr>
              <a:t>м³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</a:t>
            </a:r>
            <a:r>
              <a:rPr lang="el-GR" dirty="0" smtClean="0">
                <a:cs typeface="Times New Roman"/>
              </a:rPr>
              <a:t>Δ</a:t>
            </a:r>
            <a:r>
              <a:rPr lang="en-US" dirty="0" smtClean="0">
                <a:cs typeface="Times New Roman"/>
              </a:rPr>
              <a:t>m - ?</a:t>
            </a: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               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32861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821505" y="3679033"/>
            <a:ext cx="37862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t</a:t>
            </a:r>
            <a:r>
              <a:rPr lang="en-US" sz="1600" dirty="0" smtClean="0"/>
              <a:t>1</a:t>
            </a:r>
            <a:r>
              <a:rPr lang="en-US" dirty="0" smtClean="0"/>
              <a:t> = 7</a:t>
            </a:r>
            <a:r>
              <a:rPr lang="en-US" dirty="0" smtClean="0">
                <a:cs typeface="Times New Roman"/>
              </a:rPr>
              <a:t>ºC</a:t>
            </a:r>
            <a:r>
              <a:rPr lang="ru-RU" dirty="0" smtClean="0">
                <a:cs typeface="Times New Roman"/>
              </a:rPr>
              <a:t>           Т</a:t>
            </a:r>
            <a:r>
              <a:rPr lang="ru-RU" sz="1600" dirty="0" smtClean="0">
                <a:cs typeface="Times New Roman"/>
              </a:rPr>
              <a:t>1</a:t>
            </a:r>
            <a:r>
              <a:rPr lang="ru-RU" dirty="0" smtClean="0">
                <a:cs typeface="Times New Roman"/>
              </a:rPr>
              <a:t> = 280</a:t>
            </a:r>
            <a:r>
              <a:rPr lang="en-US" dirty="0" smtClean="0">
                <a:cs typeface="Times New Roman"/>
              </a:rPr>
              <a:t>º</a:t>
            </a:r>
            <a:r>
              <a:rPr lang="ru-RU" dirty="0" smtClean="0">
                <a:cs typeface="Times New Roman"/>
              </a:rPr>
              <a:t>С        Т</a:t>
            </a:r>
            <a:r>
              <a:rPr lang="ru-RU" sz="1600" dirty="0" smtClean="0">
                <a:cs typeface="Times New Roman"/>
              </a:rPr>
              <a:t>2</a:t>
            </a:r>
            <a:r>
              <a:rPr lang="ru-RU" dirty="0" smtClean="0">
                <a:cs typeface="Times New Roman"/>
              </a:rPr>
              <a:t> = 300</a:t>
            </a:r>
            <a:r>
              <a:rPr lang="en-US" dirty="0" smtClean="0">
                <a:cs typeface="Times New Roman"/>
              </a:rPr>
              <a:t>º</a:t>
            </a:r>
            <a:r>
              <a:rPr lang="ru-RU" dirty="0" smtClean="0">
                <a:cs typeface="Times New Roman"/>
              </a:rPr>
              <a:t>С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t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= 27ºC</a:t>
            </a:r>
            <a:r>
              <a:rPr lang="ru-RU" dirty="0" smtClean="0">
                <a:cs typeface="Times New Roman"/>
              </a:rPr>
              <a:t>      </a:t>
            </a:r>
            <a:r>
              <a:rPr lang="el-GR" dirty="0" smtClean="0">
                <a:cs typeface="Times New Roman"/>
              </a:rPr>
              <a:t>Δ</a:t>
            </a:r>
            <a:r>
              <a:rPr lang="en-US" dirty="0" smtClean="0">
                <a:cs typeface="Times New Roman"/>
              </a:rPr>
              <a:t>m = m</a:t>
            </a:r>
            <a:r>
              <a:rPr lang="en-US" sz="1600" dirty="0" smtClean="0">
                <a:cs typeface="Times New Roman"/>
              </a:rPr>
              <a:t>1</a:t>
            </a:r>
            <a:r>
              <a:rPr lang="en-US" dirty="0" smtClean="0">
                <a:cs typeface="Times New Roman"/>
              </a:rPr>
              <a:t> – m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   M = 0,029</a:t>
            </a:r>
            <a:r>
              <a:rPr lang="ru-RU" dirty="0" smtClean="0">
                <a:cs typeface="Times New Roman"/>
              </a:rPr>
              <a:t>кг/моль</a:t>
            </a:r>
            <a:r>
              <a:rPr lang="en-US" dirty="0" smtClean="0">
                <a:cs typeface="Times New Roman"/>
              </a:rPr>
              <a:t> </a:t>
            </a:r>
            <a:r>
              <a:rPr lang="ru-RU" dirty="0" smtClean="0">
                <a:cs typeface="Times New Roman"/>
              </a:rPr>
              <a:t>   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p = 10  </a:t>
            </a:r>
            <a:r>
              <a:rPr lang="ru-RU" dirty="0" smtClean="0">
                <a:cs typeface="Times New Roman"/>
              </a:rPr>
              <a:t>Па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V = 50</a:t>
            </a:r>
            <a:r>
              <a:rPr lang="ru-RU" dirty="0" smtClean="0">
                <a:cs typeface="Times New Roman"/>
              </a:rPr>
              <a:t>м³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</a:t>
            </a:r>
            <a:r>
              <a:rPr lang="el-GR" dirty="0" smtClean="0">
                <a:cs typeface="Times New Roman"/>
              </a:rPr>
              <a:t>Δ</a:t>
            </a:r>
            <a:r>
              <a:rPr lang="en-US" dirty="0" smtClean="0">
                <a:cs typeface="Times New Roman"/>
              </a:rPr>
              <a:t>m - ?</a:t>
            </a: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               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32861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821505" y="3679033"/>
            <a:ext cx="37862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928926" y="3286124"/>
          <a:ext cx="5168520" cy="1054106"/>
        </p:xfrm>
        <a:graphic>
          <a:graphicData uri="http://schemas.openxmlformats.org/presentationml/2006/ole">
            <p:oleObj spid="_x0000_s61442" name="Equation" r:id="rId3" imgW="1930320" imgH="393480" progId="Equation.3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072066" y="3786190"/>
            <a:ext cx="857256" cy="14287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t</a:t>
            </a:r>
            <a:r>
              <a:rPr lang="en-US" sz="1600" dirty="0" smtClean="0"/>
              <a:t>1</a:t>
            </a:r>
            <a:r>
              <a:rPr lang="en-US" dirty="0" smtClean="0"/>
              <a:t> = 7</a:t>
            </a:r>
            <a:r>
              <a:rPr lang="en-US" dirty="0" smtClean="0">
                <a:cs typeface="Times New Roman"/>
              </a:rPr>
              <a:t>ºC</a:t>
            </a:r>
            <a:r>
              <a:rPr lang="ru-RU" dirty="0" smtClean="0">
                <a:cs typeface="Times New Roman"/>
              </a:rPr>
              <a:t>           Т</a:t>
            </a:r>
            <a:r>
              <a:rPr lang="ru-RU" sz="1600" dirty="0" smtClean="0">
                <a:cs typeface="Times New Roman"/>
              </a:rPr>
              <a:t>1</a:t>
            </a:r>
            <a:r>
              <a:rPr lang="ru-RU" dirty="0" smtClean="0">
                <a:cs typeface="Times New Roman"/>
              </a:rPr>
              <a:t> = 280</a:t>
            </a:r>
            <a:r>
              <a:rPr lang="en-US" dirty="0" smtClean="0">
                <a:cs typeface="Times New Roman"/>
              </a:rPr>
              <a:t>º</a:t>
            </a:r>
            <a:r>
              <a:rPr lang="ru-RU" dirty="0" smtClean="0">
                <a:cs typeface="Times New Roman"/>
              </a:rPr>
              <a:t>С        Т</a:t>
            </a:r>
            <a:r>
              <a:rPr lang="ru-RU" sz="1600" dirty="0" smtClean="0">
                <a:cs typeface="Times New Roman"/>
              </a:rPr>
              <a:t>2</a:t>
            </a:r>
            <a:r>
              <a:rPr lang="ru-RU" dirty="0" smtClean="0">
                <a:cs typeface="Times New Roman"/>
              </a:rPr>
              <a:t> = 300</a:t>
            </a:r>
            <a:r>
              <a:rPr lang="en-US" dirty="0" smtClean="0">
                <a:cs typeface="Times New Roman"/>
              </a:rPr>
              <a:t>º</a:t>
            </a:r>
            <a:r>
              <a:rPr lang="ru-RU" dirty="0" smtClean="0">
                <a:cs typeface="Times New Roman"/>
              </a:rPr>
              <a:t>С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t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= 27ºC</a:t>
            </a:r>
            <a:r>
              <a:rPr lang="ru-RU" dirty="0" smtClean="0">
                <a:cs typeface="Times New Roman"/>
              </a:rPr>
              <a:t>      </a:t>
            </a:r>
            <a:r>
              <a:rPr lang="el-GR" dirty="0" smtClean="0">
                <a:cs typeface="Times New Roman"/>
              </a:rPr>
              <a:t>Δ</a:t>
            </a:r>
            <a:r>
              <a:rPr lang="en-US" dirty="0" smtClean="0">
                <a:cs typeface="Times New Roman"/>
              </a:rPr>
              <a:t>m = m</a:t>
            </a:r>
            <a:r>
              <a:rPr lang="en-US" sz="1600" dirty="0" smtClean="0">
                <a:cs typeface="Times New Roman"/>
              </a:rPr>
              <a:t>1</a:t>
            </a:r>
            <a:r>
              <a:rPr lang="en-US" dirty="0" smtClean="0">
                <a:cs typeface="Times New Roman"/>
              </a:rPr>
              <a:t> – m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   M = 0,029</a:t>
            </a:r>
            <a:r>
              <a:rPr lang="ru-RU" dirty="0" smtClean="0">
                <a:cs typeface="Times New Roman"/>
              </a:rPr>
              <a:t>кг/моль</a:t>
            </a:r>
            <a:r>
              <a:rPr lang="en-US" dirty="0" smtClean="0">
                <a:cs typeface="Times New Roman"/>
              </a:rPr>
              <a:t> </a:t>
            </a:r>
            <a:r>
              <a:rPr lang="ru-RU" dirty="0" smtClean="0">
                <a:cs typeface="Times New Roman"/>
              </a:rPr>
              <a:t>   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p = 10  </a:t>
            </a:r>
            <a:r>
              <a:rPr lang="ru-RU" dirty="0" smtClean="0">
                <a:cs typeface="Times New Roman"/>
              </a:rPr>
              <a:t>Па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V = 50</a:t>
            </a:r>
            <a:r>
              <a:rPr lang="ru-RU" dirty="0" smtClean="0">
                <a:cs typeface="Times New Roman"/>
              </a:rPr>
              <a:t>м³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</a:t>
            </a:r>
            <a:r>
              <a:rPr lang="el-GR" dirty="0" smtClean="0">
                <a:cs typeface="Times New Roman"/>
              </a:rPr>
              <a:t>Δ</a:t>
            </a:r>
            <a:r>
              <a:rPr lang="en-US" dirty="0" smtClean="0">
                <a:cs typeface="Times New Roman"/>
              </a:rPr>
              <a:t>m - ?</a:t>
            </a: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               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32861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821505" y="3679033"/>
            <a:ext cx="37862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928926" y="3286124"/>
          <a:ext cx="5168520" cy="1054106"/>
        </p:xfrm>
        <a:graphic>
          <a:graphicData uri="http://schemas.openxmlformats.org/presentationml/2006/ole">
            <p:oleObj spid="_x0000_s62466" name="Equation" r:id="rId3" imgW="193032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214678" y="4357694"/>
          <a:ext cx="3718128" cy="1003304"/>
        </p:xfrm>
        <a:graphic>
          <a:graphicData uri="http://schemas.openxmlformats.org/presentationml/2006/ole">
            <p:oleObj spid="_x0000_s62467" name="Equation" r:id="rId4" imgW="1600200" imgH="431640" progId="Equation.3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072066" y="3786190"/>
            <a:ext cx="785818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4786322"/>
            <a:ext cx="428628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t</a:t>
            </a:r>
            <a:r>
              <a:rPr lang="en-US" sz="1600" dirty="0" smtClean="0"/>
              <a:t>1</a:t>
            </a:r>
            <a:r>
              <a:rPr lang="en-US" dirty="0" smtClean="0"/>
              <a:t> = 7</a:t>
            </a:r>
            <a:r>
              <a:rPr lang="en-US" dirty="0" smtClean="0">
                <a:cs typeface="Times New Roman"/>
              </a:rPr>
              <a:t>ºC</a:t>
            </a:r>
            <a:r>
              <a:rPr lang="ru-RU" dirty="0" smtClean="0">
                <a:cs typeface="Times New Roman"/>
              </a:rPr>
              <a:t>           Т</a:t>
            </a:r>
            <a:r>
              <a:rPr lang="ru-RU" sz="1600" dirty="0" smtClean="0">
                <a:cs typeface="Times New Roman"/>
              </a:rPr>
              <a:t>1</a:t>
            </a:r>
            <a:r>
              <a:rPr lang="ru-RU" dirty="0" smtClean="0">
                <a:cs typeface="Times New Roman"/>
              </a:rPr>
              <a:t> = 280</a:t>
            </a:r>
            <a:r>
              <a:rPr lang="en-US" dirty="0" smtClean="0">
                <a:cs typeface="Times New Roman"/>
              </a:rPr>
              <a:t>º</a:t>
            </a:r>
            <a:r>
              <a:rPr lang="ru-RU" dirty="0" smtClean="0">
                <a:cs typeface="Times New Roman"/>
              </a:rPr>
              <a:t>С        Т</a:t>
            </a:r>
            <a:r>
              <a:rPr lang="ru-RU" sz="1600" dirty="0" smtClean="0">
                <a:cs typeface="Times New Roman"/>
              </a:rPr>
              <a:t>2</a:t>
            </a:r>
            <a:r>
              <a:rPr lang="ru-RU" dirty="0" smtClean="0">
                <a:cs typeface="Times New Roman"/>
              </a:rPr>
              <a:t> = 300</a:t>
            </a:r>
            <a:r>
              <a:rPr lang="en-US" dirty="0" smtClean="0">
                <a:cs typeface="Times New Roman"/>
              </a:rPr>
              <a:t>º</a:t>
            </a:r>
            <a:r>
              <a:rPr lang="ru-RU" dirty="0" smtClean="0">
                <a:cs typeface="Times New Roman"/>
              </a:rPr>
              <a:t>С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t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= 27ºC</a:t>
            </a:r>
            <a:r>
              <a:rPr lang="ru-RU" dirty="0" smtClean="0">
                <a:cs typeface="Times New Roman"/>
              </a:rPr>
              <a:t>      </a:t>
            </a:r>
            <a:r>
              <a:rPr lang="el-GR" dirty="0" smtClean="0">
                <a:cs typeface="Times New Roman"/>
              </a:rPr>
              <a:t>Δ</a:t>
            </a:r>
            <a:r>
              <a:rPr lang="en-US" dirty="0" smtClean="0">
                <a:cs typeface="Times New Roman"/>
              </a:rPr>
              <a:t>m = m</a:t>
            </a:r>
            <a:r>
              <a:rPr lang="en-US" sz="1600" dirty="0" smtClean="0">
                <a:cs typeface="Times New Roman"/>
              </a:rPr>
              <a:t>1</a:t>
            </a:r>
            <a:r>
              <a:rPr lang="en-US" dirty="0" smtClean="0">
                <a:cs typeface="Times New Roman"/>
              </a:rPr>
              <a:t> – m</a:t>
            </a:r>
            <a:r>
              <a:rPr lang="en-US" sz="16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    M = 0,029</a:t>
            </a:r>
            <a:r>
              <a:rPr lang="ru-RU" dirty="0" smtClean="0">
                <a:cs typeface="Times New Roman"/>
              </a:rPr>
              <a:t>кг/моль</a:t>
            </a:r>
            <a:r>
              <a:rPr lang="en-US" dirty="0" smtClean="0">
                <a:cs typeface="Times New Roman"/>
              </a:rPr>
              <a:t> </a:t>
            </a:r>
            <a:r>
              <a:rPr lang="ru-RU" dirty="0" smtClean="0">
                <a:cs typeface="Times New Roman"/>
              </a:rPr>
              <a:t>    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p = 10  </a:t>
            </a:r>
            <a:r>
              <a:rPr lang="ru-RU" dirty="0" smtClean="0">
                <a:cs typeface="Times New Roman"/>
              </a:rPr>
              <a:t>Па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V = 50</a:t>
            </a:r>
            <a:r>
              <a:rPr lang="ru-RU" dirty="0" smtClean="0">
                <a:cs typeface="Times New Roman"/>
              </a:rPr>
              <a:t>м³</a:t>
            </a:r>
            <a:endParaRPr lang="en-US" dirty="0" smtClean="0">
              <a:cs typeface="Times New Roman"/>
            </a:endParaRPr>
          </a:p>
          <a:p>
            <a:pPr>
              <a:buNone/>
            </a:pPr>
            <a:r>
              <a:rPr lang="en-US" dirty="0" smtClean="0">
                <a:cs typeface="Times New Roman"/>
              </a:rPr>
              <a:t>   </a:t>
            </a:r>
            <a:r>
              <a:rPr lang="el-GR" dirty="0" smtClean="0">
                <a:cs typeface="Times New Roman"/>
              </a:rPr>
              <a:t>Δ</a:t>
            </a:r>
            <a:r>
              <a:rPr lang="en-US" dirty="0" smtClean="0">
                <a:cs typeface="Times New Roman"/>
              </a:rPr>
              <a:t>m - ?</a:t>
            </a: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                         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   </a:t>
            </a:r>
            <a:r>
              <a:rPr lang="en-US" dirty="0" smtClean="0">
                <a:cs typeface="Times New Roman"/>
              </a:rPr>
              <a:t>m</a:t>
            </a:r>
            <a:r>
              <a:rPr lang="en-US" sz="1600" dirty="0" smtClean="0">
                <a:cs typeface="Times New Roman"/>
              </a:rPr>
              <a:t>1</a:t>
            </a:r>
            <a:r>
              <a:rPr lang="en-US" dirty="0" smtClean="0">
                <a:cs typeface="Times New Roman"/>
              </a:rPr>
              <a:t> =62,4</a:t>
            </a:r>
            <a:r>
              <a:rPr lang="ru-RU" dirty="0" smtClean="0">
                <a:cs typeface="Times New Roman"/>
              </a:rPr>
              <a:t>кг</a:t>
            </a:r>
            <a:r>
              <a:rPr lang="en-US" dirty="0" smtClean="0">
                <a:cs typeface="Times New Roman"/>
              </a:rPr>
              <a:t>     m</a:t>
            </a:r>
            <a:r>
              <a:rPr lang="ru-RU" sz="1600" dirty="0" smtClean="0">
                <a:cs typeface="Times New Roman"/>
              </a:rPr>
              <a:t>2</a:t>
            </a:r>
            <a:r>
              <a:rPr lang="ru-RU" dirty="0" smtClean="0">
                <a:cs typeface="Times New Roman"/>
              </a:rPr>
              <a:t> = 58,2кг    </a:t>
            </a:r>
            <a:r>
              <a:rPr lang="el-GR" dirty="0" smtClean="0">
                <a:cs typeface="Times New Roman"/>
              </a:rPr>
              <a:t>Δ</a:t>
            </a:r>
            <a:r>
              <a:rPr lang="en-US" dirty="0" smtClean="0">
                <a:cs typeface="Times New Roman"/>
              </a:rPr>
              <a:t>m</a:t>
            </a:r>
            <a:r>
              <a:rPr lang="ru-RU" dirty="0" smtClean="0">
                <a:cs typeface="Times New Roman"/>
              </a:rPr>
              <a:t> = </a:t>
            </a:r>
            <a:r>
              <a:rPr lang="ru-RU" dirty="0" smtClean="0">
                <a:solidFill>
                  <a:srgbClr val="C00000"/>
                </a:solidFill>
                <a:cs typeface="Times New Roman"/>
              </a:rPr>
              <a:t>4,2кг </a:t>
            </a:r>
            <a:r>
              <a:rPr lang="ru-RU" dirty="0" smtClean="0">
                <a:cs typeface="Times New Roman"/>
              </a:rPr>
              <a:t>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32861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821505" y="3679033"/>
            <a:ext cx="37862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928926" y="3286124"/>
          <a:ext cx="5168520" cy="1054106"/>
        </p:xfrm>
        <a:graphic>
          <a:graphicData uri="http://schemas.openxmlformats.org/presentationml/2006/ole">
            <p:oleObj spid="_x0000_s63490" name="Формула" r:id="rId3" imgW="193032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214678" y="4357694"/>
          <a:ext cx="3718128" cy="1003304"/>
        </p:xfrm>
        <a:graphic>
          <a:graphicData uri="http://schemas.openxmlformats.org/presentationml/2006/ole">
            <p:oleObj spid="_x0000_s63491" name="Формула" r:id="rId4" imgW="160020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/>
              <a:t>При  какой  температуре находился газ в закрытом сосуде, если  при  нагревании  его  на           </a:t>
            </a:r>
            <a:r>
              <a:rPr lang="el-GR" sz="4000" i="1" dirty="0" smtClean="0">
                <a:cs typeface="Times New Roman"/>
              </a:rPr>
              <a:t>Δ</a:t>
            </a:r>
            <a:r>
              <a:rPr lang="ru-RU" sz="4000" i="1" dirty="0" smtClean="0">
                <a:cs typeface="Times New Roman"/>
              </a:rPr>
              <a:t>Т = 140К  давление  возрастает    в  1,5 раза?</a:t>
            </a:r>
            <a:endParaRPr lang="ru-RU" sz="40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6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i="1" dirty="0" smtClean="0">
                <a:solidFill>
                  <a:srgbClr val="7030A0"/>
                </a:solidFill>
              </a:rPr>
              <a:t>Дано:                                     Решение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el-GR" dirty="0" smtClean="0">
                <a:cs typeface="Times New Roman"/>
              </a:rPr>
              <a:t>Δ</a:t>
            </a:r>
            <a:r>
              <a:rPr lang="ru-RU" dirty="0" smtClean="0">
                <a:cs typeface="Times New Roman"/>
              </a:rPr>
              <a:t>Т= 140К    </a:t>
            </a: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  Т</a:t>
            </a:r>
            <a:r>
              <a:rPr lang="ru-RU" sz="1600" dirty="0" smtClean="0">
                <a:cs typeface="Times New Roman"/>
              </a:rPr>
              <a:t>1</a:t>
            </a:r>
            <a:r>
              <a:rPr lang="ru-RU" dirty="0" smtClean="0">
                <a:cs typeface="Times New Roman"/>
              </a:rPr>
              <a:t> - ?           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6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42910" y="2571744"/>
          <a:ext cx="1500198" cy="1214445"/>
        </p:xfrm>
        <a:graphic>
          <a:graphicData uri="http://schemas.openxmlformats.org/presentationml/2006/ole">
            <p:oleObj spid="_x0000_s64514" name="Equation" r:id="rId3" imgW="533160" imgH="431640" progId="Equation.3">
              <p:embed/>
            </p:oleObj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5400000">
            <a:off x="750067" y="3321843"/>
            <a:ext cx="32147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i="1" dirty="0" smtClean="0">
                <a:solidFill>
                  <a:srgbClr val="7030A0"/>
                </a:solidFill>
              </a:rPr>
              <a:t>Дано:                                     Решение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el-GR" dirty="0" smtClean="0">
                <a:cs typeface="Times New Roman"/>
              </a:rPr>
              <a:t>Δ</a:t>
            </a:r>
            <a:r>
              <a:rPr lang="ru-RU" dirty="0" smtClean="0">
                <a:cs typeface="Times New Roman"/>
              </a:rPr>
              <a:t>Т= 140К   Процесс  изохорный</a:t>
            </a: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  Т</a:t>
            </a:r>
            <a:r>
              <a:rPr lang="ru-RU" sz="1600" dirty="0" smtClean="0">
                <a:cs typeface="Times New Roman"/>
              </a:rPr>
              <a:t>1</a:t>
            </a:r>
            <a:r>
              <a:rPr lang="ru-RU" dirty="0" smtClean="0">
                <a:cs typeface="Times New Roman"/>
              </a:rPr>
              <a:t> - ?           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6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42910" y="2571744"/>
          <a:ext cx="1500198" cy="1214445"/>
        </p:xfrm>
        <a:graphic>
          <a:graphicData uri="http://schemas.openxmlformats.org/presentationml/2006/ole">
            <p:oleObj spid="_x0000_s65538" name="Equation" r:id="rId3" imgW="533160" imgH="431640" progId="Equation.3">
              <p:embed/>
            </p:oleObj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5400000">
            <a:off x="750067" y="3321843"/>
            <a:ext cx="32147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786050" y="2786058"/>
          <a:ext cx="3748903" cy="1262007"/>
        </p:xfrm>
        <a:graphic>
          <a:graphicData uri="http://schemas.openxmlformats.org/presentationml/2006/ole">
            <p:oleObj spid="_x0000_s65539" name="Equation" r:id="rId4" imgW="128268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i="1" dirty="0" smtClean="0">
                <a:solidFill>
                  <a:srgbClr val="7030A0"/>
                </a:solidFill>
              </a:rPr>
              <a:t>Дано:                                     Решение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el-GR" dirty="0" smtClean="0">
                <a:cs typeface="Times New Roman"/>
              </a:rPr>
              <a:t>Δ</a:t>
            </a:r>
            <a:r>
              <a:rPr lang="ru-RU" dirty="0" smtClean="0">
                <a:cs typeface="Times New Roman"/>
              </a:rPr>
              <a:t>Т= 140К   Процесс  изохорный</a:t>
            </a: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  Т</a:t>
            </a:r>
            <a:r>
              <a:rPr lang="ru-RU" sz="1600" dirty="0" smtClean="0">
                <a:cs typeface="Times New Roman"/>
              </a:rPr>
              <a:t>1</a:t>
            </a:r>
            <a:r>
              <a:rPr lang="ru-RU" dirty="0" smtClean="0">
                <a:cs typeface="Times New Roman"/>
              </a:rPr>
              <a:t> - ?           Т</a:t>
            </a:r>
            <a:r>
              <a:rPr lang="ru-RU" sz="1600" dirty="0" smtClean="0">
                <a:cs typeface="Times New Roman"/>
              </a:rPr>
              <a:t>2</a:t>
            </a:r>
            <a:r>
              <a:rPr lang="ru-RU" dirty="0" smtClean="0">
                <a:cs typeface="Times New Roman"/>
              </a:rPr>
              <a:t> = Т</a:t>
            </a:r>
            <a:r>
              <a:rPr lang="ru-RU" sz="1600" dirty="0" smtClean="0">
                <a:cs typeface="Times New Roman"/>
              </a:rPr>
              <a:t>1 </a:t>
            </a:r>
            <a:r>
              <a:rPr lang="ru-RU" dirty="0" smtClean="0">
                <a:cs typeface="Times New Roman"/>
              </a:rPr>
              <a:t>+ </a:t>
            </a:r>
            <a:r>
              <a:rPr lang="el-GR" dirty="0" smtClean="0">
                <a:cs typeface="Times New Roman"/>
              </a:rPr>
              <a:t>Δ</a:t>
            </a:r>
            <a:r>
              <a:rPr lang="ru-RU" dirty="0" smtClean="0">
                <a:cs typeface="Times New Roman"/>
              </a:rPr>
              <a:t>Т</a:t>
            </a: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/>
              <a:t>                               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6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42910" y="2571744"/>
          <a:ext cx="1500198" cy="1214445"/>
        </p:xfrm>
        <a:graphic>
          <a:graphicData uri="http://schemas.openxmlformats.org/presentationml/2006/ole">
            <p:oleObj spid="_x0000_s66562" name="Equation" r:id="rId3" imgW="533160" imgH="431640" progId="Equation.3">
              <p:embed/>
            </p:oleObj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5400000">
            <a:off x="750067" y="3321843"/>
            <a:ext cx="32147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786050" y="2786058"/>
          <a:ext cx="3748903" cy="1262007"/>
        </p:xfrm>
        <a:graphic>
          <a:graphicData uri="http://schemas.openxmlformats.org/presentationml/2006/ole">
            <p:oleObj spid="_x0000_s66563" name="Equation" r:id="rId4" imgW="128268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/>
          <a:lstStyle/>
          <a:p>
            <a:r>
              <a:rPr lang="ru-RU" dirty="0" smtClean="0"/>
              <a:t>Дать названия процессам, указать изменение параметров, построить в других осях</a:t>
            </a:r>
          </a:p>
          <a:p>
            <a:pPr>
              <a:buNone/>
            </a:pPr>
            <a:r>
              <a:rPr lang="ru-RU" dirty="0" smtClean="0"/>
              <a:t>    р                 2           </a:t>
            </a:r>
            <a:r>
              <a:rPr lang="en-US" dirty="0" smtClean="0"/>
              <a:t> 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/>
              <a:t>                                     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/>
              <a:t>    0                      Т       </a:t>
            </a:r>
            <a:r>
              <a:rPr lang="en-US" dirty="0" smtClean="0"/>
              <a:t> 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392877" y="3964785"/>
            <a:ext cx="150019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142976" y="4714884"/>
            <a:ext cx="207170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428728" y="3357562"/>
            <a:ext cx="1214446" cy="10001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28728" y="4357694"/>
            <a:ext cx="1214446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143108" y="3857628"/>
            <a:ext cx="100013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42976" y="392906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2643174" y="400050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i="1" dirty="0" smtClean="0">
                <a:solidFill>
                  <a:srgbClr val="7030A0"/>
                </a:solidFill>
              </a:rPr>
              <a:t>Дано:                                     Решение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el-GR" dirty="0" smtClean="0">
                <a:cs typeface="Times New Roman"/>
              </a:rPr>
              <a:t>Δ</a:t>
            </a:r>
            <a:r>
              <a:rPr lang="ru-RU" dirty="0" smtClean="0">
                <a:cs typeface="Times New Roman"/>
              </a:rPr>
              <a:t>Т= 140К   Процесс  изохорный</a:t>
            </a: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  Т</a:t>
            </a:r>
            <a:r>
              <a:rPr lang="ru-RU" sz="1600" dirty="0" smtClean="0">
                <a:cs typeface="Times New Roman"/>
              </a:rPr>
              <a:t>1</a:t>
            </a:r>
            <a:r>
              <a:rPr lang="ru-RU" dirty="0" smtClean="0">
                <a:cs typeface="Times New Roman"/>
              </a:rPr>
              <a:t> - ?           Т</a:t>
            </a:r>
            <a:r>
              <a:rPr lang="ru-RU" sz="1600" dirty="0" smtClean="0">
                <a:cs typeface="Times New Roman"/>
              </a:rPr>
              <a:t>2</a:t>
            </a:r>
            <a:r>
              <a:rPr lang="ru-RU" dirty="0" smtClean="0">
                <a:cs typeface="Times New Roman"/>
              </a:rPr>
              <a:t> = Т</a:t>
            </a:r>
            <a:r>
              <a:rPr lang="ru-RU" sz="1600" dirty="0" smtClean="0">
                <a:cs typeface="Times New Roman"/>
              </a:rPr>
              <a:t>1 </a:t>
            </a:r>
            <a:r>
              <a:rPr lang="ru-RU" dirty="0" smtClean="0">
                <a:cs typeface="Times New Roman"/>
              </a:rPr>
              <a:t>+ </a:t>
            </a:r>
            <a:r>
              <a:rPr lang="el-GR" dirty="0" smtClean="0">
                <a:cs typeface="Times New Roman"/>
              </a:rPr>
              <a:t>Δ</a:t>
            </a:r>
            <a:r>
              <a:rPr lang="ru-RU" dirty="0" smtClean="0">
                <a:cs typeface="Times New Roman"/>
              </a:rPr>
              <a:t>Т</a:t>
            </a: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/>
              <a:t>                               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6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42910" y="2571744"/>
          <a:ext cx="1500198" cy="1214445"/>
        </p:xfrm>
        <a:graphic>
          <a:graphicData uri="http://schemas.openxmlformats.org/presentationml/2006/ole">
            <p:oleObj spid="_x0000_s67586" name="Equation" r:id="rId3" imgW="533160" imgH="431640" progId="Equation.3">
              <p:embed/>
            </p:oleObj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5400000">
            <a:off x="750067" y="3321843"/>
            <a:ext cx="32147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786050" y="2786058"/>
          <a:ext cx="3748903" cy="1262007"/>
        </p:xfrm>
        <a:graphic>
          <a:graphicData uri="http://schemas.openxmlformats.org/presentationml/2006/ole">
            <p:oleObj spid="_x0000_s67587" name="Equation" r:id="rId4" imgW="1282680" imgH="43164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2571736" y="4429132"/>
          <a:ext cx="5336032" cy="1217618"/>
        </p:xfrm>
        <a:graphic>
          <a:graphicData uri="http://schemas.openxmlformats.org/presentationml/2006/ole">
            <p:oleObj spid="_x0000_s67588" name="Equation" r:id="rId5" imgW="189216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i="1" dirty="0" smtClean="0">
                <a:solidFill>
                  <a:srgbClr val="7030A0"/>
                </a:solidFill>
              </a:rPr>
              <a:t>Дано:                                     Решение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el-GR" dirty="0" smtClean="0">
                <a:cs typeface="Times New Roman"/>
              </a:rPr>
              <a:t>Δ</a:t>
            </a:r>
            <a:r>
              <a:rPr lang="ru-RU" dirty="0" smtClean="0">
                <a:cs typeface="Times New Roman"/>
              </a:rPr>
              <a:t>Т= 140К   Процесс  изохорный</a:t>
            </a: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>
                <a:cs typeface="Times New Roman"/>
              </a:rPr>
              <a:t>   Т</a:t>
            </a:r>
            <a:r>
              <a:rPr lang="ru-RU" sz="1600" dirty="0" smtClean="0">
                <a:cs typeface="Times New Roman"/>
              </a:rPr>
              <a:t>1</a:t>
            </a:r>
            <a:r>
              <a:rPr lang="ru-RU" dirty="0" smtClean="0">
                <a:cs typeface="Times New Roman"/>
              </a:rPr>
              <a:t> - ?           Т</a:t>
            </a:r>
            <a:r>
              <a:rPr lang="ru-RU" sz="1600" dirty="0" smtClean="0">
                <a:cs typeface="Times New Roman"/>
              </a:rPr>
              <a:t>2</a:t>
            </a:r>
            <a:r>
              <a:rPr lang="ru-RU" dirty="0" smtClean="0">
                <a:cs typeface="Times New Roman"/>
              </a:rPr>
              <a:t> = Т</a:t>
            </a:r>
            <a:r>
              <a:rPr lang="ru-RU" sz="1600" dirty="0" smtClean="0">
                <a:cs typeface="Times New Roman"/>
              </a:rPr>
              <a:t>1 </a:t>
            </a:r>
            <a:r>
              <a:rPr lang="ru-RU" dirty="0" smtClean="0">
                <a:cs typeface="Times New Roman"/>
              </a:rPr>
              <a:t>+ </a:t>
            </a:r>
            <a:r>
              <a:rPr lang="el-GR" dirty="0" smtClean="0">
                <a:cs typeface="Times New Roman"/>
              </a:rPr>
              <a:t>Δ</a:t>
            </a:r>
            <a:r>
              <a:rPr lang="ru-RU" dirty="0" smtClean="0">
                <a:cs typeface="Times New Roman"/>
              </a:rPr>
              <a:t>Т</a:t>
            </a: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endParaRPr lang="ru-RU" dirty="0" smtClean="0">
              <a:cs typeface="Times New Roman"/>
            </a:endParaRPr>
          </a:p>
          <a:p>
            <a:pPr>
              <a:buNone/>
            </a:pPr>
            <a:r>
              <a:rPr lang="ru-RU" dirty="0" smtClean="0"/>
              <a:t>                               Т</a:t>
            </a:r>
            <a:r>
              <a:rPr lang="ru-RU" sz="1600" dirty="0" smtClean="0"/>
              <a:t>1</a:t>
            </a:r>
            <a:r>
              <a:rPr lang="ru-RU" dirty="0" smtClean="0"/>
              <a:t> = 280К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6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42910" y="2571744"/>
          <a:ext cx="1500198" cy="1214445"/>
        </p:xfrm>
        <a:graphic>
          <a:graphicData uri="http://schemas.openxmlformats.org/presentationml/2006/ole">
            <p:oleObj spid="_x0000_s68610" name="Equation" r:id="rId3" imgW="533160" imgH="431640" progId="Equation.3">
              <p:embed/>
            </p:oleObj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5400000">
            <a:off x="750067" y="3321843"/>
            <a:ext cx="32147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786050" y="2786058"/>
          <a:ext cx="3748903" cy="1262007"/>
        </p:xfrm>
        <a:graphic>
          <a:graphicData uri="http://schemas.openxmlformats.org/presentationml/2006/ole">
            <p:oleObj spid="_x0000_s68611" name="Equation" r:id="rId4" imgW="1282680" imgH="43164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2571736" y="4429132"/>
          <a:ext cx="5336032" cy="1217618"/>
        </p:xfrm>
        <a:graphic>
          <a:graphicData uri="http://schemas.openxmlformats.org/presentationml/2006/ole">
            <p:oleObj spid="_x0000_s68612" name="Equation" r:id="rId5" imgW="1892160" imgH="431640" progId="Equation.3">
              <p:embed/>
            </p:oleObj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>
            <a:off x="3428992" y="6215082"/>
            <a:ext cx="157163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Прочитать итоги глав 9 и 10.</a:t>
            </a:r>
          </a:p>
          <a:p>
            <a:r>
              <a:rPr lang="ru-RU" i="1" dirty="0" smtClean="0"/>
              <a:t>Выучить формулы</a:t>
            </a:r>
            <a:endParaRPr lang="ru-RU" i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СПИСОК ИСПОЛЬЗУЕМЫХ ИСТОЧНИКОВ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 smtClean="0"/>
              <a:t>1. Физика: Учеб. для 10 </a:t>
            </a:r>
            <a:r>
              <a:rPr lang="ru-RU" sz="2400" dirty="0" err="1" smtClean="0"/>
              <a:t>кл</a:t>
            </a:r>
            <a:r>
              <a:rPr lang="ru-RU" sz="2400" dirty="0" smtClean="0"/>
              <a:t>. </a:t>
            </a:r>
            <a:r>
              <a:rPr lang="ru-RU" sz="2400" dirty="0" err="1" smtClean="0"/>
              <a:t>общеобразоват</a:t>
            </a:r>
            <a:r>
              <a:rPr lang="ru-RU" sz="2400" dirty="0" smtClean="0"/>
              <a:t>. учреждений / Г.Я. </a:t>
            </a:r>
            <a:r>
              <a:rPr lang="ru-RU" sz="2400" dirty="0" err="1" smtClean="0"/>
              <a:t>Мякишев</a:t>
            </a:r>
            <a:r>
              <a:rPr lang="ru-RU" sz="2400" dirty="0" smtClean="0"/>
              <a:t>, Б.Б. </a:t>
            </a:r>
            <a:r>
              <a:rPr lang="ru-RU" sz="2400" dirty="0" err="1" smtClean="0"/>
              <a:t>Буховцев</a:t>
            </a:r>
            <a:r>
              <a:rPr lang="ru-RU" sz="2400" dirty="0" smtClean="0"/>
              <a:t>, Н.Н. Сотский. – 10-е изд. – М.: Просвещение, 2009. – 366 с.</a:t>
            </a:r>
          </a:p>
          <a:p>
            <a:pPr lvl="0"/>
            <a:r>
              <a:rPr lang="ru-RU" sz="2400" dirty="0" smtClean="0"/>
              <a:t>2. Сборник задач по физике: для 10-11 </a:t>
            </a:r>
            <a:r>
              <a:rPr lang="ru-RU" sz="2400" dirty="0" err="1" smtClean="0"/>
              <a:t>кл</a:t>
            </a:r>
            <a:r>
              <a:rPr lang="ru-RU" sz="2400" dirty="0" smtClean="0"/>
              <a:t>. </a:t>
            </a:r>
            <a:r>
              <a:rPr lang="ru-RU" sz="2400" dirty="0" err="1" smtClean="0"/>
              <a:t>общеобразоват</a:t>
            </a:r>
            <a:r>
              <a:rPr lang="ru-RU" sz="2400" dirty="0" smtClean="0"/>
              <a:t>. учреждений / Сост. Г.Н. Степанова. – 9-е изд. М.: Просвещение, 2003. – 288 с</a:t>
            </a:r>
          </a:p>
          <a:p>
            <a:r>
              <a:rPr lang="ru-RU" sz="2400" dirty="0" smtClean="0"/>
              <a:t> 3. Берков, А.В. и др. Самое полное издание типовых вариантов реальных заданий ЕГЭ 2010, Физика [Текст]: учебное пособие для выпускников. ср. учеб. заведений   / А.В. Берков, В.А. Грибов. – ООО "Издательство </a:t>
            </a:r>
            <a:r>
              <a:rPr lang="ru-RU" sz="2400" dirty="0" err="1" smtClean="0"/>
              <a:t>Астрель</a:t>
            </a:r>
            <a:r>
              <a:rPr lang="ru-RU" sz="2400" dirty="0" smtClean="0"/>
              <a:t>", 2009. – 160 с. </a:t>
            </a:r>
          </a:p>
          <a:p>
            <a:pPr lvl="0"/>
            <a:endParaRPr lang="ru-RU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/>
          <a:lstStyle/>
          <a:p>
            <a:r>
              <a:rPr lang="ru-RU" dirty="0" smtClean="0"/>
              <a:t>Дать названия процессам, указать изменение параметров, построить в других осях</a:t>
            </a:r>
          </a:p>
          <a:p>
            <a:pPr>
              <a:buNone/>
            </a:pPr>
            <a:r>
              <a:rPr lang="ru-RU" dirty="0" smtClean="0"/>
              <a:t>    р                 2           1-2 изохорный  </a:t>
            </a:r>
            <a:r>
              <a:rPr lang="en-US" dirty="0" smtClean="0"/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</a:t>
            </a:r>
            <a:r>
              <a:rPr lang="ru-RU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↑</a:t>
            </a:r>
            <a:r>
              <a:rPr lang="ru-RU" b="1" dirty="0" smtClean="0">
                <a:solidFill>
                  <a:srgbClr val="002060"/>
                </a:solidFill>
              </a:rPr>
              <a:t>  Т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↑</a:t>
            </a: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en-US" b="1" dirty="0" smtClean="0">
                <a:solidFill>
                  <a:srgbClr val="002060"/>
                </a:solidFill>
              </a:rPr>
              <a:t>V=</a:t>
            </a:r>
          </a:p>
          <a:p>
            <a:pPr>
              <a:buNone/>
            </a:pPr>
            <a:r>
              <a:rPr lang="en-US" dirty="0" smtClean="0"/>
              <a:t>                                     2-3 </a:t>
            </a:r>
            <a:r>
              <a:rPr lang="ru-RU" dirty="0" smtClean="0"/>
              <a:t>изотермич   </a:t>
            </a:r>
            <a:r>
              <a:rPr lang="ru-RU" b="1" dirty="0" smtClean="0">
                <a:solidFill>
                  <a:srgbClr val="002060"/>
                </a:solidFill>
              </a:rPr>
              <a:t>р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↓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Т</a:t>
            </a:r>
            <a:r>
              <a:rPr lang="en-US" b="1" dirty="0" smtClean="0">
                <a:solidFill>
                  <a:srgbClr val="002060"/>
                </a:solidFill>
              </a:rPr>
              <a:t>=   V</a:t>
            </a:r>
            <a:r>
              <a:rPr lang="en-US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↑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/>
              <a:t>    0                      Т       3-1 изобарный  </a:t>
            </a:r>
            <a:r>
              <a:rPr lang="ru-RU" b="1" dirty="0" smtClean="0">
                <a:solidFill>
                  <a:srgbClr val="002060"/>
                </a:solidFill>
              </a:rPr>
              <a:t>р</a:t>
            </a:r>
            <a:r>
              <a:rPr lang="en-US" b="1" dirty="0" smtClean="0">
                <a:solidFill>
                  <a:srgbClr val="002060"/>
                </a:solidFill>
              </a:rPr>
              <a:t>=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</a:t>
            </a:r>
            <a:r>
              <a:rPr lang="ru-RU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↓</a:t>
            </a:r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en-US" b="1" dirty="0" smtClean="0">
                <a:solidFill>
                  <a:srgbClr val="002060"/>
                </a:solidFill>
              </a:rPr>
              <a:t>V</a:t>
            </a:r>
            <a:r>
              <a:rPr lang="en-US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↓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392877" y="3964785"/>
            <a:ext cx="150019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142976" y="4714884"/>
            <a:ext cx="207170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428728" y="3357562"/>
            <a:ext cx="1214446" cy="10001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28728" y="4357694"/>
            <a:ext cx="1214446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143108" y="3857628"/>
            <a:ext cx="100013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42976" y="392906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2643174" y="400050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/>
          <a:lstStyle/>
          <a:p>
            <a:r>
              <a:rPr lang="ru-RU" dirty="0" smtClean="0"/>
              <a:t>Дать названия процессам, указать изменение параметров, построить в других осях</a:t>
            </a:r>
          </a:p>
          <a:p>
            <a:pPr>
              <a:buNone/>
            </a:pPr>
            <a:r>
              <a:rPr lang="ru-RU" dirty="0" smtClean="0"/>
              <a:t>    р                 2           1-2 изохорный  </a:t>
            </a:r>
            <a:r>
              <a:rPr lang="en-US" dirty="0" smtClean="0"/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</a:t>
            </a:r>
            <a:r>
              <a:rPr lang="ru-RU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↑</a:t>
            </a:r>
            <a:r>
              <a:rPr lang="ru-RU" b="1" dirty="0" smtClean="0">
                <a:solidFill>
                  <a:srgbClr val="002060"/>
                </a:solidFill>
              </a:rPr>
              <a:t>  Т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↑</a:t>
            </a: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en-US" b="1" dirty="0" smtClean="0">
                <a:solidFill>
                  <a:srgbClr val="002060"/>
                </a:solidFill>
              </a:rPr>
              <a:t>V=</a:t>
            </a:r>
          </a:p>
          <a:p>
            <a:pPr>
              <a:buNone/>
            </a:pPr>
            <a:r>
              <a:rPr lang="en-US" dirty="0" smtClean="0"/>
              <a:t>                                     2-3 </a:t>
            </a:r>
            <a:r>
              <a:rPr lang="ru-RU" dirty="0" smtClean="0"/>
              <a:t>изотермич   </a:t>
            </a:r>
            <a:r>
              <a:rPr lang="ru-RU" b="1" dirty="0" smtClean="0">
                <a:solidFill>
                  <a:srgbClr val="002060"/>
                </a:solidFill>
              </a:rPr>
              <a:t>р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↓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Т</a:t>
            </a:r>
            <a:r>
              <a:rPr lang="en-US" b="1" dirty="0" smtClean="0">
                <a:solidFill>
                  <a:srgbClr val="002060"/>
                </a:solidFill>
              </a:rPr>
              <a:t>=   V</a:t>
            </a:r>
            <a:r>
              <a:rPr lang="en-US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↑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/>
              <a:t>    0                      Т       3-1 изобарный  </a:t>
            </a:r>
            <a:r>
              <a:rPr lang="ru-RU" b="1" dirty="0" smtClean="0">
                <a:solidFill>
                  <a:srgbClr val="002060"/>
                </a:solidFill>
              </a:rPr>
              <a:t>р</a:t>
            </a:r>
            <a:r>
              <a:rPr lang="en-US" b="1" dirty="0" smtClean="0">
                <a:solidFill>
                  <a:srgbClr val="002060"/>
                </a:solidFill>
              </a:rPr>
              <a:t>=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</a:t>
            </a:r>
            <a:r>
              <a:rPr lang="ru-RU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↓</a:t>
            </a:r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en-US" b="1" dirty="0" smtClean="0">
                <a:solidFill>
                  <a:srgbClr val="002060"/>
                </a:solidFill>
              </a:rPr>
              <a:t>V</a:t>
            </a:r>
            <a:r>
              <a:rPr lang="en-US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↓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392877" y="3964785"/>
            <a:ext cx="150019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142976" y="4714884"/>
            <a:ext cx="207170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428728" y="3357562"/>
            <a:ext cx="1214446" cy="10001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28728" y="4357694"/>
            <a:ext cx="1214446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143108" y="3857628"/>
            <a:ext cx="100013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42976" y="392906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2643174" y="400050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>
            <a:off x="1786712" y="5571346"/>
            <a:ext cx="1000132" cy="1588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285984" y="6072206"/>
            <a:ext cx="150019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2143108" y="5500702"/>
            <a:ext cx="71438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500298" y="5857892"/>
            <a:ext cx="928694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Дуга 24"/>
          <p:cNvSpPr/>
          <p:nvPr/>
        </p:nvSpPr>
        <p:spPr>
          <a:xfrm rot="10800000">
            <a:off x="2500298" y="4500570"/>
            <a:ext cx="2000264" cy="1357322"/>
          </a:xfrm>
          <a:prstGeom prst="arc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/>
          <p:nvPr/>
        </p:nvCxnSpPr>
        <p:spPr>
          <a:xfrm rot="5400000" flipH="1" flipV="1">
            <a:off x="4787108" y="5572140"/>
            <a:ext cx="999338" cy="7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286380" y="6072206"/>
            <a:ext cx="150019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144430" y="5499908"/>
            <a:ext cx="71438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643570" y="5857892"/>
            <a:ext cx="857256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5643570" y="5143512"/>
            <a:ext cx="857256" cy="71438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000232" y="500063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1928794" y="59293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3714744" y="5929330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5000628" y="5000636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5000628" y="59293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6786578" y="592933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2285984" y="56435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2214546" y="492919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3500430" y="56435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5429256" y="56435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6500826" y="56435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6500826" y="50006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/>
              <a:t>Определите среднюю квадратичную скорость молекул углекислого газа при нормальных условиях.</a:t>
            </a:r>
            <a:endParaRPr lang="ru-RU" sz="44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                      Решение</a:t>
            </a:r>
          </a:p>
          <a:p>
            <a:pPr>
              <a:buNone/>
            </a:pPr>
            <a:r>
              <a:rPr lang="ru-RU" dirty="0" smtClean="0"/>
              <a:t>   СО</a:t>
            </a:r>
            <a:r>
              <a:rPr lang="ru-RU" sz="1600" dirty="0" smtClean="0"/>
              <a:t>2</a:t>
            </a:r>
            <a:r>
              <a:rPr lang="ru-RU" dirty="0" smtClean="0"/>
              <a:t>           М(СО</a:t>
            </a:r>
            <a:r>
              <a:rPr lang="ru-RU" sz="1600" dirty="0" smtClean="0"/>
              <a:t>2</a:t>
            </a:r>
            <a:r>
              <a:rPr lang="ru-RU" dirty="0" smtClean="0"/>
              <a:t>) = 12 + 32 = 44г/моль</a:t>
            </a:r>
            <a:r>
              <a:rPr lang="en-US" dirty="0" smtClean="0"/>
              <a:t> </a:t>
            </a:r>
            <a:r>
              <a:rPr lang="ru-RU" dirty="0" smtClean="0"/>
              <a:t>=</a:t>
            </a:r>
          </a:p>
          <a:p>
            <a:pPr>
              <a:buNone/>
            </a:pPr>
            <a:r>
              <a:rPr lang="ru-RU" dirty="0" smtClean="0"/>
              <a:t>    н.у.                         0,044кг/моль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v - ?         </a:t>
            </a:r>
            <a:r>
              <a:rPr lang="ru-RU" dirty="0" smtClean="0"/>
              <a:t> 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000894" y="2857496"/>
            <a:ext cx="2142346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                      Решение</a:t>
            </a:r>
          </a:p>
          <a:p>
            <a:pPr>
              <a:buNone/>
            </a:pPr>
            <a:r>
              <a:rPr lang="ru-RU" dirty="0" smtClean="0"/>
              <a:t>   СО</a:t>
            </a:r>
            <a:r>
              <a:rPr lang="ru-RU" sz="1600" dirty="0" smtClean="0"/>
              <a:t>2</a:t>
            </a:r>
            <a:r>
              <a:rPr lang="ru-RU" dirty="0" smtClean="0"/>
              <a:t>           М(СО</a:t>
            </a:r>
            <a:r>
              <a:rPr lang="ru-RU" sz="1600" dirty="0" smtClean="0"/>
              <a:t>2</a:t>
            </a:r>
            <a:r>
              <a:rPr lang="ru-RU" dirty="0" smtClean="0"/>
              <a:t>) = 12 + 32 = 44г/моль</a:t>
            </a:r>
            <a:r>
              <a:rPr lang="en-US" dirty="0" smtClean="0"/>
              <a:t> </a:t>
            </a:r>
            <a:r>
              <a:rPr lang="ru-RU" dirty="0" smtClean="0"/>
              <a:t>=</a:t>
            </a:r>
          </a:p>
          <a:p>
            <a:pPr>
              <a:buNone/>
            </a:pPr>
            <a:r>
              <a:rPr lang="ru-RU" dirty="0" smtClean="0"/>
              <a:t>    н.у.                         0,044кг/моль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v - ?         t =0</a:t>
            </a:r>
            <a:r>
              <a:rPr lang="en-US" dirty="0" smtClean="0">
                <a:latin typeface="Times New Roman"/>
                <a:cs typeface="Times New Roman"/>
              </a:rPr>
              <a:t>ºC      T = 273K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000894" y="2857496"/>
            <a:ext cx="2142346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6429388" y="3143248"/>
          <a:ext cx="1560513" cy="992935"/>
        </p:xfrm>
        <a:graphic>
          <a:graphicData uri="http://schemas.openxmlformats.org/presentationml/2006/ole">
            <p:oleObj spid="_x0000_s47106" name="Equation" r:id="rId3" imgW="69840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Дано:                         Решение</a:t>
            </a:r>
          </a:p>
          <a:p>
            <a:pPr>
              <a:buNone/>
            </a:pPr>
            <a:r>
              <a:rPr lang="ru-RU" dirty="0" smtClean="0"/>
              <a:t>   СО</a:t>
            </a:r>
            <a:r>
              <a:rPr lang="ru-RU" sz="1600" dirty="0" smtClean="0"/>
              <a:t>2</a:t>
            </a:r>
            <a:r>
              <a:rPr lang="ru-RU" dirty="0" smtClean="0"/>
              <a:t>           М(СО</a:t>
            </a:r>
            <a:r>
              <a:rPr lang="ru-RU" sz="1600" dirty="0" smtClean="0"/>
              <a:t>2</a:t>
            </a:r>
            <a:r>
              <a:rPr lang="ru-RU" dirty="0" smtClean="0"/>
              <a:t>) = 12 + 32 = 44г/моль</a:t>
            </a:r>
            <a:r>
              <a:rPr lang="en-US" dirty="0" smtClean="0"/>
              <a:t> </a:t>
            </a:r>
            <a:r>
              <a:rPr lang="ru-RU" dirty="0" smtClean="0"/>
              <a:t>=</a:t>
            </a:r>
          </a:p>
          <a:p>
            <a:pPr>
              <a:buNone/>
            </a:pPr>
            <a:r>
              <a:rPr lang="ru-RU" dirty="0" smtClean="0"/>
              <a:t>    н.у.                         0,044кг/моль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v - ?         t =0</a:t>
            </a:r>
            <a:r>
              <a:rPr lang="en-US" dirty="0" smtClean="0">
                <a:latin typeface="Times New Roman"/>
                <a:cs typeface="Times New Roman"/>
              </a:rPr>
              <a:t>ºC      T = 273K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000894" y="2857496"/>
            <a:ext cx="2142346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6429388" y="3143248"/>
          <a:ext cx="1560513" cy="992935"/>
        </p:xfrm>
        <a:graphic>
          <a:graphicData uri="http://schemas.openxmlformats.org/presentationml/2006/ole">
            <p:oleObj spid="_x0000_s48130" name="Equation" r:id="rId3" imgW="698400" imgH="44424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071670" y="4500570"/>
          <a:ext cx="5444733" cy="1071570"/>
        </p:xfrm>
        <a:graphic>
          <a:graphicData uri="http://schemas.openxmlformats.org/presentationml/2006/ole">
            <p:oleObj spid="_x0000_s48131" name="Equation" r:id="rId4" imgW="2387520" imgH="469800" progId="Equation.3">
              <p:embed/>
            </p:oleObj>
          </a:graphicData>
        </a:graphic>
      </p:graphicFrame>
      <p:cxnSp>
        <p:nvCxnSpPr>
          <p:cNvPr id="13" name="Прямая соединительная линия 12"/>
          <p:cNvCxnSpPr/>
          <p:nvPr/>
        </p:nvCxnSpPr>
        <p:spPr>
          <a:xfrm>
            <a:off x="6286512" y="5214950"/>
            <a:ext cx="121444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1112</Words>
  <PresentationFormat>Экран (4:3)</PresentationFormat>
  <Paragraphs>239</Paragraphs>
  <Slides>33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Тема Office</vt:lpstr>
      <vt:lpstr>Трек</vt:lpstr>
      <vt:lpstr>Equation</vt:lpstr>
      <vt:lpstr>Microsoft Equation 3.0</vt:lpstr>
      <vt:lpstr>    УРОК  ФИЗИКИ  В  10  КЛАССЕ</vt:lpstr>
      <vt:lpstr>ПОВТОРИМ  ФОРМУЛЫ</vt:lpstr>
      <vt:lpstr>ЗАДАЧА  1</vt:lpstr>
      <vt:lpstr>ЗАДАЧА  1</vt:lpstr>
      <vt:lpstr>ЗАДАЧА  1</vt:lpstr>
      <vt:lpstr>ЗАДАЧА  2</vt:lpstr>
      <vt:lpstr>ЗАДАЧА  2</vt:lpstr>
      <vt:lpstr>ЗАДАЧА  2</vt:lpstr>
      <vt:lpstr>ЗАДАЧА  2</vt:lpstr>
      <vt:lpstr>ЗАДАЧА  3</vt:lpstr>
      <vt:lpstr>ЗАДАЧА  3</vt:lpstr>
      <vt:lpstr>ЗАДАЧА  3</vt:lpstr>
      <vt:lpstr>ЗАДАЧА  3</vt:lpstr>
      <vt:lpstr>ЗАДАЧА  3</vt:lpstr>
      <vt:lpstr>ЗАДАЧА  3</vt:lpstr>
      <vt:lpstr>ЗАДАЧА  4</vt:lpstr>
      <vt:lpstr>ЗАДАЧА  4</vt:lpstr>
      <vt:lpstr>ЗАДАЧА  4</vt:lpstr>
      <vt:lpstr>ЗАДАЧА  4</vt:lpstr>
      <vt:lpstr>ЗАДАЧА  5</vt:lpstr>
      <vt:lpstr>ЗАДАЧА  5</vt:lpstr>
      <vt:lpstr>ЗАДАЧА  5</vt:lpstr>
      <vt:lpstr>ЗАДАЧА  5</vt:lpstr>
      <vt:lpstr>ЗАДАЧА  5</vt:lpstr>
      <vt:lpstr>ЗАДАЧА  5</vt:lpstr>
      <vt:lpstr>ЗАДАЧА  6</vt:lpstr>
      <vt:lpstr>ЗАДАЧА  6</vt:lpstr>
      <vt:lpstr>ЗАДАЧА  6</vt:lpstr>
      <vt:lpstr>ЗАДАЧА  6</vt:lpstr>
      <vt:lpstr>ЗАДАЧА  6</vt:lpstr>
      <vt:lpstr>ЗАДАЧА  6</vt:lpstr>
      <vt:lpstr>ДОМАШНЕЕ  ЗАДАНИЕ</vt:lpstr>
      <vt:lpstr>СПИСОК ИСПОЛЬЗУЕМЫХ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ПОВТОРИМ  ФОРМУЛЫ</dc:title>
  <cp:lastModifiedBy>Gena</cp:lastModifiedBy>
  <cp:revision>36</cp:revision>
  <dcterms:modified xsi:type="dcterms:W3CDTF">2013-08-17T16:47:52Z</dcterms:modified>
</cp:coreProperties>
</file>