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custDataLst>
    <p:tags r:id="rId11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02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gs" Target="tags/tag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0FD816E-4E96-4BE8-9E80-A405B64B8B2C}" type="datetimeFigureOut">
              <a:rPr lang="ru-RU" smtClean="0"/>
              <a:t>17.11.2013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7E7D2FD-46F5-4B74-B992-8B62F32B89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36516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E7D2FD-46F5-4B74-B992-8B62F32B8983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084123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E7D2FD-46F5-4B74-B992-8B62F32B8983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145110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E7D2FD-46F5-4B74-B992-8B62F32B8983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331624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E7D2FD-46F5-4B74-B992-8B62F32B8983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21108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E7D2FD-46F5-4B74-B992-8B62F32B8983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724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E7D2FD-46F5-4B74-B992-8B62F32B8983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96857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E7D2FD-46F5-4B74-B992-8B62F32B8983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280137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E7D2FD-46F5-4B74-B992-8B62F32B8983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59725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B2E94-5A10-438D-B7E0-AFC8BBF1B62F}" type="datetime1">
              <a:rPr lang="ru-RU" smtClean="0"/>
              <a:t>17.11.2013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evg3097@mail.ru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  <p:sndAc>
          <p:stSnd>
            <p:snd r:embed="rId1" name="chimes.wav"/>
          </p:stSnd>
        </p:sndAc>
      </p:transition>
    </mc:Choice>
    <mc:Fallback xmlns="">
      <p:transition spd="slow">
        <p:fade/>
        <p:sndAc>
          <p:stSnd>
            <p:snd r:embed="rId3" name="chimes.wav"/>
          </p:stSnd>
        </p:sndAc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D0DD1E-8150-414C-B9E8-6B66DBE8CAF7}" type="datetime1">
              <a:rPr lang="ru-RU" smtClean="0"/>
              <a:t>17.11.2013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evg3097@mail.ru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  <p:sndAc>
          <p:stSnd>
            <p:snd r:embed="rId1" name="chimes.wav"/>
          </p:stSnd>
        </p:sndAc>
      </p:transition>
    </mc:Choice>
    <mc:Fallback xmlns="">
      <p:transition spd="slow">
        <p:fade/>
        <p:sndAc>
          <p:stSnd>
            <p:snd r:embed="rId3" name="chimes.wav"/>
          </p:stSnd>
        </p:sndAc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651C0-2A57-4B41-91D6-2F286B0E0AA5}" type="datetime1">
              <a:rPr lang="ru-RU" smtClean="0"/>
              <a:t>17.11.2013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evg3097@mail.ru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  <p:sndAc>
          <p:stSnd>
            <p:snd r:embed="rId1" name="chimes.wav"/>
          </p:stSnd>
        </p:sndAc>
      </p:transition>
    </mc:Choice>
    <mc:Fallback xmlns="">
      <p:transition spd="slow">
        <p:fade/>
        <p:sndAc>
          <p:stSnd>
            <p:snd r:embed="rId3" name="chimes.wav"/>
          </p:stSnd>
        </p:sndAc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94BB48-D421-4D88-86A8-D1B58213CA9A}" type="datetime1">
              <a:rPr lang="ru-RU" smtClean="0"/>
              <a:t>17.11.2013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evg3097@mail.ru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  <p:sndAc>
          <p:stSnd>
            <p:snd r:embed="rId1" name="chimes.wav"/>
          </p:stSnd>
        </p:sndAc>
      </p:transition>
    </mc:Choice>
    <mc:Fallback xmlns="">
      <p:transition spd="slow">
        <p:fade/>
        <p:sndAc>
          <p:stSnd>
            <p:snd r:embed="rId3" name="chimes.wav"/>
          </p:stSnd>
        </p:sndAc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503F8A-2E35-4D1F-8FA9-6E7DB804F52A}" type="datetime1">
              <a:rPr lang="ru-RU" smtClean="0"/>
              <a:t>17.11.2013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evg3097@mail.ru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  <p:sndAc>
          <p:stSnd>
            <p:snd r:embed="rId1" name="chimes.wav"/>
          </p:stSnd>
        </p:sndAc>
      </p:transition>
    </mc:Choice>
    <mc:Fallback xmlns="">
      <p:transition spd="slow">
        <p:fade/>
        <p:sndAc>
          <p:stSnd>
            <p:snd r:embed="rId3" name="chimes.wav"/>
          </p:stSnd>
        </p:sndAc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1CE3F4-2C7A-448D-962F-CBD3DF1FAD98}" type="datetime1">
              <a:rPr lang="ru-RU" smtClean="0"/>
              <a:t>17.11.2013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evg3097@mail.ru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  <p:sndAc>
          <p:stSnd>
            <p:snd r:embed="rId1" name="chimes.wav"/>
          </p:stSnd>
        </p:sndAc>
      </p:transition>
    </mc:Choice>
    <mc:Fallback xmlns="">
      <p:transition spd="slow">
        <p:fade/>
        <p:sndAc>
          <p:stSnd>
            <p:snd r:embed="rId3" name="chimes.wav"/>
          </p:stSnd>
        </p:sndAc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294BA4-CDC9-4D91-BC39-D840152587EE}" type="datetime1">
              <a:rPr lang="ru-RU" smtClean="0"/>
              <a:t>17.11.2013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evg3097@mail.ru</a:t>
            </a: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  <p:sndAc>
          <p:stSnd>
            <p:snd r:embed="rId1" name="chimes.wav"/>
          </p:stSnd>
        </p:sndAc>
      </p:transition>
    </mc:Choice>
    <mc:Fallback xmlns="">
      <p:transition spd="slow">
        <p:fade/>
        <p:sndAc>
          <p:stSnd>
            <p:snd r:embed="rId3" name="chimes.wav"/>
          </p:stSnd>
        </p:sndAc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7AF2FB-7D68-443E-8D70-DA3036DFB21C}" type="datetime1">
              <a:rPr lang="ru-RU" smtClean="0"/>
              <a:t>17.11.2013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evg3097@mail.ru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  <p:sndAc>
          <p:stSnd>
            <p:snd r:embed="rId1" name="chimes.wav"/>
          </p:stSnd>
        </p:sndAc>
      </p:transition>
    </mc:Choice>
    <mc:Fallback xmlns="">
      <p:transition spd="slow">
        <p:fade/>
        <p:sndAc>
          <p:stSnd>
            <p:snd r:embed="rId3" name="chimes.wav"/>
          </p:stSnd>
        </p:sndAc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FC3E6-F5C0-48CC-8A87-2591AB840734}" type="datetime1">
              <a:rPr lang="ru-RU" smtClean="0"/>
              <a:t>17.11.2013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evg3097@mail.ru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  <p:sndAc>
          <p:stSnd>
            <p:snd r:embed="rId1" name="chimes.wav"/>
          </p:stSnd>
        </p:sndAc>
      </p:transition>
    </mc:Choice>
    <mc:Fallback xmlns="">
      <p:transition spd="slow">
        <p:fade/>
        <p:sndAc>
          <p:stSnd>
            <p:snd r:embed="rId3" name="chimes.wav"/>
          </p:stSnd>
        </p:sndAc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E39D63-C2A7-485C-A0A6-3A6C0A438156}" type="datetime1">
              <a:rPr lang="ru-RU" smtClean="0"/>
              <a:t>17.11.2013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evg3097@mail.ru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  <p:sndAc>
          <p:stSnd>
            <p:snd r:embed="rId1" name="chimes.wav"/>
          </p:stSnd>
        </p:sndAc>
      </p:transition>
    </mc:Choice>
    <mc:Fallback xmlns="">
      <p:transition spd="slow">
        <p:fade/>
        <p:sndAc>
          <p:stSnd>
            <p:snd r:embed="rId3" name="chimes.wav"/>
          </p:stSnd>
        </p:sndAc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0EB196-82B5-4BB2-956C-3E79A57A1A4B}" type="datetime1">
              <a:rPr lang="ru-RU" smtClean="0"/>
              <a:t>17.11.2013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evg3097@mail.ru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  <p:sndAc>
          <p:stSnd>
            <p:snd r:embed="rId1" name="chimes.wav"/>
          </p:stSnd>
        </p:sndAc>
      </p:transition>
    </mc:Choice>
    <mc:Fallback xmlns="">
      <p:transition spd="slow">
        <p:fade/>
        <p:sndAc>
          <p:stSnd>
            <p:snd r:embed="rId3" name="chimes.wav"/>
          </p:stSnd>
        </p:sndAc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audio" Target="../media/audio1.wav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BF4708-53A5-4410-8FEB-BC4AD7D349FD}" type="datetime1">
              <a:rPr lang="ru-RU" smtClean="0"/>
              <a:t>17.11.2013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evg3097@mail.ru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  <p:sndAc>
          <p:stSnd>
            <p:snd r:embed="rId13" name="chimes.wav"/>
          </p:stSnd>
        </p:sndAc>
      </p:transition>
    </mc:Choice>
    <mc:Fallback xmlns="">
      <p:transition spd="slow">
        <p:fade/>
        <p:sndAc>
          <p:stSnd>
            <p:snd r:embed="rId15" name="chimes.wav"/>
          </p:stSnd>
        </p:sndAc>
      </p:transition>
    </mc:Fallback>
  </mc:AlternateContent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audio" Target="../media/audio1.wav"/><Relationship Id="rId4" Type="http://schemas.openxmlformats.org/officeDocument/2006/relationships/image" Target="../media/image2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6" Type="http://schemas.openxmlformats.org/officeDocument/2006/relationships/audio" Target="../media/audio1.wav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6" Type="http://schemas.openxmlformats.org/officeDocument/2006/relationships/audio" Target="../media/audio1.wav"/><Relationship Id="rId5" Type="http://schemas.openxmlformats.org/officeDocument/2006/relationships/image" Target="../media/image4.jpe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6" Type="http://schemas.openxmlformats.org/officeDocument/2006/relationships/audio" Target="../media/audio1.wav"/><Relationship Id="rId5" Type="http://schemas.openxmlformats.org/officeDocument/2006/relationships/image" Target="../media/image6.png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Relationship Id="rId6" Type="http://schemas.openxmlformats.org/officeDocument/2006/relationships/audio" Target="../media/audio1.wav"/><Relationship Id="rId5" Type="http://schemas.openxmlformats.org/officeDocument/2006/relationships/image" Target="../media/image7.png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Relationship Id="rId6" Type="http://schemas.openxmlformats.org/officeDocument/2006/relationships/audio" Target="../media/audio1.wav"/><Relationship Id="rId5" Type="http://schemas.openxmlformats.org/officeDocument/2006/relationships/image" Target="../media/image4.jpeg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Relationship Id="rId6" Type="http://schemas.openxmlformats.org/officeDocument/2006/relationships/audio" Target="../media/audio1.wav"/><Relationship Id="rId5" Type="http://schemas.openxmlformats.org/officeDocument/2006/relationships/image" Target="../media/image9.png"/><Relationship Id="rId4" Type="http://schemas.openxmlformats.org/officeDocument/2006/relationships/image" Target="../media/image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Relationship Id="rId4" Type="http://schemas.openxmlformats.org/officeDocument/2006/relationships/audio" Target="../media/audio1.wav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solidFill>
              <a:srgbClr val="FFFF00"/>
            </a:solidFill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</p:pic>
      <p:sp>
        <p:nvSpPr>
          <p:cNvPr id="3" name="TextBox 2"/>
          <p:cNvSpPr txBox="1"/>
          <p:nvPr/>
        </p:nvSpPr>
        <p:spPr>
          <a:xfrm>
            <a:off x="251520" y="5229200"/>
            <a:ext cx="87129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bg1"/>
                </a:solidFill>
              </a:rPr>
              <a:t>АНДРЕЙ </a:t>
            </a:r>
            <a:r>
              <a:rPr lang="ru-RU" sz="2800" b="1" dirty="0" smtClean="0">
                <a:solidFill>
                  <a:schemeClr val="bg1"/>
                </a:solidFill>
              </a:rPr>
              <a:t>МАТВЕЕВ. ( 1702 – 1739).</a:t>
            </a:r>
            <a:endParaRPr lang="ru-RU" sz="2800" b="1" dirty="0">
              <a:solidFill>
                <a:schemeClr val="bg1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z="1800" b="1" dirty="0" smtClean="0"/>
              <a:t>evg3097@mail.ru</a:t>
            </a:r>
            <a:endParaRPr lang="ru-RU" sz="1800" b="1" dirty="0"/>
          </a:p>
        </p:txBody>
      </p:sp>
    </p:spTree>
    <p:extLst>
      <p:ext uri="{BB962C8B-B14F-4D97-AF65-F5344CB8AC3E}">
        <p14:creationId xmlns:p14="http://schemas.microsoft.com/office/powerpoint/2010/main" val="24519139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  <p:sndAc>
          <p:stSnd>
            <p:snd r:embed="rId3" name="chimes.wav"/>
          </p:stSnd>
        </p:sndAc>
      </p:transition>
    </mc:Choice>
    <mc:Fallback xmlns="">
      <p:transition spd="slow">
        <p:fade/>
        <p:sndAc>
          <p:stSnd>
            <p:snd r:embed="rId5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rmAutofit/>
          </a:bodyPr>
          <a:lstStyle/>
          <a:p>
            <a:r>
              <a:rPr lang="ru-RU" sz="2800" b="1" dirty="0" smtClean="0"/>
              <a:t>Начало  жизни.</a:t>
            </a:r>
            <a:endParaRPr lang="ru-RU" sz="2800" b="1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evg3097@mail.ru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412776"/>
            <a:ext cx="3816424" cy="42484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4283968" y="1412776"/>
            <a:ext cx="4320480" cy="5040560"/>
          </a:xfrm>
          <a:prstGeom prst="rect">
            <a:avLst/>
          </a:prstGeom>
          <a:blipFill>
            <a:blip r:embed="rId5"/>
            <a:tile tx="0" ty="0" sx="100000" sy="100000" flip="none" algn="tl"/>
          </a:blip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>
                <a:solidFill>
                  <a:schemeClr val="tx1"/>
                </a:solidFill>
              </a:rPr>
              <a:t>Небывалым расцветом новых ремесел и искусств  начавшимся в XVIII веке русская культура обязана в первую очередь Петру </a:t>
            </a:r>
            <a:r>
              <a:rPr lang="ru-RU" sz="1400" b="1" dirty="0" smtClean="0">
                <a:solidFill>
                  <a:schemeClr val="tx1"/>
                </a:solidFill>
              </a:rPr>
              <a:t>посылавшему </a:t>
            </a:r>
            <a:r>
              <a:rPr lang="ru-RU" sz="1400" b="1" dirty="0">
                <a:solidFill>
                  <a:schemeClr val="tx1"/>
                </a:solidFill>
              </a:rPr>
              <a:t>талантливую молодежь учиться в Европу.  Один из первых кого царь послал обучаться за границу мастерству живописца стал Андрей Матвеев. По существующей легенде юный Андрей повстречал царя в Софийском соборе Новгорода и тот предложил ему ехать учиться.</a:t>
            </a:r>
          </a:p>
          <a:p>
            <a:pPr algn="ctr"/>
            <a:r>
              <a:rPr lang="ru-RU" sz="1400" b="1" dirty="0">
                <a:solidFill>
                  <a:schemeClr val="tx1"/>
                </a:solidFill>
              </a:rPr>
              <a:t> Будущему живописцу было тогда что-то около пятнадцати лет, был ли он тогда учеником иконописца или с какой-то другой стороны имел отношение к живописи неизвестно. Так же неизвестно его настоящее отчество: Матвеевич или  Меркурьевич, то же самое касается и фамилии, иногда Андрей Матвеев упоминается как Кобылин.</a:t>
            </a:r>
          </a:p>
          <a:p>
            <a:pPr algn="ctr"/>
            <a:r>
              <a:rPr lang="ru-RU" sz="1400" b="1" dirty="0">
                <a:solidFill>
                  <a:schemeClr val="tx1"/>
                </a:solidFill>
              </a:rPr>
              <a:t>    По другим сведениям отец Андрея Матвеева был подъячим, служившим в при дворе в Петербурге и учиться Андрея послала Екатерина I. В любом случае то что Андрей Матвеев учился живописному мастерству в Голландии и Фландрии и был личным стипендиатом Екатерины I является неопровержимым фактом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11560" y="5949280"/>
            <a:ext cx="32403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/>
              <a:t>Портрет  с женой.</a:t>
            </a:r>
            <a:endParaRPr lang="ru-RU" sz="1400" b="1" dirty="0"/>
          </a:p>
        </p:txBody>
      </p:sp>
    </p:spTree>
    <p:extLst>
      <p:ext uri="{BB962C8B-B14F-4D97-AF65-F5344CB8AC3E}">
        <p14:creationId xmlns:p14="http://schemas.microsoft.com/office/powerpoint/2010/main" val="15070752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  <p:sndAc>
          <p:stSnd>
            <p:snd r:embed="rId3" name="chimes.wav"/>
          </p:stSnd>
        </p:sndAc>
      </p:transition>
    </mc:Choice>
    <mc:Fallback xmlns="">
      <p:transition spd="slow">
        <p:fade/>
        <p:sndAc>
          <p:stSnd>
            <p:snd r:embed="rId6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1" presetClass="entr" presetSubtype="0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/>
          </a:bodyPr>
          <a:lstStyle/>
          <a:p>
            <a:r>
              <a:rPr lang="ru-RU" sz="2800" b="1" dirty="0" smtClean="0"/>
              <a:t>Годы за границей</a:t>
            </a:r>
            <a:endParaRPr lang="ru-RU" sz="2800" b="1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evg3097@mail.ru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196752"/>
            <a:ext cx="3600400" cy="52565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851920" y="1412775"/>
            <a:ext cx="4824536" cy="5256585"/>
          </a:xfrm>
          <a:prstGeom prst="rect">
            <a:avLst/>
          </a:prstGeom>
          <a:blipFill>
            <a:blip r:embed="rId5"/>
            <a:tile tx="0" ty="0" sx="100000" sy="100000" flip="none" algn="tl"/>
          </a:blip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>
                <a:solidFill>
                  <a:schemeClr val="tx1"/>
                </a:solidFill>
              </a:rPr>
              <a:t>1716 год  стал годом первой отправки на обучение за границу будущих знаменитых художников. На время обучения каждому из них было назначено содержание довольно приличное по тем временам и составившее не менее ста рублей в год.  Все они были разосланы по разным городам Европы. Вероятно дальновидный император хотел охватить как можно большее число живописных школ, с целью изучить больше техник и приемов живописного мастерства. Кто-то был послан в Италию как братья Никитины, а Андрей Матвеев оказался в Голландии в Амстердаме в мастерской художника Арнольда Боонена. За обучение Матвеева Боонен получал плату в размере ста гульденов в год. По отзывам агента Фанденбурга надзиравшего за учениками Матвеев учился старательно и прилежно. Впрочем, и сам Андрей Матвеев регулярно отсылал покровительствующей ему императрице отчеты о своем обучении, а так же свои работы, которые лучше всяких отчетов свидетельствовали об его успехах.</a:t>
            </a:r>
          </a:p>
        </p:txBody>
      </p:sp>
    </p:spTree>
    <p:extLst>
      <p:ext uri="{BB962C8B-B14F-4D97-AF65-F5344CB8AC3E}">
        <p14:creationId xmlns:p14="http://schemas.microsoft.com/office/powerpoint/2010/main" val="38224773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  <p:sndAc>
          <p:stSnd>
            <p:snd r:embed="rId3" name="chimes.wav"/>
          </p:stSnd>
        </p:sndAc>
      </p:transition>
    </mc:Choice>
    <mc:Fallback xmlns="">
      <p:transition spd="slow">
        <p:fade/>
        <p:sndAc>
          <p:stSnd>
            <p:snd r:embed="rId6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ntr" presetSubtype="0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/>
          </a:bodyPr>
          <a:lstStyle/>
          <a:p>
            <a:r>
              <a:rPr lang="ru-RU" sz="2800" b="1" dirty="0"/>
              <a:t>Годы за границей</a:t>
            </a:r>
            <a:endParaRPr lang="ru-RU" sz="2800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evg3097@mail.ru</a:t>
            </a:r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4067944" y="1268760"/>
            <a:ext cx="4608512" cy="5256584"/>
          </a:xfrm>
          <a:prstGeom prst="rect">
            <a:avLst/>
          </a:prstGeom>
          <a:blipFill>
            <a:blip r:embed="rId4"/>
            <a:tile tx="0" ty="0" sx="100000" sy="100000" flip="none" algn="tl"/>
          </a:blip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>
                <a:solidFill>
                  <a:schemeClr val="tx1"/>
                </a:solidFill>
              </a:rPr>
              <a:t>После шести лет обучения у Боонена, Матвеев покинул его мастерскую, жил в Роттердаме, Саардаме, а за тем в Гааге, где некоторое время обучался знаменитого Карла Моора. </a:t>
            </a:r>
          </a:p>
          <a:p>
            <a:pPr algn="ctr"/>
            <a:r>
              <a:rPr lang="ru-RU" sz="1600" b="1" dirty="0">
                <a:solidFill>
                  <a:schemeClr val="tx1"/>
                </a:solidFill>
              </a:rPr>
              <a:t> В 1725 после смерти Петра выражая императрице свои соболезнования, Андрей Матвеев отослал ей картину «Аллегория живописи».</a:t>
            </a:r>
          </a:p>
          <a:p>
            <a:pPr algn="ctr"/>
            <a:endParaRPr lang="ru-RU" sz="1600" b="1" dirty="0">
              <a:solidFill>
                <a:schemeClr val="tx1"/>
              </a:solidFill>
            </a:endParaRPr>
          </a:p>
          <a:p>
            <a:pPr algn="ctr"/>
            <a:r>
              <a:rPr lang="ru-RU" sz="1600" b="1" dirty="0">
                <a:solidFill>
                  <a:schemeClr val="tx1"/>
                </a:solidFill>
              </a:rPr>
              <a:t>   В этом же году он переехал во Фландрию, где с 1725 по 1727 год обучался в Атверпенской Академии художеств у художника Спервера. Талантливый и прилежный русский студент был замечен и отмечен наградой Академии во время второго года обучения там.   Отметив этот успех Андрея Матвеева императрица Екатерина I произвела его в гофмалеры, т.е. в придворные живописцы. Кроме Матвеева  такое же звание имел лишь Иван Никитин – любимый художник Петра I.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268760"/>
            <a:ext cx="3744416" cy="52565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289537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  <p:sndAc>
          <p:stSnd>
            <p:snd r:embed="rId3" name="chimes.wav"/>
          </p:stSnd>
        </p:sndAc>
      </p:transition>
    </mc:Choice>
    <mc:Fallback xmlns="">
      <p:transition spd="slow">
        <p:fade/>
        <p:sndAc>
          <p:stSnd>
            <p:snd r:embed="rId6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ntr" presetSubtype="0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rmAutofit/>
          </a:bodyPr>
          <a:lstStyle/>
          <a:p>
            <a:r>
              <a:rPr lang="ru-RU" sz="2800" b="1" dirty="0" smtClean="0"/>
              <a:t>Возвращение.</a:t>
            </a:r>
            <a:endParaRPr lang="ru-RU" sz="2800" b="1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evg3097@mail.ru</a:t>
            </a:r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3851920" y="1412776"/>
            <a:ext cx="4824536" cy="5040560"/>
          </a:xfrm>
          <a:prstGeom prst="rect">
            <a:avLst/>
          </a:prstGeom>
          <a:blipFill>
            <a:blip r:embed="rId4"/>
            <a:tile tx="0" ty="0" sx="100000" sy="100000" flip="none" algn="tl"/>
          </a:blip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>
                <a:solidFill>
                  <a:schemeClr val="tx1"/>
                </a:solidFill>
              </a:rPr>
              <a:t> Возвращение Андрея Матвеева на родину в 1727 году было приурочено  к смерти Екатерины I. Лишившись высокого покровительства художник, тем не менее был отправлен в Канцелярию от строений, начальником которой в   то время  был гоф-интендант Кармедон, бывший парикмахер. Художественной частью заправлял француз Луи Каравакк давно и прочно обосновавшийся в Петербурге в качестве придворного живописца и не собиравшийся никому уступать этого почетного места. Каравакк поручил  Матвееву написать картину «для освидетельствования». Прекрасно понимая, что вновь прибывший живописец высоко образован и является  сложившимся мастером европейского уровня, тем не менее очень несправедливо оценил его мастерство, заявив, что Матвеев «имеет большую силу в красках, а не в рисунках». Исходя из этой  своей оценки Каравакк был готов принять Матвеева лишь в качестве своего подмастерья, и только после заступничества  архитекторов Трезини и Земцова, заявивших, что Матвеев «и в рисунках гораздо искусен», Андрею Матвееву удалось получить звание живописного   мастера.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207" y="1412776"/>
            <a:ext cx="3494713" cy="50405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653231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  <p:sndAc>
          <p:stSnd>
            <p:snd r:embed="rId3" name="chimes.wav"/>
          </p:stSnd>
        </p:sndAc>
      </p:transition>
    </mc:Choice>
    <mc:Fallback xmlns="">
      <p:transition spd="slow">
        <p:fade/>
        <p:sndAc>
          <p:stSnd>
            <p:snd r:embed="rId6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ntr" presetSubtype="0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</p:spPr>
        <p:txBody>
          <a:bodyPr>
            <a:normAutofit/>
          </a:bodyPr>
          <a:lstStyle/>
          <a:p>
            <a:r>
              <a:rPr lang="ru-RU" sz="2800" b="1" dirty="0" smtClean="0"/>
              <a:t>Творчество</a:t>
            </a:r>
            <a:endParaRPr lang="ru-RU" sz="2800" b="1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evg3097@mail.ru</a:t>
            </a:r>
            <a:endParaRPr lang="ru-RU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484784"/>
            <a:ext cx="4392488" cy="50171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716016" y="1484784"/>
            <a:ext cx="4104456" cy="5017122"/>
          </a:xfrm>
          <a:prstGeom prst="rect">
            <a:avLst/>
          </a:prstGeom>
          <a:blipFill>
            <a:blip r:embed="rId5"/>
            <a:tile tx="0" ty="0" sx="100000" sy="100000" flip="none" algn="tl"/>
          </a:blip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tx1"/>
                </a:solidFill>
              </a:rPr>
              <a:t>Полотнам </a:t>
            </a:r>
            <a:r>
              <a:rPr lang="ru-RU" sz="1400" b="1" dirty="0">
                <a:solidFill>
                  <a:schemeClr val="tx1"/>
                </a:solidFill>
              </a:rPr>
              <a:t>художника присуща не только теплая гамма красок, словно смешанных в свете огня, но и точный рисунок, где в передаче внешнего сходства проступает сокровенная глубина неповторимая в каждой отдельной личности. Необычайно хорошо это свойство таланта мастера можно  заметить в парных портретах князя и княгини Голицыных 1728 года, а так же  в его собственном «Автопортрете с женой». Автопортрет был написан в 1729 году  после женитьбы на Ирине Степановне Антроповой, и является самым известным из творений мастера, в котором его талант проявился  с особенной мощью. В 1731 году Матвеев стал руководителем живописной команды Канцелярии от строений. Его работа предполагала множество самых разнообразных занятий от декоративной росписи стен зданий и написания икон, до реставрационных работ и росписи царских карет. Кроме того ему приходилось вести счета и отчеты и даже заготовка материалов легла на его плечи. </a:t>
            </a:r>
          </a:p>
        </p:txBody>
      </p:sp>
    </p:spTree>
    <p:extLst>
      <p:ext uri="{BB962C8B-B14F-4D97-AF65-F5344CB8AC3E}">
        <p14:creationId xmlns:p14="http://schemas.microsoft.com/office/powerpoint/2010/main" val="24076970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  <p:sndAc>
          <p:stSnd>
            <p:snd r:embed="rId3" name="chimes.wav"/>
          </p:stSnd>
        </p:sndAc>
      </p:transition>
    </mc:Choice>
    <mc:Fallback xmlns="">
      <p:transition spd="slow">
        <p:fade/>
        <p:sndAc>
          <p:stSnd>
            <p:snd r:embed="rId6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ntr" presetSubtype="0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</p:spPr>
        <p:txBody>
          <a:bodyPr>
            <a:normAutofit/>
          </a:bodyPr>
          <a:lstStyle/>
          <a:p>
            <a:r>
              <a:rPr lang="ru-RU" sz="2800" b="1" dirty="0" smtClean="0"/>
              <a:t>Творчество.</a:t>
            </a:r>
            <a:endParaRPr lang="ru-RU" sz="2800" b="1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evg3097@mail.ru</a:t>
            </a:r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4572000" y="1628800"/>
            <a:ext cx="4248472" cy="4824536"/>
          </a:xfrm>
          <a:prstGeom prst="rect">
            <a:avLst/>
          </a:prstGeom>
          <a:blipFill>
            <a:blip r:embed="rId4"/>
            <a:tile tx="0" ty="0" sx="100000" sy="100000" flip="none" algn="tl"/>
          </a:blip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>
                <a:solidFill>
                  <a:schemeClr val="tx1"/>
                </a:solidFill>
              </a:rPr>
              <a:t> Последний известный портрет датируется 1730 годом.</a:t>
            </a:r>
          </a:p>
          <a:p>
            <a:pPr algn="ctr"/>
            <a:r>
              <a:rPr lang="ru-RU" sz="1400" b="1" dirty="0">
                <a:solidFill>
                  <a:schemeClr val="tx1"/>
                </a:solidFill>
              </a:rPr>
              <a:t> В число работ Андрея Матвеева входит оформление Летнего дворца, Петропавловского собора, которые к сожалению были уничтожены пожаром 1756 году. Аничков мост, Адмиралтейские, Троицкие, Триумфальные ворота, Сенатский зал Двенадцати коллегий и … росписи царской голубятни и кроме того еще длинный список разнообразных работ из которых мало что уцелел Имея мягкий доброжелательный нрав, Андрей Матвеев сумел сплотить вокруг себя художников и подмастерьев, работающих в его подчинении, став для многих из них учителем живописи. Его знания предмета  далеко выходили за рамки портретной живописи, что позволило ему создать собственную систему обучения, которая легла впоследствии, в систему обучения Петербургской Академии художеств. Его манера письма стала во многом определяющей для русской портретной живописи в дальнейшем.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628800"/>
            <a:ext cx="4320480" cy="48245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365557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  <p:sndAc>
          <p:stSnd>
            <p:snd r:embed="rId3" name="chimes.wav"/>
          </p:stSnd>
        </p:sndAc>
      </p:transition>
    </mc:Choice>
    <mc:Fallback xmlns="">
      <p:transition spd="slow">
        <p:fade/>
        <p:sndAc>
          <p:stSnd>
            <p:snd r:embed="rId6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ntr" presetSubtype="0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66130"/>
          </a:xfrm>
        </p:spPr>
        <p:txBody>
          <a:bodyPr>
            <a:normAutofit/>
          </a:bodyPr>
          <a:lstStyle/>
          <a:p>
            <a:r>
              <a:rPr lang="ru-RU" sz="2800" b="1" dirty="0" smtClean="0"/>
              <a:t>Источники</a:t>
            </a:r>
            <a:endParaRPr lang="ru-RU" sz="2800" b="1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evg3097@mail.ru</a:t>
            </a:r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648142" y="1556791"/>
            <a:ext cx="756084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1.</a:t>
            </a:r>
            <a:r>
              <a:rPr lang="ru-RU" b="1" dirty="0" smtClean="0"/>
              <a:t>  </a:t>
            </a:r>
            <a:r>
              <a:rPr lang="ru-RU" b="1" dirty="0" err="1" smtClean="0"/>
              <a:t>А.Матвеев</a:t>
            </a:r>
            <a:r>
              <a:rPr lang="ru-RU" b="1" dirty="0" smtClean="0"/>
              <a:t> </a:t>
            </a:r>
            <a:r>
              <a:rPr lang="ru-RU" b="1" dirty="0"/>
              <a:t>- биография, картины</a:t>
            </a:r>
          </a:p>
          <a:p>
            <a:r>
              <a:rPr lang="en-US" b="1" dirty="0" smtClean="0"/>
              <a:t>nearyou.ru/</a:t>
            </a:r>
            <a:r>
              <a:rPr lang="en-US" b="1" dirty="0" err="1" smtClean="0"/>
              <a:t>matveev</a:t>
            </a:r>
            <a:r>
              <a:rPr lang="en-US" b="1" dirty="0" smtClean="0"/>
              <a:t>/0matveev.htm</a:t>
            </a:r>
            <a:r>
              <a:rPr lang="ru-RU" b="1" dirty="0" smtClean="0"/>
              <a:t> </a:t>
            </a:r>
          </a:p>
          <a:p>
            <a:r>
              <a:rPr lang="ru-RU" b="1" dirty="0"/>
              <a:t>2. Матвеев, Андрей Матвеевич — </a:t>
            </a:r>
            <a:r>
              <a:rPr lang="ru-RU" b="1" dirty="0" smtClean="0"/>
              <a:t>Википедия </a:t>
            </a:r>
          </a:p>
          <a:p>
            <a:r>
              <a:rPr lang="ru-RU" b="1" dirty="0"/>
              <a:t>3. Живописец Андрей Матвеев - Человек без границ</a:t>
            </a:r>
          </a:p>
          <a:p>
            <a:r>
              <a:rPr lang="ru-RU" b="1" dirty="0"/>
              <a:t>www.manwb.ru › Искусство › </a:t>
            </a:r>
            <a:r>
              <a:rPr lang="ru-RU" b="1" dirty="0" smtClean="0"/>
              <a:t>Живопись. </a:t>
            </a:r>
          </a:p>
          <a:p>
            <a:r>
              <a:rPr lang="ru-RU" b="1" dirty="0"/>
              <a:t>4. : Статьи » художники » Русские художники » МАТВЕЕВ Андрей ...</a:t>
            </a:r>
          </a:p>
          <a:p>
            <a:r>
              <a:rPr lang="en-US" b="1" dirty="0"/>
              <a:t>pointart.ru/</a:t>
            </a:r>
            <a:r>
              <a:rPr lang="en-US" b="1" dirty="0" err="1"/>
              <a:t>index.php?type</a:t>
            </a:r>
            <a:r>
              <a:rPr lang="en-US" b="1" dirty="0"/>
              <a:t>=</a:t>
            </a:r>
            <a:r>
              <a:rPr lang="en-US" b="1" dirty="0" err="1"/>
              <a:t>review&amp;area</a:t>
            </a:r>
            <a:r>
              <a:rPr lang="en-US" b="1" dirty="0"/>
              <a:t>=1&amp;p=</a:t>
            </a:r>
            <a:r>
              <a:rPr lang="en-US" b="1" dirty="0" err="1"/>
              <a:t>articles&amp;id</a:t>
            </a:r>
            <a:r>
              <a:rPr lang="en-US" b="1" dirty="0"/>
              <a:t>..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1725990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  <p:sndAc>
          <p:stSnd>
            <p:snd r:embed="rId3" name="chimes.wav"/>
          </p:stSnd>
        </p:sndAc>
      </p:transition>
    </mc:Choice>
    <mc:Fallback xmlns="">
      <p:transition spd="slow">
        <p:fade/>
        <p:sndAc>
          <p:stSnd>
            <p:snd r:embed="rId4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" val="6cefca26cfd723173d4fc5f1a1f41ba8a745a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86</TotalTime>
  <Words>963</Words>
  <Application>Microsoft Office PowerPoint</Application>
  <PresentationFormat>Экран (4:3)</PresentationFormat>
  <Paragraphs>44</Paragraphs>
  <Slides>8</Slides>
  <Notes>8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Презентация PowerPoint</vt:lpstr>
      <vt:lpstr>Начало  жизни.</vt:lpstr>
      <vt:lpstr>Годы за границей</vt:lpstr>
      <vt:lpstr>Годы за границей</vt:lpstr>
      <vt:lpstr>Возвращение.</vt:lpstr>
      <vt:lpstr>Творчество</vt:lpstr>
      <vt:lpstr>Творчество.</vt:lpstr>
      <vt:lpstr>Источники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Евгений.</dc:creator>
  <cp:lastModifiedBy>Пользователь</cp:lastModifiedBy>
  <cp:revision>9</cp:revision>
  <dcterms:created xsi:type="dcterms:W3CDTF">2012-07-09T06:36:33Z</dcterms:created>
  <dcterms:modified xsi:type="dcterms:W3CDTF">2013-11-17T12:29:53Z</dcterms:modified>
</cp:coreProperties>
</file>