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69" r:id="rId14"/>
    <p:sldId id="270" r:id="rId15"/>
    <p:sldId id="258" r:id="rId16"/>
    <p:sldId id="271" r:id="rId17"/>
    <p:sldId id="272" r:id="rId18"/>
    <p:sldId id="273" r:id="rId19"/>
    <p:sldId id="274" r:id="rId20"/>
    <p:sldId id="275" r:id="rId21"/>
    <p:sldId id="27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DA62C-BBDB-4A93-8A65-3291491812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155C1-2B9A-4C22-884F-CCDEE3A4F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33A6D-4568-44FC-BB8A-DFEF5B0E8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AE3C6-1DAB-4917-9DEB-C6E68F66B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12940-DC39-4D97-A4E3-20A3731F8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997EE-A4DF-429C-9741-5566082236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A5BE0-8849-41DF-AED6-757C04A6E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5E3ED-61E6-4DF4-A3CD-6FEB31B95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A1644-3C37-412A-9D69-E84743A54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0283B-CF31-4D22-8836-99DFED490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4BB62-3D6B-4A3B-8382-220C6E631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2D4C3-DB66-4E57-9D49-1614C4DE5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42A9A-34F3-4FD0-AF0F-995B1EA9EC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9BE84-E614-47E2-8425-32A2A74A94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7E5452E-D200-4268-84B3-618E29547E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&#1040;&#1076;&#1084;&#1080;&#1085;&#1080;&#1089;&#1090;&#1088;&#1072;&#1090;&#1086;&#1088;\&#1056;&#1072;&#1073;&#1086;&#1095;&#1080;&#1081;%20&#1089;&#1090;&#1086;&#1083;\&#1055;&#1088;&#1077;&#1079;&#1077;&#1085;&#1090;&#1072;&#1094;&#1080;&#1080;\3.avi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USER6\&#1052;&#1086;&#1080;%20&#1076;&#1086;&#1082;&#1091;&#1084;&#1077;&#1085;&#1090;&#1099;\10&#1074;\&#1050;&#1072;&#1088;&#1087;&#1077;&#1085;&#1082;&#1086;\123\volvoks2.avi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&#1040;&#1076;&#1084;&#1080;&#1085;&#1080;&#1089;&#1090;&#1088;&#1072;&#1090;&#1086;&#1088;\&#1056;&#1072;&#1073;&#1086;&#1095;&#1080;&#1081;%20&#1089;&#1090;&#1086;&#1083;\&#1055;&#1088;&#1077;&#1079;&#1077;&#1085;&#1090;&#1072;&#1094;&#1080;&#1080;\3.avi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1500174"/>
            <a:ext cx="7772400" cy="1470025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800000"/>
                </a:solidFill>
              </a:rPr>
              <a:t>Этапы формирования жизни на </a:t>
            </a:r>
            <a:r>
              <a:rPr lang="ru-RU" b="1" i="1" dirty="0" smtClean="0">
                <a:solidFill>
                  <a:srgbClr val="800000"/>
                </a:solidFill>
              </a:rPr>
              <a:t>Земле</a:t>
            </a:r>
            <a:endParaRPr lang="ru-RU" b="1" i="1" dirty="0" smtClean="0">
              <a:solidFill>
                <a:srgbClr val="800000"/>
              </a:solidFill>
            </a:endParaRPr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714348" y="3857628"/>
            <a:ext cx="8064500" cy="2433638"/>
            <a:chOff x="295" y="2296"/>
            <a:chExt cx="5080" cy="1533"/>
          </a:xfrm>
        </p:grpSpPr>
        <p:pic>
          <p:nvPicPr>
            <p:cNvPr id="5" name="Picture 8" descr="Безымянный5 Копировать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25" y="2437"/>
              <a:ext cx="1445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Безымянный3 Копировать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5" y="2523"/>
              <a:ext cx="1266" cy="1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" descr="Безымянный4 Копировать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59" y="2437"/>
              <a:ext cx="1288" cy="1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295" y="2296"/>
              <a:ext cx="127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000" b="1">
                  <a:solidFill>
                    <a:schemeClr val="bg1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FFFFFF"/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999999"/>
                      </a:outerShdw>
                    </a:cont>
                    <a:effect ref="fillLine"/>
                  </a:effectDag>
                </a:rPr>
                <a:t>Зигота</a:t>
              </a:r>
            </a:p>
          </p:txBody>
        </p: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2154" y="2296"/>
              <a:ext cx="122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000" b="1">
                  <a:solidFill>
                    <a:schemeClr val="bg1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FFFFFF"/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999999"/>
                      </a:outerShdw>
                    </a:cont>
                    <a:effect ref="fillLine"/>
                  </a:effectDag>
                </a:rPr>
                <a:t>Бластула</a:t>
              </a:r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3969" y="2296"/>
              <a:ext cx="14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000" b="1">
                  <a:solidFill>
                    <a:schemeClr val="bg1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FFFFFF"/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999999"/>
                      </a:outerShdw>
                    </a:cont>
                    <a:effect ref="fillLine"/>
                  </a:effectDag>
                </a:rPr>
                <a:t>Гаструла</a:t>
              </a:r>
            </a:p>
          </p:txBody>
        </p:sp>
        <p:sp>
          <p:nvSpPr>
            <p:cNvPr id="11" name="AutoShape 14"/>
            <p:cNvSpPr>
              <a:spLocks noChangeArrowheads="1"/>
            </p:cNvSpPr>
            <p:nvPr/>
          </p:nvSpPr>
          <p:spPr bwMode="auto">
            <a:xfrm>
              <a:off x="3424" y="2976"/>
              <a:ext cx="499" cy="272"/>
            </a:xfrm>
            <a:prstGeom prst="rightArrow">
              <a:avLst>
                <a:gd name="adj1" fmla="val 50000"/>
                <a:gd name="adj2" fmla="val 45864"/>
              </a:avLst>
            </a:prstGeom>
            <a:solidFill>
              <a:srgbClr val="FF00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15"/>
            <p:cNvSpPr>
              <a:spLocks noChangeArrowheads="1"/>
            </p:cNvSpPr>
            <p:nvPr/>
          </p:nvSpPr>
          <p:spPr bwMode="auto">
            <a:xfrm>
              <a:off x="1610" y="2976"/>
              <a:ext cx="499" cy="272"/>
            </a:xfrm>
            <a:prstGeom prst="rightArrow">
              <a:avLst>
                <a:gd name="adj1" fmla="val 50000"/>
                <a:gd name="adj2" fmla="val 45864"/>
              </a:avLst>
            </a:prstGeom>
            <a:solidFill>
              <a:srgbClr val="FF00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" name="Рамка 12"/>
          <p:cNvSpPr/>
          <p:nvPr/>
        </p:nvSpPr>
        <p:spPr>
          <a:xfrm>
            <a:off x="4071934" y="428604"/>
            <a:ext cx="2143140" cy="428628"/>
          </a:xfrm>
          <a:prstGeom prst="frame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коацерваты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2349500"/>
            <a:ext cx="8172450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WordArt 5"/>
          <p:cNvSpPr>
            <a:spLocks noChangeArrowheads="1" noChangeShapeType="1" noTextEdit="1"/>
          </p:cNvSpPr>
          <p:nvPr/>
        </p:nvSpPr>
        <p:spPr bwMode="auto">
          <a:xfrm>
            <a:off x="900113" y="836613"/>
            <a:ext cx="748982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Образование коацерватов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684213" y="476250"/>
            <a:ext cx="6551612" cy="3887788"/>
          </a:xfrm>
          <a:prstGeom prst="flowChartMultidocument">
            <a:avLst/>
          </a:prstGeom>
          <a:solidFill>
            <a:srgbClr val="FFFF00"/>
          </a:soli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WordArt 3"/>
          <p:cNvSpPr>
            <a:spLocks noChangeArrowheads="1" noChangeShapeType="1" noTextEdit="1"/>
          </p:cNvSpPr>
          <p:nvPr/>
        </p:nvSpPr>
        <p:spPr bwMode="auto">
          <a:xfrm>
            <a:off x="1042988" y="1484313"/>
            <a:ext cx="12573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III </a:t>
            </a:r>
            <a:r>
              <a:rPr lang="ru-RU" sz="3600" b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этап</a:t>
            </a: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1116013" y="2276475"/>
            <a:ext cx="4751387" cy="1366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Эволюция коацерватов,</a:t>
            </a:r>
          </a:p>
          <a:p>
            <a:pPr algn="ctr"/>
            <a:r>
              <a:rPr lang="ru-RU" sz="3600" b="1" i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проявление свойств живого.</a:t>
            </a:r>
          </a:p>
        </p:txBody>
      </p:sp>
      <p:pic>
        <p:nvPicPr>
          <p:cNvPr id="14341" name="3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4173538"/>
            <a:ext cx="2735263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5508625" y="4149725"/>
            <a:ext cx="2735263" cy="2303463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3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43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1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341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2781300"/>
            <a:ext cx="7772400" cy="1219200"/>
          </a:xfrm>
        </p:spPr>
        <p:txBody>
          <a:bodyPr/>
          <a:lstStyle/>
          <a:p>
            <a:pPr eaLnBrk="1" hangingPunct="1"/>
            <a:r>
              <a:rPr lang="ru-RU" sz="3100" b="1" smtClean="0">
                <a:solidFill>
                  <a:srgbClr val="800000"/>
                </a:solidFill>
                <a:latin typeface="Comic Sans MS" pitchFamily="66" charset="0"/>
              </a:rPr>
              <a:t>В зависимости</a:t>
            </a:r>
            <a:r>
              <a:rPr lang="ru-RU" sz="3200" b="1" smtClean="0">
                <a:solidFill>
                  <a:srgbClr val="800000"/>
                </a:solidFill>
                <a:latin typeface="Comic Sans MS" pitchFamily="66" charset="0"/>
              </a:rPr>
              <a:t> от внутренней организации </a:t>
            </a:r>
            <a:br>
              <a:rPr lang="ru-RU" sz="3200" b="1" smtClean="0">
                <a:solidFill>
                  <a:srgbClr val="800000"/>
                </a:solidFill>
                <a:latin typeface="Comic Sans MS" pitchFamily="66" charset="0"/>
              </a:rPr>
            </a:br>
            <a:r>
              <a:rPr lang="ru-RU" sz="3200" b="1" smtClean="0">
                <a:solidFill>
                  <a:srgbClr val="800000"/>
                </a:solidFill>
                <a:latin typeface="Comic Sans MS" pitchFamily="66" charset="0"/>
              </a:rPr>
              <a:t>коацерватов одни растут быстро, другие распадаются. Таким образом на модели коацерватных капель Опарину удалось экспериментально продемонстрировать зачатки естественного отбора, той закономерности, которая легла в основу всей последующей эволюции.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684213" y="476250"/>
            <a:ext cx="6551612" cy="3887788"/>
          </a:xfrm>
          <a:prstGeom prst="flowChartMultidocument">
            <a:avLst/>
          </a:prstGeom>
          <a:solidFill>
            <a:srgbClr val="FFFF00"/>
          </a:soli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1042988" y="1484313"/>
            <a:ext cx="12573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IV </a:t>
            </a:r>
            <a:r>
              <a:rPr lang="ru-RU" sz="3600" b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этап</a:t>
            </a:r>
          </a:p>
        </p:txBody>
      </p:sp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971550" y="2349500"/>
            <a:ext cx="4679950" cy="1222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Появление первых</a:t>
            </a:r>
          </a:p>
          <a:p>
            <a:pPr algn="ctr"/>
            <a:r>
              <a:rPr lang="ru-RU" sz="3600" b="1" i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 прокариотических клеток</a:t>
            </a:r>
          </a:p>
        </p:txBody>
      </p:sp>
      <p:pic>
        <p:nvPicPr>
          <p:cNvPr id="14341" name="Picture 8"/>
          <p:cNvPicPr>
            <a:picLocks noChangeAspect="1" noChangeArrowheads="1"/>
          </p:cNvPicPr>
          <p:nvPr/>
        </p:nvPicPr>
        <p:blipFill>
          <a:blip r:embed="rId2" cstate="print"/>
          <a:srcRect l="5000" t="17885" r="6778" b="4086"/>
          <a:stretch>
            <a:fillRect/>
          </a:stretch>
        </p:blipFill>
        <p:spPr bwMode="auto">
          <a:xfrm>
            <a:off x="6516688" y="3573463"/>
            <a:ext cx="22574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Rectangle 9"/>
          <p:cNvSpPr>
            <a:spLocks noChangeArrowheads="1"/>
          </p:cNvSpPr>
          <p:nvPr/>
        </p:nvSpPr>
        <p:spPr bwMode="auto">
          <a:xfrm>
            <a:off x="6516688" y="3573463"/>
            <a:ext cx="2232025" cy="3095625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877050" cy="1143000"/>
          </a:xfrm>
        </p:spPr>
        <p:txBody>
          <a:bodyPr/>
          <a:lstStyle/>
          <a:p>
            <a:pPr eaLnBrk="1" hangingPunct="1"/>
            <a:r>
              <a:rPr lang="ru-RU" b="1" i="1" smtClean="0"/>
              <a:t>А. Опарин писал: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8893175" cy="266541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800000"/>
                </a:solidFill>
              </a:rPr>
              <a:t>«Путь, пройденный природой от протобионтов до наиболее примитивных бактерий … ничуть не короче, чем путь, пройденный от амёбы до человека».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3141663"/>
            <a:ext cx="2447925" cy="342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779838" y="3141663"/>
            <a:ext cx="2447925" cy="3455987"/>
          </a:xfrm>
          <a:prstGeom prst="rect">
            <a:avLst/>
          </a:prstGeom>
          <a:solidFill>
            <a:schemeClr val="accent1">
              <a:alpha val="0"/>
            </a:schemeClr>
          </a:solidFill>
          <a:ln w="2857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8"/>
          <p:cNvSpPr>
            <a:spLocks noChangeArrowheads="1"/>
          </p:cNvSpPr>
          <p:nvPr/>
        </p:nvSpPr>
        <p:spPr bwMode="auto">
          <a:xfrm>
            <a:off x="1619250" y="1773238"/>
            <a:ext cx="5545138" cy="3240087"/>
          </a:xfrm>
          <a:prstGeom prst="flowChartAlternateProcess">
            <a:avLst/>
          </a:prstGeom>
          <a:solidFill>
            <a:srgbClr val="FFCC99"/>
          </a:solidFill>
          <a:ln w="2857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WordArt 9"/>
          <p:cNvSpPr>
            <a:spLocks noChangeArrowheads="1" noChangeShapeType="1" noTextEdit="1"/>
          </p:cNvSpPr>
          <p:nvPr/>
        </p:nvSpPr>
        <p:spPr bwMode="auto">
          <a:xfrm>
            <a:off x="1908175" y="2205038"/>
            <a:ext cx="30289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Фотосинтез</a:t>
            </a:r>
          </a:p>
        </p:txBody>
      </p:sp>
      <p:sp>
        <p:nvSpPr>
          <p:cNvPr id="16388" name="WordArt 10"/>
          <p:cNvSpPr>
            <a:spLocks noChangeArrowheads="1" noChangeShapeType="1" noTextEdit="1"/>
          </p:cNvSpPr>
          <p:nvPr/>
        </p:nvSpPr>
        <p:spPr bwMode="auto">
          <a:xfrm>
            <a:off x="2484438" y="3860800"/>
            <a:ext cx="4352925" cy="668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Аэробное дыхание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684213" y="476250"/>
            <a:ext cx="6551612" cy="3887788"/>
          </a:xfrm>
          <a:prstGeom prst="flowChartMultidocument">
            <a:avLst/>
          </a:prstGeom>
          <a:solidFill>
            <a:srgbClr val="FFFF00"/>
          </a:soli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1" name="WordArt 3"/>
          <p:cNvSpPr>
            <a:spLocks noChangeArrowheads="1" noChangeShapeType="1" noTextEdit="1"/>
          </p:cNvSpPr>
          <p:nvPr/>
        </p:nvSpPr>
        <p:spPr bwMode="auto">
          <a:xfrm>
            <a:off x="1042988" y="1484313"/>
            <a:ext cx="12573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V </a:t>
            </a:r>
            <a:r>
              <a:rPr lang="ru-RU" sz="3600" b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этап</a:t>
            </a:r>
          </a:p>
        </p:txBody>
      </p:sp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971550" y="2133600"/>
            <a:ext cx="4679950" cy="1438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Появление эукариот, </a:t>
            </a:r>
          </a:p>
          <a:p>
            <a:pPr algn="ctr"/>
            <a:r>
              <a:rPr lang="ru-RU" sz="3600" b="1" i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многоклеточность, разделение </a:t>
            </a:r>
          </a:p>
          <a:p>
            <a:pPr algn="ctr"/>
            <a:r>
              <a:rPr lang="ru-RU" sz="3600" b="1" i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живых организмов на царства.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 cstate="print"/>
          <a:srcRect l="5000" t="17885" r="6778" b="4086"/>
          <a:stretch>
            <a:fillRect/>
          </a:stretch>
        </p:blipFill>
        <p:spPr bwMode="auto">
          <a:xfrm>
            <a:off x="6516688" y="3573463"/>
            <a:ext cx="22574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6500826" y="3571876"/>
            <a:ext cx="2232025" cy="3095625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800000"/>
                </a:solidFill>
              </a:rPr>
              <a:t>Гипотеза симбиоза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827088" y="1484313"/>
            <a:ext cx="7704137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ru-RU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Доказательство гипотезы:</a:t>
            </a:r>
          </a:p>
          <a:p>
            <a:pPr marL="342900" indent="-342900">
              <a:spcBef>
                <a:spcPct val="50000"/>
              </a:spcBef>
              <a:buFontTx/>
              <a:buChar char="•"/>
              <a:defRPr/>
            </a:pPr>
            <a:r>
              <a:rPr lang="ru-RU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Одноклеточные водоросли вступают в союз с животными-эукариотами</a:t>
            </a:r>
          </a:p>
          <a:p>
            <a:pPr marL="342900" indent="-342900">
              <a:spcBef>
                <a:spcPct val="50000"/>
              </a:spcBef>
              <a:buFontTx/>
              <a:buChar char="•"/>
              <a:defRPr/>
            </a:pPr>
            <a:r>
              <a:rPr lang="ru-RU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теле инфузории туфельки обитает водоросль хлорелла</a:t>
            </a:r>
          </a:p>
          <a:p>
            <a:pPr marL="342900" indent="-342900">
              <a:spcBef>
                <a:spcPct val="50000"/>
              </a:spcBef>
              <a:buFontTx/>
              <a:buChar char="•"/>
              <a:defRPr/>
            </a:pPr>
            <a:r>
              <a:rPr lang="ru-RU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Митохондрии и пластиды похожи на бактерии.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23850" y="3644900"/>
            <a:ext cx="8064500" cy="2433638"/>
            <a:chOff x="295" y="2296"/>
            <a:chExt cx="5080" cy="1533"/>
          </a:xfrm>
        </p:grpSpPr>
        <p:pic>
          <p:nvPicPr>
            <p:cNvPr id="18437" name="Picture 8" descr="Безымянный5 Копировать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25" y="2437"/>
              <a:ext cx="1445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Picture 9" descr="Безымянный3 Копировать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5" y="2523"/>
              <a:ext cx="1266" cy="1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9" name="Picture 10" descr="Безымянный4 Копировать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59" y="2437"/>
              <a:ext cx="1288" cy="1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3" name="Text Box 11"/>
            <p:cNvSpPr txBox="1">
              <a:spLocks noChangeArrowheads="1"/>
            </p:cNvSpPr>
            <p:nvPr/>
          </p:nvSpPr>
          <p:spPr bwMode="auto">
            <a:xfrm>
              <a:off x="295" y="2296"/>
              <a:ext cx="127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000" b="1">
                  <a:solidFill>
                    <a:schemeClr val="bg1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FFFFFF"/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999999"/>
                      </a:outerShdw>
                    </a:cont>
                    <a:effect ref="fillLine"/>
                  </a:effectDag>
                </a:rPr>
                <a:t>Зигота</a:t>
              </a:r>
            </a:p>
          </p:txBody>
        </p:sp>
        <p:sp>
          <p:nvSpPr>
            <p:cNvPr id="18444" name="Text Box 12"/>
            <p:cNvSpPr txBox="1">
              <a:spLocks noChangeArrowheads="1"/>
            </p:cNvSpPr>
            <p:nvPr/>
          </p:nvSpPr>
          <p:spPr bwMode="auto">
            <a:xfrm>
              <a:off x="2154" y="2296"/>
              <a:ext cx="122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000" b="1">
                  <a:solidFill>
                    <a:schemeClr val="bg1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FFFFFF"/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999999"/>
                      </a:outerShdw>
                    </a:cont>
                    <a:effect ref="fillLine"/>
                  </a:effectDag>
                </a:rPr>
                <a:t>Бластула</a:t>
              </a:r>
            </a:p>
          </p:txBody>
        </p:sp>
        <p:sp>
          <p:nvSpPr>
            <p:cNvPr id="18445" name="Text Box 13"/>
            <p:cNvSpPr txBox="1">
              <a:spLocks noChangeArrowheads="1"/>
            </p:cNvSpPr>
            <p:nvPr/>
          </p:nvSpPr>
          <p:spPr bwMode="auto">
            <a:xfrm>
              <a:off x="3969" y="2296"/>
              <a:ext cx="14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000" b="1">
                  <a:solidFill>
                    <a:schemeClr val="bg1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FFFFFF"/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999999"/>
                      </a:outerShdw>
                    </a:cont>
                    <a:effect ref="fillLine"/>
                  </a:effectDag>
                </a:rPr>
                <a:t>Гаструла</a:t>
              </a:r>
            </a:p>
          </p:txBody>
        </p:sp>
        <p:sp>
          <p:nvSpPr>
            <p:cNvPr id="4" name="AutoShape 14"/>
            <p:cNvSpPr>
              <a:spLocks noChangeArrowheads="1"/>
            </p:cNvSpPr>
            <p:nvPr/>
          </p:nvSpPr>
          <p:spPr bwMode="auto">
            <a:xfrm>
              <a:off x="3424" y="2976"/>
              <a:ext cx="499" cy="272"/>
            </a:xfrm>
            <a:prstGeom prst="rightArrow">
              <a:avLst>
                <a:gd name="adj1" fmla="val 50000"/>
                <a:gd name="adj2" fmla="val 45864"/>
              </a:avLst>
            </a:prstGeom>
            <a:solidFill>
              <a:srgbClr val="FF00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" name="AutoShape 15"/>
            <p:cNvSpPr>
              <a:spLocks noChangeArrowheads="1"/>
            </p:cNvSpPr>
            <p:nvPr/>
          </p:nvSpPr>
          <p:spPr bwMode="auto">
            <a:xfrm>
              <a:off x="1610" y="2976"/>
              <a:ext cx="499" cy="272"/>
            </a:xfrm>
            <a:prstGeom prst="rightArrow">
              <a:avLst>
                <a:gd name="adj1" fmla="val 50000"/>
                <a:gd name="adj2" fmla="val 45864"/>
              </a:avLst>
            </a:prstGeom>
            <a:solidFill>
              <a:srgbClr val="FF00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Вольвокс</a:t>
            </a:r>
          </a:p>
        </p:txBody>
      </p:sp>
      <p:pic>
        <p:nvPicPr>
          <p:cNvPr id="19461" name="volvoks2.avi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24075" y="1773238"/>
            <a:ext cx="4248150" cy="4248150"/>
          </a:xfrm>
        </p:spPr>
      </p:pic>
      <p:sp>
        <p:nvSpPr>
          <p:cNvPr id="19460" name="Rectangle 7"/>
          <p:cNvSpPr>
            <a:spLocks noChangeArrowheads="1"/>
          </p:cNvSpPr>
          <p:nvPr/>
        </p:nvSpPr>
        <p:spPr bwMode="auto">
          <a:xfrm>
            <a:off x="2124075" y="1773238"/>
            <a:ext cx="4248150" cy="424815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7" fill="hold"/>
                                        <p:tgtEl>
                                          <p:spTgt spid="194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46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4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4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1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Безымянный1 Копирова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7772400" cy="1470025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800000"/>
                </a:solidFill>
              </a:rPr>
              <a:t>Формирование жизни на Земле.</a:t>
            </a:r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684213" y="2924175"/>
            <a:ext cx="7488237" cy="3455988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buFont typeface="Wingdings" pitchFamily="2" charset="2"/>
              <a:buChar char="Ø"/>
            </a:pPr>
            <a:r>
              <a:rPr lang="ru-RU" sz="2400" b="1"/>
              <a:t>Какие организмы относятся к прокариотам,</a:t>
            </a:r>
          </a:p>
          <a:p>
            <a:pPr algn="ctr">
              <a:buFont typeface="Wingdings" pitchFamily="2" charset="2"/>
              <a:buNone/>
            </a:pPr>
            <a:r>
              <a:rPr lang="ru-RU" sz="2400" b="1"/>
              <a:t> а какие к эукариотам?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/>
              <a:t>По каким признакам возникло это деление?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/>
              <a:t>Какие вещества поглощаются в процессе </a:t>
            </a:r>
          </a:p>
          <a:p>
            <a:pPr algn="ctr">
              <a:buFont typeface="Wingdings" pitchFamily="2" charset="2"/>
              <a:buNone/>
            </a:pPr>
            <a:r>
              <a:rPr lang="ru-RU" sz="2400" b="1"/>
              <a:t>дыхания и фотосинтеза, а какие выделяются?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/>
              <a:t>Какие органоиды клеток вы знаете?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/>
              <a:t>Каковы их функции?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/>
              <a:t>Что такое гликолиз?</a:t>
            </a:r>
          </a:p>
          <a:p>
            <a:pPr algn="ctr">
              <a:buFont typeface="Wingdings" pitchFamily="2" charset="2"/>
              <a:buChar char="Ø"/>
            </a:pPr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800000"/>
                </a:solidFill>
              </a:rPr>
              <a:t>Вывод :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50825" y="1196975"/>
            <a:ext cx="889317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Возникновение жизни на Земле носит закономерный характер. Ее появление связано с длительным процессом химической эволюции, происходившей на нашей планете. 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Первыми живыми организмами на нашей планете были гетеротрофные прокариотические организмы. 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Появление эукариотов сопровождалось возникновение диплоидности и ограниченного оболочкой ядра.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9600" smtClean="0"/>
              <a:t>ЭВОЛЮЦИЯ-ЛОЖЬ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4"/>
          <p:cNvSpPr>
            <a:spLocks noChangeArrowheads="1"/>
          </p:cNvSpPr>
          <p:nvPr/>
        </p:nvSpPr>
        <p:spPr bwMode="auto">
          <a:xfrm>
            <a:off x="1258888" y="1628775"/>
            <a:ext cx="6551612" cy="3887788"/>
          </a:xfrm>
          <a:prstGeom prst="flowChartMultidocument">
            <a:avLst/>
          </a:prstGeom>
          <a:solidFill>
            <a:srgbClr val="FFFF00"/>
          </a:soli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WordArt 5"/>
          <p:cNvSpPr>
            <a:spLocks noChangeArrowheads="1" noChangeShapeType="1" noTextEdit="1"/>
          </p:cNvSpPr>
          <p:nvPr/>
        </p:nvSpPr>
        <p:spPr bwMode="auto">
          <a:xfrm>
            <a:off x="1692275" y="2492375"/>
            <a:ext cx="12573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I </a:t>
            </a:r>
            <a:r>
              <a:rPr lang="ru-RU" sz="3600" b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этап</a:t>
            </a:r>
          </a:p>
        </p:txBody>
      </p:sp>
      <p:sp>
        <p:nvSpPr>
          <p:cNvPr id="4100" name="WordArt 6"/>
          <p:cNvSpPr>
            <a:spLocks noChangeArrowheads="1" noChangeShapeType="1" noTextEdit="1"/>
          </p:cNvSpPr>
          <p:nvPr/>
        </p:nvSpPr>
        <p:spPr bwMode="auto">
          <a:xfrm>
            <a:off x="1692275" y="3429000"/>
            <a:ext cx="489585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Абиогенный синтез</a:t>
            </a:r>
          </a:p>
          <a:p>
            <a:pPr algn="ctr"/>
            <a:r>
              <a:rPr lang="ru-RU" sz="3600" b="1" i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органических веществ.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Group 2"/>
          <p:cNvGraphicFramePr>
            <a:graphicFrameLocks noGrp="1"/>
          </p:cNvGraphicFramePr>
          <p:nvPr>
            <p:ph idx="1"/>
          </p:nvPr>
        </p:nvGraphicFramePr>
        <p:xfrm>
          <a:off x="468313" y="188913"/>
          <a:ext cx="8291512" cy="5346701"/>
        </p:xfrm>
        <a:graphic>
          <a:graphicData uri="http://schemas.openxmlformats.org/drawingml/2006/table">
            <a:tbl>
              <a:tblPr/>
              <a:tblGrid>
                <a:gridCol w="3698875"/>
                <a:gridCol w="1489075"/>
                <a:gridCol w="3103562"/>
              </a:tblGrid>
              <a:tr h="9890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_Algerius" pitchFamily="82" charset="-52"/>
                        </a:rPr>
                        <a:t>Элементный состав звёздного и солнечного вещества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747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 Cyr" charset="-52"/>
                        </a:rPr>
                        <a:t>Содержание</a:t>
                      </a:r>
                      <a:b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 Cyr" charset="-52"/>
                        </a:rPr>
                      </a:b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 Cyr" charset="-52"/>
                        </a:rPr>
                        <a:t> элементов (в%)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 Cyr" charset="-52"/>
                        </a:rPr>
                        <a:t>Звёздное</a:t>
                      </a:r>
                      <a:b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 Cyr" charset="-52"/>
                        </a:rPr>
                      </a:b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 Cyr" charset="-52"/>
                        </a:rPr>
                        <a:t> вещество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 Cyr" charset="-52"/>
                        </a:rPr>
                        <a:t>Солнечное</a:t>
                      </a:r>
                      <a:b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 Cyr" charset="-52"/>
                        </a:rPr>
                      </a:b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 Cyr" charset="-52"/>
                        </a:rPr>
                        <a:t> вещество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H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81,76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87,0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He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18,17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12,9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N,C,Mg.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0,38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0,33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O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0,03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0,25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Si,S,Fe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0,01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0,004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Другие элементы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0,001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0,04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Group 2"/>
          <p:cNvGraphicFramePr>
            <a:graphicFrameLocks noGrp="1"/>
          </p:cNvGraphicFramePr>
          <p:nvPr>
            <p:ph/>
          </p:nvPr>
        </p:nvGraphicFramePr>
        <p:xfrm>
          <a:off x="762000" y="838200"/>
          <a:ext cx="7626350" cy="5183191"/>
        </p:xfrm>
        <a:graphic>
          <a:graphicData uri="http://schemas.openxmlformats.org/drawingml/2006/table">
            <a:tbl>
              <a:tblPr/>
              <a:tblGrid>
                <a:gridCol w="4287838"/>
                <a:gridCol w="3338512"/>
              </a:tblGrid>
              <a:tr h="831850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_AlgeriusCapsNr" pitchFamily="82" charset="-52"/>
                        </a:rPr>
                        <a:t>Возможные источники энергии для первичной химической эволюции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049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 Cyr" charset="-52"/>
                        </a:rPr>
                        <a:t>Источник энергии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 Cyr" charset="-52"/>
                        </a:rPr>
                        <a:t>Среднее количество энергии на всю поверхность Земли</a:t>
                      </a:r>
                      <a:b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 Cyr" charset="-52"/>
                        </a:rPr>
                      </a:b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 Cyr" charset="-52"/>
                        </a:rPr>
                        <a:t>(*10 ккал/год)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Распад 40К (в настоящее время)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Распад 40К (2,6*10 9 лет назад)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1,2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Ультрафиолетовое излучение</a:t>
                      </a:r>
                      <a:b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</a:b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с длиной волны короче 150 нм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0,08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Ультрафиолетовое излучение</a:t>
                      </a:r>
                      <a:b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</a:b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с длиной волны короче 200нм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4,5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Вулканизм (лава при 1000 С)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0,04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Удары метеоритов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0,05 (вероятно)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Молнии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0,05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84213" y="333375"/>
            <a:ext cx="8135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50825" y="911225"/>
            <a:ext cx="8569325" cy="572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800000"/>
                </a:solidFill>
                <a:latin typeface="Comic Sans MS" pitchFamily="66" charset="0"/>
              </a:rPr>
              <a:t>Первичная литосфера</a:t>
            </a:r>
          </a:p>
          <a:p>
            <a:pPr>
              <a:spcBef>
                <a:spcPct val="50000"/>
              </a:spcBef>
            </a:pPr>
            <a:r>
              <a:rPr lang="ru-RU">
                <a:latin typeface="Comic Sans MS" pitchFamily="66" charset="0"/>
              </a:rPr>
              <a:t>В молекулярной эволюции только кора Земли сыграла важную роль. Состав коры: </a:t>
            </a:r>
            <a:r>
              <a:rPr lang="en-US">
                <a:latin typeface="Comic Sans MS" pitchFamily="66" charset="0"/>
              </a:rPr>
              <a:t>Al, Ca, Fe, Mg, Na, K </a:t>
            </a:r>
            <a:r>
              <a:rPr lang="ru-RU">
                <a:latin typeface="Comic Sans MS" pitchFamily="66" charset="0"/>
              </a:rPr>
              <a:t>и др.</a:t>
            </a:r>
            <a:br>
              <a:rPr lang="ru-RU">
                <a:latin typeface="Comic Sans MS" pitchFamily="66" charset="0"/>
              </a:rPr>
            </a:br>
            <a:r>
              <a:rPr lang="ru-RU">
                <a:latin typeface="Comic Sans MS" pitchFamily="66" charset="0"/>
              </a:rPr>
              <a:t>Уровень геологических знаний не позволяет сделать убедительных выводов об изменении состава земной коры во времени.</a:t>
            </a:r>
          </a:p>
          <a:p>
            <a:pPr algn="ctr">
              <a:spcBef>
                <a:spcPct val="50000"/>
              </a:spcBef>
            </a:pPr>
            <a:r>
              <a:rPr lang="ru-RU">
                <a:solidFill>
                  <a:srgbClr val="800000"/>
                </a:solidFill>
                <a:latin typeface="Comic Sans MS" pitchFamily="66" charset="0"/>
              </a:rPr>
              <a:t>Первичная гидросфера</a:t>
            </a:r>
          </a:p>
          <a:p>
            <a:pPr>
              <a:spcBef>
                <a:spcPct val="50000"/>
              </a:spcBef>
            </a:pPr>
            <a:r>
              <a:rPr lang="ru-RU">
                <a:latin typeface="Comic Sans MS" pitchFamily="66" charset="0"/>
              </a:rPr>
              <a:t>На поверхности первичной Земли находилось менее 0,1 объема воды сегодняшних океанов.</a:t>
            </a:r>
            <a:br>
              <a:rPr lang="ru-RU">
                <a:latin typeface="Comic Sans MS" pitchFamily="66" charset="0"/>
              </a:rPr>
            </a:br>
            <a:r>
              <a:rPr lang="ru-RU">
                <a:latin typeface="Comic Sans MS" pitchFamily="66" charset="0"/>
              </a:rPr>
              <a:t>Среда первичного океана – слабощелочная (</a:t>
            </a:r>
            <a:r>
              <a:rPr lang="en-US">
                <a:latin typeface="Comic Sans MS" pitchFamily="66" charset="0"/>
              </a:rPr>
              <a:t>pH = 8-9).</a:t>
            </a:r>
            <a:endParaRPr lang="ru-RU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>
                <a:solidFill>
                  <a:srgbClr val="800000"/>
                </a:solidFill>
                <a:latin typeface="Comic Sans MS" pitchFamily="66" charset="0"/>
              </a:rPr>
              <a:t>Первичная атмосфера</a:t>
            </a:r>
          </a:p>
          <a:p>
            <a:pPr>
              <a:spcBef>
                <a:spcPct val="50000"/>
              </a:spcBef>
            </a:pPr>
            <a:r>
              <a:rPr lang="ru-RU">
                <a:latin typeface="Comic Sans MS" pitchFamily="66" charset="0"/>
              </a:rPr>
              <a:t>Первичная атмосфера Земли состояла из водорода, который «ушел» в космическое пространство; вторая(известная как первичная) образовалась из вулканических газов.</a:t>
            </a:r>
            <a:br>
              <a:rPr lang="ru-RU">
                <a:latin typeface="Comic Sans MS" pitchFamily="66" charset="0"/>
              </a:rPr>
            </a:br>
            <a:r>
              <a:rPr lang="ru-RU">
                <a:latin typeface="Comic Sans MS" pitchFamily="66" charset="0"/>
              </a:rPr>
              <a:t>Было предложено три варианта состава первичной атмосферы:</a:t>
            </a:r>
            <a:br>
              <a:rPr lang="ru-RU">
                <a:latin typeface="Comic Sans MS" pitchFamily="66" charset="0"/>
              </a:rPr>
            </a:br>
            <a:r>
              <a:rPr lang="ru-RU">
                <a:latin typeface="Comic Sans MS" pitchFamily="66" charset="0"/>
              </a:rPr>
              <a:t>Восстановительная :</a:t>
            </a:r>
            <a:r>
              <a:rPr lang="en-US" baseline="-25000">
                <a:latin typeface="Comic Sans MS" pitchFamily="66" charset="0"/>
              </a:rPr>
              <a:t> </a:t>
            </a:r>
            <a:r>
              <a:rPr lang="en-US">
                <a:latin typeface="Comic Sans MS" pitchFamily="66" charset="0"/>
              </a:rPr>
              <a:t>CH</a:t>
            </a:r>
            <a:r>
              <a:rPr lang="en-US" baseline="-25000">
                <a:latin typeface="Comic Sans MS" pitchFamily="66" charset="0"/>
              </a:rPr>
              <a:t>4</a:t>
            </a:r>
            <a:r>
              <a:rPr lang="en-US">
                <a:latin typeface="Comic Sans MS" pitchFamily="66" charset="0"/>
              </a:rPr>
              <a:t>, NH</a:t>
            </a:r>
            <a:r>
              <a:rPr lang="en-US" baseline="-25000">
                <a:latin typeface="Comic Sans MS" pitchFamily="66" charset="0"/>
              </a:rPr>
              <a:t>3</a:t>
            </a:r>
            <a:r>
              <a:rPr lang="en-US">
                <a:latin typeface="Comic Sans MS" pitchFamily="66" charset="0"/>
              </a:rPr>
              <a:t>, H</a:t>
            </a:r>
            <a:r>
              <a:rPr lang="en-US" baseline="-25000">
                <a:latin typeface="Comic Sans MS" pitchFamily="66" charset="0"/>
              </a:rPr>
              <a:t>2</a:t>
            </a:r>
            <a:r>
              <a:rPr lang="en-US">
                <a:latin typeface="Comic Sans MS" pitchFamily="66" charset="0"/>
              </a:rPr>
              <a:t>O, H</a:t>
            </a:r>
            <a:r>
              <a:rPr lang="en-US" baseline="-25000">
                <a:latin typeface="Comic Sans MS" pitchFamily="66" charset="0"/>
              </a:rPr>
              <a:t>2</a:t>
            </a:r>
            <a:r>
              <a:rPr lang="en-US">
                <a:latin typeface="Comic Sans MS" pitchFamily="66" charset="0"/>
              </a:rPr>
              <a:t> </a:t>
            </a:r>
            <a:r>
              <a:rPr lang="ru-RU">
                <a:latin typeface="Comic Sans MS" pitchFamily="66" charset="0"/>
              </a:rPr>
              <a:t>( с высоким содержанием </a:t>
            </a:r>
            <a:r>
              <a:rPr lang="en-US">
                <a:latin typeface="Comic Sans MS" pitchFamily="66" charset="0"/>
              </a:rPr>
              <a:t>NH</a:t>
            </a:r>
            <a:r>
              <a:rPr lang="en-US" baseline="-25000">
                <a:latin typeface="Comic Sans MS" pitchFamily="66" charset="0"/>
              </a:rPr>
              <a:t>3</a:t>
            </a:r>
            <a:r>
              <a:rPr lang="en-US">
                <a:latin typeface="Comic Sans MS" pitchFamily="66" charset="0"/>
              </a:rPr>
              <a:t>).</a:t>
            </a:r>
            <a:r>
              <a:rPr lang="ru-RU">
                <a:latin typeface="Comic Sans MS" pitchFamily="66" charset="0"/>
              </a:rPr>
              <a:t/>
            </a:r>
            <a:br>
              <a:rPr lang="ru-RU">
                <a:latin typeface="Comic Sans MS" pitchFamily="66" charset="0"/>
              </a:rPr>
            </a:br>
            <a:r>
              <a:rPr lang="ru-RU">
                <a:latin typeface="Comic Sans MS" pitchFamily="66" charset="0"/>
              </a:rPr>
              <a:t>Слабоокислительная : </a:t>
            </a:r>
            <a:r>
              <a:rPr lang="en-US">
                <a:latin typeface="Comic Sans MS" pitchFamily="66" charset="0"/>
              </a:rPr>
              <a:t>CO</a:t>
            </a:r>
            <a:r>
              <a:rPr lang="en-US" baseline="-25000">
                <a:latin typeface="Comic Sans MS" pitchFamily="66" charset="0"/>
              </a:rPr>
              <a:t>2</a:t>
            </a:r>
            <a:r>
              <a:rPr lang="en-US">
                <a:latin typeface="Comic Sans MS" pitchFamily="66" charset="0"/>
              </a:rPr>
              <a:t>, CH</a:t>
            </a:r>
            <a:r>
              <a:rPr lang="en-US" baseline="-25000">
                <a:latin typeface="Comic Sans MS" pitchFamily="66" charset="0"/>
              </a:rPr>
              <a:t>4</a:t>
            </a:r>
            <a:r>
              <a:rPr lang="en-US">
                <a:latin typeface="Comic Sans MS" pitchFamily="66" charset="0"/>
              </a:rPr>
              <a:t>, NH</a:t>
            </a:r>
            <a:r>
              <a:rPr lang="en-US" baseline="-25000">
                <a:latin typeface="Comic Sans MS" pitchFamily="66" charset="0"/>
              </a:rPr>
              <a:t>3</a:t>
            </a:r>
            <a:r>
              <a:rPr lang="en-US">
                <a:latin typeface="Comic Sans MS" pitchFamily="66" charset="0"/>
              </a:rPr>
              <a:t>, N</a:t>
            </a:r>
            <a:r>
              <a:rPr lang="en-US" baseline="-25000">
                <a:latin typeface="Comic Sans MS" pitchFamily="66" charset="0"/>
              </a:rPr>
              <a:t>2</a:t>
            </a:r>
            <a:r>
              <a:rPr lang="en-US">
                <a:latin typeface="Comic Sans MS" pitchFamily="66" charset="0"/>
              </a:rPr>
              <a:t>, H</a:t>
            </a:r>
            <a:r>
              <a:rPr lang="en-US" baseline="-25000">
                <a:latin typeface="Comic Sans MS" pitchFamily="66" charset="0"/>
              </a:rPr>
              <a:t>2</a:t>
            </a:r>
            <a:r>
              <a:rPr lang="en-US">
                <a:latin typeface="Comic Sans MS" pitchFamily="66" charset="0"/>
              </a:rPr>
              <a:t>O, </a:t>
            </a:r>
            <a:r>
              <a:rPr lang="ru-RU">
                <a:latin typeface="Comic Sans MS" pitchFamily="66" charset="0"/>
              </a:rPr>
              <a:t>( с низким содержанием </a:t>
            </a:r>
            <a:r>
              <a:rPr lang="en-US">
                <a:latin typeface="Comic Sans MS" pitchFamily="66" charset="0"/>
              </a:rPr>
              <a:t>NH</a:t>
            </a:r>
            <a:r>
              <a:rPr lang="en-US" baseline="-25000">
                <a:latin typeface="Comic Sans MS" pitchFamily="66" charset="0"/>
              </a:rPr>
              <a:t>3</a:t>
            </a:r>
            <a:r>
              <a:rPr lang="ru-RU">
                <a:latin typeface="Comic Sans MS" pitchFamily="66" charset="0"/>
              </a:rPr>
              <a:t>).</a:t>
            </a:r>
            <a:br>
              <a:rPr lang="ru-RU">
                <a:latin typeface="Comic Sans MS" pitchFamily="66" charset="0"/>
              </a:rPr>
            </a:br>
            <a:r>
              <a:rPr lang="ru-RU">
                <a:latin typeface="Comic Sans MS" pitchFamily="66" charset="0"/>
              </a:rPr>
              <a:t>Нейтральная: </a:t>
            </a:r>
            <a:r>
              <a:rPr lang="en-US">
                <a:latin typeface="Comic Sans MS" pitchFamily="66" charset="0"/>
              </a:rPr>
              <a:t>CH</a:t>
            </a:r>
            <a:r>
              <a:rPr lang="en-US" baseline="-25000">
                <a:latin typeface="Comic Sans MS" pitchFamily="66" charset="0"/>
              </a:rPr>
              <a:t>4</a:t>
            </a:r>
            <a:r>
              <a:rPr lang="ru-RU">
                <a:latin typeface="Comic Sans MS" pitchFamily="66" charset="0"/>
              </a:rPr>
              <a:t>, </a:t>
            </a:r>
            <a:r>
              <a:rPr lang="en-US">
                <a:latin typeface="Comic Sans MS" pitchFamily="66" charset="0"/>
              </a:rPr>
              <a:t>N</a:t>
            </a:r>
            <a:r>
              <a:rPr lang="en-US" baseline="-25000">
                <a:latin typeface="Comic Sans MS" pitchFamily="66" charset="0"/>
              </a:rPr>
              <a:t>2</a:t>
            </a:r>
            <a:r>
              <a:rPr lang="ru-RU">
                <a:latin typeface="Comic Sans MS" pitchFamily="66" charset="0"/>
              </a:rPr>
              <a:t>, </a:t>
            </a:r>
            <a:r>
              <a:rPr lang="en-US">
                <a:latin typeface="Comic Sans MS" pitchFamily="66" charset="0"/>
              </a:rPr>
              <a:t>H</a:t>
            </a:r>
            <a:r>
              <a:rPr lang="en-US" baseline="-25000">
                <a:latin typeface="Comic Sans MS" pitchFamily="66" charset="0"/>
              </a:rPr>
              <a:t>2</a:t>
            </a:r>
            <a:r>
              <a:rPr lang="en-US">
                <a:latin typeface="Comic Sans MS" pitchFamily="66" charset="0"/>
              </a:rPr>
              <a:t>O</a:t>
            </a:r>
            <a:r>
              <a:rPr lang="ru-RU">
                <a:latin typeface="Comic Sans MS" pitchFamily="66" charset="0"/>
              </a:rPr>
              <a:t>.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31775" y="65088"/>
            <a:ext cx="7508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68313" y="234950"/>
            <a:ext cx="83518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FF1B1B"/>
                </a:solidFill>
                <a:latin typeface="a_AlgeriusRough" pitchFamily="82" charset="-52"/>
              </a:rPr>
              <a:t>Условия на первобытной Земле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0" y="1484313"/>
            <a:ext cx="8964613" cy="286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800" b="1">
                <a:solidFill>
                  <a:srgbClr val="FBFF47"/>
                </a:solidFill>
                <a:latin typeface="Comic Sans MS" pitchFamily="66" charset="0"/>
              </a:rPr>
              <a:t> </a:t>
            </a:r>
            <a:r>
              <a:rPr lang="ru-RU" sz="2800">
                <a:solidFill>
                  <a:srgbClr val="800000"/>
                </a:solidFill>
                <a:latin typeface="Comic Sans MS" pitchFamily="66" charset="0"/>
              </a:rPr>
              <a:t>Результат:</a:t>
            </a:r>
          </a:p>
          <a:p>
            <a:pPr marL="342900" indent="-342900" algn="just">
              <a:spcBef>
                <a:spcPct val="50000"/>
              </a:spcBef>
            </a:pPr>
            <a:r>
              <a:rPr lang="ru-RU" sz="2800">
                <a:solidFill>
                  <a:schemeClr val="accent2"/>
                </a:solidFill>
                <a:latin typeface="Comic Sans MS" pitchFamily="66" charset="0"/>
              </a:rPr>
              <a:t>   В водных растворах за счёт различных источников энергии возникают небиологическим путем простейшие органические соединения так же, как получил в своей колбе Миллер.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68313" y="333375"/>
            <a:ext cx="835183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i="1">
                <a:solidFill>
                  <a:srgbClr val="800000"/>
                </a:solidFill>
                <a:latin typeface="a_AlgeriusRough" pitchFamily="82" charset="-52"/>
              </a:rPr>
              <a:t>А. Опарин назвал эту стадию «первичным бульоном».</a:t>
            </a:r>
          </a:p>
        </p:txBody>
      </p:sp>
      <p:pic>
        <p:nvPicPr>
          <p:cNvPr id="8196" name="Picture 4" descr="FILTER-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3860800"/>
            <a:ext cx="3024187" cy="287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684213" y="476250"/>
            <a:ext cx="6551612" cy="3887788"/>
          </a:xfrm>
          <a:prstGeom prst="flowChartMultidocument">
            <a:avLst/>
          </a:prstGeom>
          <a:solidFill>
            <a:srgbClr val="FFFF00"/>
          </a:solidFill>
          <a:ln w="381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1042988" y="1484313"/>
            <a:ext cx="12573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II </a:t>
            </a:r>
            <a:r>
              <a:rPr lang="ru-RU" sz="3600" b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этап</a:t>
            </a: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1403350" y="2420938"/>
            <a:ext cx="3457575" cy="1150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Процесс </a:t>
            </a:r>
          </a:p>
          <a:p>
            <a:pPr algn="ctr"/>
            <a:r>
              <a:rPr lang="ru-RU" sz="3600" b="1" i="1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коацервации.</a:t>
            </a:r>
          </a:p>
        </p:txBody>
      </p:sp>
      <p:pic>
        <p:nvPicPr>
          <p:cNvPr id="10245" name="3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4173538"/>
            <a:ext cx="2735263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5508625" y="4149725"/>
            <a:ext cx="2735263" cy="2303463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2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24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914400" y="1066800"/>
            <a:ext cx="77724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  <a:latin typeface="Comic Sans MS" pitchFamily="66" charset="0"/>
              </a:rPr>
              <a:t>Ограниченные молекулы имеют большую молекулярную массу и тоже окружены водной оболочкой.</a:t>
            </a:r>
          </a:p>
          <a:p>
            <a:pPr>
              <a:spcBef>
                <a:spcPct val="50000"/>
              </a:spcBef>
            </a:pPr>
            <a:endParaRPr lang="ru-RU" sz="2800" b="1">
              <a:solidFill>
                <a:srgbClr val="800000"/>
              </a:solidFill>
              <a:latin typeface="Comic Sans MS" pitchFamily="66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90600" y="2514600"/>
            <a:ext cx="2438400" cy="762000"/>
            <a:chOff x="768" y="1680"/>
            <a:chExt cx="1536" cy="480"/>
          </a:xfrm>
        </p:grpSpPr>
        <p:sp>
          <p:nvSpPr>
            <p:cNvPr id="10255" name="Oval 4"/>
            <p:cNvSpPr>
              <a:spLocks noChangeArrowheads="1"/>
            </p:cNvSpPr>
            <p:nvPr/>
          </p:nvSpPr>
          <p:spPr bwMode="auto">
            <a:xfrm>
              <a:off x="768" y="1776"/>
              <a:ext cx="240" cy="240"/>
            </a:xfrm>
            <a:prstGeom prst="ellipse">
              <a:avLst/>
            </a:prstGeom>
            <a:solidFill>
              <a:srgbClr val="5F5F5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6" name="Oval 5"/>
            <p:cNvSpPr>
              <a:spLocks noChangeArrowheads="1"/>
            </p:cNvSpPr>
            <p:nvPr/>
          </p:nvSpPr>
          <p:spPr bwMode="auto">
            <a:xfrm>
              <a:off x="1824" y="1680"/>
              <a:ext cx="480" cy="4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7" name="Oval 6"/>
            <p:cNvSpPr>
              <a:spLocks noChangeArrowheads="1"/>
            </p:cNvSpPr>
            <p:nvPr/>
          </p:nvSpPr>
          <p:spPr bwMode="auto">
            <a:xfrm>
              <a:off x="1920" y="1824"/>
              <a:ext cx="240" cy="240"/>
            </a:xfrm>
            <a:prstGeom prst="ellipse">
              <a:avLst/>
            </a:prstGeom>
            <a:solidFill>
              <a:srgbClr val="5F5F5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8" name="AutoShape 7"/>
            <p:cNvSpPr>
              <a:spLocks noChangeArrowheads="1"/>
            </p:cNvSpPr>
            <p:nvPr/>
          </p:nvSpPr>
          <p:spPr bwMode="auto">
            <a:xfrm>
              <a:off x="1056" y="1776"/>
              <a:ext cx="720" cy="288"/>
            </a:xfrm>
            <a:custGeom>
              <a:avLst/>
              <a:gdLst>
                <a:gd name="T0" fmla="*/ 18 w 21600"/>
                <a:gd name="T1" fmla="*/ 0 h 21600"/>
                <a:gd name="T2" fmla="*/ 0 w 21600"/>
                <a:gd name="T3" fmla="*/ 2 h 21600"/>
                <a:gd name="T4" fmla="*/ 18 w 21600"/>
                <a:gd name="T5" fmla="*/ 4 h 21600"/>
                <a:gd name="T6" fmla="*/ 24 w 21600"/>
                <a:gd name="T7" fmla="*/ 2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0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5F5F5F"/>
                </a:gs>
                <a:gs pos="100000">
                  <a:schemeClr val="accent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914400" y="3200400"/>
            <a:ext cx="80010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800000"/>
                </a:solidFill>
                <a:latin typeface="Comic Sans MS" pitchFamily="66" charset="0"/>
              </a:rPr>
              <a:t>При определенных условиях водная оболочка приобретает четкие границы и отщепляет молекулу от окружающего раствора. Молекулы, объединяясь, образуют коацерват – молекулярный комплекс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048000" y="5486400"/>
            <a:ext cx="3124200" cy="1066800"/>
            <a:chOff x="768" y="3456"/>
            <a:chExt cx="1968" cy="672"/>
          </a:xfrm>
        </p:grpSpPr>
        <p:grpSp>
          <p:nvGrpSpPr>
            <p:cNvPr id="10246" name="Group 10"/>
            <p:cNvGrpSpPr>
              <a:grpSpLocks/>
            </p:cNvGrpSpPr>
            <p:nvPr/>
          </p:nvGrpSpPr>
          <p:grpSpPr bwMode="auto">
            <a:xfrm>
              <a:off x="768" y="3552"/>
              <a:ext cx="480" cy="480"/>
              <a:chOff x="1920" y="1776"/>
              <a:chExt cx="480" cy="480"/>
            </a:xfrm>
          </p:grpSpPr>
          <p:sp>
            <p:nvSpPr>
              <p:cNvPr id="10253" name="Oval 11"/>
              <p:cNvSpPr>
                <a:spLocks noChangeArrowheads="1"/>
              </p:cNvSpPr>
              <p:nvPr/>
            </p:nvSpPr>
            <p:spPr bwMode="auto">
              <a:xfrm>
                <a:off x="1920" y="1776"/>
                <a:ext cx="480" cy="48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54" name="Oval 12"/>
              <p:cNvSpPr>
                <a:spLocks noChangeArrowheads="1"/>
              </p:cNvSpPr>
              <p:nvPr/>
            </p:nvSpPr>
            <p:spPr bwMode="auto">
              <a:xfrm>
                <a:off x="2016" y="1920"/>
                <a:ext cx="240" cy="240"/>
              </a:xfrm>
              <a:prstGeom prst="ellipse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247" name="Oval 13"/>
            <p:cNvSpPr>
              <a:spLocks noChangeArrowheads="1"/>
            </p:cNvSpPr>
            <p:nvPr/>
          </p:nvSpPr>
          <p:spPr bwMode="auto">
            <a:xfrm>
              <a:off x="2064" y="3456"/>
              <a:ext cx="672" cy="67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248" name="Group 14"/>
            <p:cNvGrpSpPr>
              <a:grpSpLocks/>
            </p:cNvGrpSpPr>
            <p:nvPr/>
          </p:nvGrpSpPr>
          <p:grpSpPr bwMode="auto">
            <a:xfrm>
              <a:off x="2160" y="3552"/>
              <a:ext cx="528" cy="528"/>
              <a:chOff x="1872" y="3552"/>
              <a:chExt cx="528" cy="528"/>
            </a:xfrm>
          </p:grpSpPr>
          <p:sp>
            <p:nvSpPr>
              <p:cNvPr id="10250" name="Oval 15"/>
              <p:cNvSpPr>
                <a:spLocks noChangeArrowheads="1"/>
              </p:cNvSpPr>
              <p:nvPr/>
            </p:nvSpPr>
            <p:spPr bwMode="auto">
              <a:xfrm>
                <a:off x="1872" y="3552"/>
                <a:ext cx="240" cy="240"/>
              </a:xfrm>
              <a:prstGeom prst="ellipse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51" name="Oval 16"/>
              <p:cNvSpPr>
                <a:spLocks noChangeArrowheads="1"/>
              </p:cNvSpPr>
              <p:nvPr/>
            </p:nvSpPr>
            <p:spPr bwMode="auto">
              <a:xfrm>
                <a:off x="2160" y="3600"/>
                <a:ext cx="240" cy="240"/>
              </a:xfrm>
              <a:prstGeom prst="ellipse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52" name="Oval 17"/>
              <p:cNvSpPr>
                <a:spLocks noChangeArrowheads="1"/>
              </p:cNvSpPr>
              <p:nvPr/>
            </p:nvSpPr>
            <p:spPr bwMode="auto">
              <a:xfrm>
                <a:off x="1968" y="3840"/>
                <a:ext cx="240" cy="240"/>
              </a:xfrm>
              <a:prstGeom prst="ellipse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249" name="AutoShape 18"/>
            <p:cNvSpPr>
              <a:spLocks noChangeArrowheads="1"/>
            </p:cNvSpPr>
            <p:nvPr/>
          </p:nvSpPr>
          <p:spPr bwMode="auto">
            <a:xfrm>
              <a:off x="1296" y="3600"/>
              <a:ext cx="720" cy="288"/>
            </a:xfrm>
            <a:custGeom>
              <a:avLst/>
              <a:gdLst>
                <a:gd name="T0" fmla="*/ 18 w 21600"/>
                <a:gd name="T1" fmla="*/ 0 h 21600"/>
                <a:gd name="T2" fmla="*/ 0 w 21600"/>
                <a:gd name="T3" fmla="*/ 2 h 21600"/>
                <a:gd name="T4" fmla="*/ 18 w 21600"/>
                <a:gd name="T5" fmla="*/ 4 h 21600"/>
                <a:gd name="T6" fmla="*/ 24 w 21600"/>
                <a:gd name="T7" fmla="*/ 2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0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5F5F5F"/>
                </a:gs>
                <a:gs pos="100000">
                  <a:schemeClr val="accent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6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1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3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72" grpId="0" autoUpdateAnimBg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408</Words>
  <Application>Microsoft Office PowerPoint</Application>
  <PresentationFormat>Экран (4:3)</PresentationFormat>
  <Paragraphs>101</Paragraphs>
  <Slides>21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Calibri</vt:lpstr>
      <vt:lpstr>Wingdings</vt:lpstr>
      <vt:lpstr>a_Algerius</vt:lpstr>
      <vt:lpstr>Arial Cyr</vt:lpstr>
      <vt:lpstr>a_AlgeriusCapsNr</vt:lpstr>
      <vt:lpstr>Comic Sans MS</vt:lpstr>
      <vt:lpstr>a_AlgeriusRough</vt:lpstr>
      <vt:lpstr>Оформление по умолчанию</vt:lpstr>
      <vt:lpstr>Этапы формирования жизни на Земле</vt:lpstr>
      <vt:lpstr>Формирование жизни на Земле.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В зависимости от внутренней организации  коацерватов одни растут быстро, другие распадаются. Таким образом на модели коацерватных капель Опарину удалось экспериментально продемонстрировать зачатки естественного отбора, той закономерности, которая легла в основу всей последующей эволюции.</vt:lpstr>
      <vt:lpstr>Слайд 13</vt:lpstr>
      <vt:lpstr>А. Опарин писал:</vt:lpstr>
      <vt:lpstr>Слайд 15</vt:lpstr>
      <vt:lpstr>Слайд 16</vt:lpstr>
      <vt:lpstr>Гипотеза симбиоза</vt:lpstr>
      <vt:lpstr>Вольвокс</vt:lpstr>
      <vt:lpstr>Слайд 19</vt:lpstr>
      <vt:lpstr>Вывод :</vt:lpstr>
      <vt:lpstr>Слайд 21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жизни на Земле.</dc:title>
  <dc:creator>User</dc:creator>
  <cp:lastModifiedBy>Admin</cp:lastModifiedBy>
  <cp:revision>5</cp:revision>
  <dcterms:created xsi:type="dcterms:W3CDTF">2010-09-16T14:03:55Z</dcterms:created>
  <dcterms:modified xsi:type="dcterms:W3CDTF">2012-03-12T12:00:26Z</dcterms:modified>
</cp:coreProperties>
</file>