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4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70" r:id="rId8"/>
    <p:sldId id="261" r:id="rId9"/>
    <p:sldId id="262" r:id="rId10"/>
    <p:sldId id="263" r:id="rId11"/>
    <p:sldId id="264" r:id="rId12"/>
    <p:sldId id="268" r:id="rId13"/>
    <p:sldId id="269" r:id="rId14"/>
    <p:sldId id="265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7940" autoAdjust="0"/>
  </p:normalViewPr>
  <p:slideViewPr>
    <p:cSldViewPr>
      <p:cViewPr>
        <p:scale>
          <a:sx n="89" d="100"/>
          <a:sy n="89" d="100"/>
        </p:scale>
        <p:origin x="-103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image" Target="../media/image17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12" Type="http://schemas.openxmlformats.org/officeDocument/2006/relationships/image" Target="../media/image16.wmf"/><Relationship Id="rId17" Type="http://schemas.openxmlformats.org/officeDocument/2006/relationships/image" Target="../media/image21.wmf"/><Relationship Id="rId2" Type="http://schemas.openxmlformats.org/officeDocument/2006/relationships/image" Target="../media/image6.wmf"/><Relationship Id="rId16" Type="http://schemas.openxmlformats.org/officeDocument/2006/relationships/image" Target="../media/image20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11" Type="http://schemas.openxmlformats.org/officeDocument/2006/relationships/image" Target="../media/image15.wmf"/><Relationship Id="rId5" Type="http://schemas.openxmlformats.org/officeDocument/2006/relationships/image" Target="../media/image9.wmf"/><Relationship Id="rId15" Type="http://schemas.openxmlformats.org/officeDocument/2006/relationships/image" Target="../media/image19.wmf"/><Relationship Id="rId10" Type="http://schemas.openxmlformats.org/officeDocument/2006/relationships/image" Target="../media/image14.wmf"/><Relationship Id="rId4" Type="http://schemas.openxmlformats.org/officeDocument/2006/relationships/image" Target="../media/image8.wmf"/><Relationship Id="rId9" Type="http://schemas.openxmlformats.org/officeDocument/2006/relationships/image" Target="../media/image13.wmf"/><Relationship Id="rId14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image" Target="../media/image44.wmf"/><Relationship Id="rId7" Type="http://schemas.openxmlformats.org/officeDocument/2006/relationships/image" Target="../media/image48.wmf"/><Relationship Id="rId2" Type="http://schemas.openxmlformats.org/officeDocument/2006/relationships/image" Target="../media/image43.wmf"/><Relationship Id="rId1" Type="http://schemas.openxmlformats.org/officeDocument/2006/relationships/image" Target="../media/image13.wmf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Relationship Id="rId9" Type="http://schemas.openxmlformats.org/officeDocument/2006/relationships/image" Target="../media/image50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610BE65-A82C-48F9-ABB0-17309B480B2A}" type="datetimeFigureOut">
              <a:rPr lang="ru-RU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6D03C91-CD68-4FEB-9220-E72A1CC85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D03C91-CD68-4FEB-9220-E72A1CC85882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Критерии оценивания открыть по щелчку мыши.</a:t>
            </a:r>
          </a:p>
          <a:p>
            <a:r>
              <a:rPr lang="ru-RU" dirty="0" smtClean="0"/>
              <a:t>Собрать тетради.</a:t>
            </a:r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1FF881-3113-40A8-84E9-F6960031CAB2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Подвести итог урока.</a:t>
            </a:r>
          </a:p>
          <a:p>
            <a:r>
              <a:rPr lang="ru-RU" dirty="0" smtClean="0"/>
              <a:t>По щелчку мыши открыть текст домашнего задания, прокомментировать.</a:t>
            </a:r>
          </a:p>
          <a:p>
            <a:r>
              <a:rPr lang="ru-RU" dirty="0" smtClean="0"/>
              <a:t>По щелчку мыши показать «Творческое задание».</a:t>
            </a: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74550F-8DCC-4361-BF9C-8BC5FEEE86E3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Повторить основные свойства арифметического корня и выйти на проблему. Как найти √48 и √125? </a:t>
            </a:r>
          </a:p>
          <a:p>
            <a:r>
              <a:rPr lang="ru-RU" smtClean="0"/>
              <a:t>Определить тему урока и поставить цели на урок. Перейти на слайд №3.</a:t>
            </a:r>
          </a:p>
          <a:p>
            <a:r>
              <a:rPr lang="ru-RU" smtClean="0"/>
              <a:t>По щелчку мыши открываются ответы в таблице, появляется знак вопроса.</a:t>
            </a:r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873981-913B-4192-9D88-6452B24A2427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1.Организовать проверку домашнего задания. У доски 3 ученика.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№14.20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в,г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и № 14,23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в,г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14.7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в,г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14.19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в,г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и ответы в приложении №3.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Карточки для индивидуальной работы учащихся. (Приложение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№1)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Перейти к слайду №4, организация устной работы с учащимися.</a:t>
            </a:r>
          </a:p>
          <a:p>
            <a:endParaRPr lang="ru-RU" dirty="0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EC97BA-9D0D-47C8-B9C1-F5004ED268F2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Цель: Повторение пройденного материала и подготовка к восприятию нового.</a:t>
            </a:r>
          </a:p>
          <a:p>
            <a:r>
              <a:rPr lang="ru-RU" smtClean="0"/>
              <a:t>Задание выполняют в парах по рядам. </a:t>
            </a:r>
          </a:p>
          <a:p>
            <a:r>
              <a:rPr lang="ru-RU" smtClean="0"/>
              <a:t>Ответы для проверки на слайде №5.</a:t>
            </a: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E413A5C-6E1B-4563-9E8B-09F33C491B2F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Задание выполняют в парах по рядам. </a:t>
            </a:r>
          </a:p>
          <a:p>
            <a:r>
              <a:rPr lang="ru-RU" smtClean="0"/>
              <a:t>Ответы для проверки открываются после щелчка мыши по столбцам таблицы.</a:t>
            </a:r>
          </a:p>
          <a:p>
            <a:r>
              <a:rPr lang="ru-RU" smtClean="0"/>
              <a:t>Подводится итог.</a:t>
            </a:r>
          </a:p>
          <a:p>
            <a:r>
              <a:rPr lang="ru-RU" smtClean="0"/>
              <a:t>Проверяется работа учащихся у доски, оценивается.</a:t>
            </a:r>
          </a:p>
          <a:p>
            <a:r>
              <a:rPr lang="ru-RU" smtClean="0"/>
              <a:t> Для проверки работ по карточкам перейти на слайд №7. </a:t>
            </a:r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060BE7-67A7-419A-B055-F417D78297CA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 Проверка работ по карточкам. Историческая страничка.</a:t>
            </a:r>
          </a:p>
          <a:p>
            <a:r>
              <a:rPr lang="ru-RU" dirty="0" smtClean="0"/>
              <a:t>Выполняя задание «Используй найденные ответы, расставьте буквы в нужной последовательности», получают следующий результат.</a:t>
            </a:r>
          </a:p>
          <a:p>
            <a:r>
              <a:rPr lang="ru-RU" dirty="0" smtClean="0"/>
              <a:t>Карточка №1 «Рене Декарт», карточка №2 «радикал».</a:t>
            </a:r>
          </a:p>
          <a:p>
            <a:r>
              <a:rPr lang="ru-RU" dirty="0" smtClean="0"/>
              <a:t>Ученик выступает с приготовленным сообщением по теме «Рене Декарт».</a:t>
            </a:r>
          </a:p>
          <a:p>
            <a:r>
              <a:rPr lang="ru-RU" dirty="0" smtClean="0"/>
              <a:t>По щелчку мыши открывается историческая страничка. </a:t>
            </a:r>
          </a:p>
          <a:p>
            <a:r>
              <a:rPr lang="ru-RU" dirty="0" smtClean="0"/>
              <a:t>Оценить работу ребят.</a:t>
            </a:r>
          </a:p>
          <a:p>
            <a:endParaRPr lang="ru-RU" dirty="0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72CAA8-DD72-41F4-A20A-86D11DBF0CAF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Работа по слайдам №8 и 9</a:t>
            </a:r>
            <a:r>
              <a:rPr lang="ru-RU" dirty="0" smtClean="0"/>
              <a:t>. По щелчку мыши появляется готовое решение, для контроля или для разбора со слабоуспевающими учащимися.</a:t>
            </a:r>
            <a:endParaRPr lang="ru-RU" dirty="0" smtClean="0"/>
          </a:p>
          <a:p>
            <a:r>
              <a:rPr lang="ru-RU" dirty="0" smtClean="0"/>
              <a:t>1.Какую первую цель, мы определили?</a:t>
            </a:r>
          </a:p>
          <a:p>
            <a:r>
              <a:rPr lang="ru-RU" i="1" dirty="0" smtClean="0"/>
              <a:t>Учиться выполнять операцию извлечения квадратного корня.</a:t>
            </a:r>
            <a:endParaRPr lang="ru-RU" dirty="0" smtClean="0"/>
          </a:p>
          <a:p>
            <a:r>
              <a:rPr lang="ru-RU" dirty="0" smtClean="0"/>
              <a:t>Разобрать данные преобразования.</a:t>
            </a:r>
          </a:p>
          <a:p>
            <a:r>
              <a:rPr lang="ru-RU" dirty="0" smtClean="0"/>
              <a:t>Можно ли воспользоваться разложением числа на множители, как мы делали в устной работе?</a:t>
            </a:r>
          </a:p>
          <a:p>
            <a:r>
              <a:rPr lang="ru-RU" dirty="0" smtClean="0"/>
              <a:t>Какие свойства квадратного корня мы используем?</a:t>
            </a:r>
          </a:p>
          <a:p>
            <a:r>
              <a:rPr lang="ru-RU" dirty="0" smtClean="0"/>
              <a:t>Смогли ли мы справиться с проблемой, которая возникла в начале урока?</a:t>
            </a:r>
          </a:p>
          <a:p>
            <a:r>
              <a:rPr lang="ru-RU" dirty="0" smtClean="0"/>
              <a:t>2.</a:t>
            </a:r>
            <a:r>
              <a:rPr lang="ru-RU" i="1" dirty="0" smtClean="0"/>
              <a:t> Вторая цель: Учиться использовать эту операцию в преобразовании выражений.</a:t>
            </a:r>
            <a:endParaRPr lang="ru-RU" dirty="0" smtClean="0"/>
          </a:p>
          <a:p>
            <a:r>
              <a:rPr lang="ru-RU" dirty="0" smtClean="0"/>
              <a:t>Разобрать данные преобразования, привлекая учащихся.</a:t>
            </a:r>
          </a:p>
          <a:p>
            <a:endParaRPr lang="ru-RU" dirty="0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DECE8E-A2AD-4D80-A195-A722EFFAF20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Работа коллективная: выполняют задания у доски, выполняют задания с комментарием.</a:t>
            </a:r>
          </a:p>
          <a:p>
            <a:r>
              <a:rPr lang="ru-RU" dirty="0" smtClean="0"/>
              <a:t>Индивидуальная: самостоятельно выполняют задания из учебника.</a:t>
            </a:r>
          </a:p>
          <a:p>
            <a:r>
              <a:rPr lang="ru-RU" dirty="0" smtClean="0"/>
              <a:t>Перед организацией работы предложить классу: Изучите, какие задания можно выполнить устно, а какие письменно. (Пометить  устные задания маркером</a:t>
            </a:r>
            <a:r>
              <a:rPr lang="ru-RU" dirty="0" smtClean="0"/>
              <a:t>.)</a:t>
            </a:r>
          </a:p>
          <a:p>
            <a:r>
              <a:rPr lang="ru-RU" dirty="0" smtClean="0"/>
              <a:t>Решение</a:t>
            </a:r>
            <a:r>
              <a:rPr lang="ru-RU" baseline="0" dirty="0" smtClean="0"/>
              <a:t> и ответы находятся в приложении №3.</a:t>
            </a:r>
            <a:endParaRPr lang="ru-RU" dirty="0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C9D2D9-40AA-4414-BA51-6301997877CE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Цель: проверить степень полученных умений при преобразовании выражений, содержащих квадратный корень. Умение выполнять операцию – извлечение квадратного корня.</a:t>
            </a:r>
          </a:p>
          <a:p>
            <a:r>
              <a:rPr lang="ru-RU" smtClean="0"/>
              <a:t>Перейти на слайд №12 для самопроверки. </a:t>
            </a:r>
          </a:p>
          <a:p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ED51C1-4E75-4091-A8AB-108A7C7E9F86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40350-9BE7-4870-A174-1F7A98AFBAA2}" type="datetimeFigureOut">
              <a:rPr lang="ru-RU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276C1-788F-4E75-9175-CCFC515E6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664B1-2E45-40C4-8CCB-1094AB96157F}" type="datetimeFigureOut">
              <a:rPr lang="ru-RU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2684B-91AF-479B-94A7-0EF80D4F1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9304E-FD07-4831-9737-BC90B4914D9F}" type="datetimeFigureOut">
              <a:rPr lang="ru-RU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B0FBE-4EF8-4664-A508-43693D198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240350-9BE7-4870-A174-1F7A98AFBAA2}" type="datetimeFigureOut">
              <a:rPr lang="ru-RU" smtClean="0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8276C1-788F-4E75-9175-CCFC515E67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EB879C-87C0-4EE5-A806-D2466FE5C3F2}" type="datetimeFigureOut">
              <a:rPr lang="ru-RU" smtClean="0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FC70EA-6831-4CFA-AF36-AE4E4515D9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77EE63-4A14-43B3-A1F9-923A1B45AB2F}" type="datetimeFigureOut">
              <a:rPr lang="ru-RU" smtClean="0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B073B-EA43-4277-AD37-D0EC49D516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21359A-8B49-40C0-B16F-B16223679931}" type="datetimeFigureOut">
              <a:rPr lang="ru-RU" smtClean="0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66530-7888-441F-AC2B-CE43A67AE5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D6DE83-DAE5-41DE-9900-5C4B49C14961}" type="datetimeFigureOut">
              <a:rPr lang="ru-RU" smtClean="0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E70146-E73B-4D34-9F80-C6F650D858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1E8F79-34C7-4A51-8AA4-EBC6D1AA20AA}" type="datetimeFigureOut">
              <a:rPr lang="ru-RU" smtClean="0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882924-BC14-4DD6-BD84-92215B3B37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A4362D-E192-483A-9D4B-B653D70C1324}" type="datetimeFigureOut">
              <a:rPr lang="ru-RU" smtClean="0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8D9395-9CC6-4997-BBF2-AFD1F46CEA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37C3D7-D6D8-4602-966F-A50065F5B88E}" type="datetimeFigureOut">
              <a:rPr lang="ru-RU" smtClean="0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AFFAD6-06A6-41EA-9CB4-3C36D5F07C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B879C-87C0-4EE5-A806-D2466FE5C3F2}" type="datetimeFigureOut">
              <a:rPr lang="ru-RU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C70EA-6831-4CFA-AF36-AE4E4515D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D966CF-C742-4C96-B8AB-6854EDC6DF73}" type="datetimeFigureOut">
              <a:rPr lang="ru-RU" smtClean="0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4E40B7-7888-4C3D-812D-C31104D067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0664B1-2E45-40C4-8CCB-1094AB96157F}" type="datetimeFigureOut">
              <a:rPr lang="ru-RU" smtClean="0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52684B-91AF-479B-94A7-0EF80D4F1F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F9304E-FD07-4831-9737-BC90B4914D9F}" type="datetimeFigureOut">
              <a:rPr lang="ru-RU" smtClean="0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B0FBE-4EF8-4664-A508-43693D1984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7EE63-4A14-43B3-A1F9-923A1B45AB2F}" type="datetimeFigureOut">
              <a:rPr lang="ru-RU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B073B-EA43-4277-AD37-D0EC49D51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1359A-8B49-40C0-B16F-B16223679931}" type="datetimeFigureOut">
              <a:rPr lang="ru-RU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66530-7888-441F-AC2B-CE43A67AE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6DE83-DAE5-41DE-9900-5C4B49C14961}" type="datetimeFigureOut">
              <a:rPr lang="ru-RU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70146-E73B-4D34-9F80-C6F650D85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E8F79-34C7-4A51-8AA4-EBC6D1AA20AA}" type="datetimeFigureOut">
              <a:rPr lang="ru-RU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82924-BC14-4DD6-BD84-92215B3B3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362D-E192-483A-9D4B-B653D70C1324}" type="datetimeFigureOut">
              <a:rPr lang="ru-RU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D9395-9CC6-4997-BBF2-AFD1F46CE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7C3D7-D6D8-4602-966F-A50065F5B88E}" type="datetimeFigureOut">
              <a:rPr lang="ru-RU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FFAD6-06A6-41EA-9CB4-3C36D5F07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966CF-C742-4C96-B8AB-6854EDC6DF73}" type="datetimeFigureOut">
              <a:rPr lang="ru-RU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E40B7-7888-4C3D-812D-C31104D06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219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FB1577-383A-45F2-B7F1-0511BC8660D4}" type="datetimeFigureOut">
              <a:rPr lang="ru-RU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9E8C8F-2AD7-43A6-A1B6-FD1F1FCC4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43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2FB1577-383A-45F2-B7F1-0511BC8660D4}" type="datetimeFigureOut">
              <a:rPr lang="ru-RU" smtClean="0"/>
              <a:pPr>
                <a:defRPr/>
              </a:pPr>
              <a:t>12.08.2013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59E8C8F-2AD7-43A6-A1B6-FD1F1FCC45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oleObject" Target="../embeddings/oleObject51.bin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45.bin"/><Relationship Id="rId12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4.bin"/><Relationship Id="rId11" Type="http://schemas.openxmlformats.org/officeDocument/2006/relationships/oleObject" Target="../embeddings/oleObject49.bin"/><Relationship Id="rId5" Type="http://schemas.openxmlformats.org/officeDocument/2006/relationships/oleObject" Target="../embeddings/oleObject43.bin"/><Relationship Id="rId10" Type="http://schemas.openxmlformats.org/officeDocument/2006/relationships/oleObject" Target="../embeddings/oleObject48.bin"/><Relationship Id="rId4" Type="http://schemas.openxmlformats.org/officeDocument/2006/relationships/oleObject" Target="../embeddings/oleObject42.bin"/><Relationship Id="rId9" Type="http://schemas.openxmlformats.org/officeDocument/2006/relationships/oleObject" Target="../embeddings/oleObject47.bin"/><Relationship Id="rId14" Type="http://schemas.openxmlformats.org/officeDocument/2006/relationships/oleObject" Target="../embeddings/oleObject52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55.bin"/><Relationship Id="rId12" Type="http://schemas.openxmlformats.org/officeDocument/2006/relationships/oleObject" Target="../embeddings/oleObject6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4.bin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3.bin"/><Relationship Id="rId10" Type="http://schemas.openxmlformats.org/officeDocument/2006/relationships/oleObject" Target="../embeddings/oleObject58.bin"/><Relationship Id="rId4" Type="http://schemas.openxmlformats.org/officeDocument/2006/relationships/image" Target="../media/image59.jpeg"/><Relationship Id="rId9" Type="http://schemas.openxmlformats.org/officeDocument/2006/relationships/oleObject" Target="../embeddings/oleObject5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henews.kz/2010/10/22/577788.html" TargetMode="External"/><Relationship Id="rId2" Type="http://schemas.openxmlformats.org/officeDocument/2006/relationships/hyperlink" Target="http://fotki.yandex.ru/users/planetava/view/603278/?page=4" TargetMode="Externa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://thenews.kz/2011/11/03/959765.html" TargetMode="External"/><Relationship Id="rId4" Type="http://schemas.openxmlformats.org/officeDocument/2006/relationships/hyperlink" Target="http://www.kptc.org/mathematic/umor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18" Type="http://schemas.openxmlformats.org/officeDocument/2006/relationships/oleObject" Target="../embeddings/oleObject15.bin"/><Relationship Id="rId3" Type="http://schemas.openxmlformats.org/officeDocument/2006/relationships/notesSlide" Target="../notesSlides/notesSlide2.xml"/><Relationship Id="rId21" Type="http://schemas.openxmlformats.org/officeDocument/2006/relationships/oleObject" Target="../embeddings/oleObject18.bin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3.bin"/><Relationship Id="rId20" Type="http://schemas.openxmlformats.org/officeDocument/2006/relationships/oleObject" Target="../embeddings/oleObject1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2.bin"/><Relationship Id="rId10" Type="http://schemas.openxmlformats.org/officeDocument/2006/relationships/oleObject" Target="../embeddings/oleObject7.bin"/><Relationship Id="rId19" Type="http://schemas.openxmlformats.org/officeDocument/2006/relationships/oleObject" Target="../embeddings/oleObject16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Relationship Id="rId9" Type="http://schemas.openxmlformats.org/officeDocument/2006/relationships/oleObject" Target="../embeddings/oleObject3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5864482" cy="114300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latin typeface="+mn-lt"/>
              </a:rPr>
              <a:t>Урок в 8 классе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785926"/>
            <a:ext cx="6400800" cy="2941182"/>
          </a:xfrm>
          <a:solidFill>
            <a:schemeClr val="accent4">
              <a:lumMod val="60000"/>
              <a:lumOff val="40000"/>
            </a:schemeClr>
          </a:solidFill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Преобразование выражений, содержащих операцию извлечения квадратного корня.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1275" name="Picture 11" descr="C:\Documents and Settings\Администратор\Рабочий стол\0_9348e_523e0746_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42852"/>
            <a:ext cx="1828800" cy="1663700"/>
          </a:xfrm>
          <a:prstGeom prst="rect">
            <a:avLst/>
          </a:prstGeom>
          <a:noFill/>
        </p:spPr>
      </p:pic>
      <p:pic>
        <p:nvPicPr>
          <p:cNvPr id="11276" name="Picture 12" descr="C:\Documents and Settings\Администратор\Рабочий стол\0_9349d_af0097b1_L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71900"/>
            <a:ext cx="3000375" cy="3086100"/>
          </a:xfrm>
          <a:prstGeom prst="rect">
            <a:avLst/>
          </a:prstGeom>
          <a:noFill/>
        </p:spPr>
      </p:pic>
      <p:sp>
        <p:nvSpPr>
          <p:cNvPr id="11270" name="TextBox 3"/>
          <p:cNvSpPr txBox="1">
            <a:spLocks noChangeArrowheads="1"/>
          </p:cNvSpPr>
          <p:nvPr/>
        </p:nvSpPr>
        <p:spPr bwMode="auto">
          <a:xfrm>
            <a:off x="3357554" y="4980563"/>
            <a:ext cx="6072187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Учитель математики: Янес Светлана Юрьевна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МБОУ «ЗСОШ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№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1 Завьяловского района»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Алтайского края</a:t>
            </a:r>
            <a:endParaRPr lang="ru-RU" sz="24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9072626" cy="57150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Преобразование выражений.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214438"/>
          <a:ext cx="9144000" cy="573491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929653"/>
                <a:gridCol w="5214347"/>
              </a:tblGrid>
              <a:tr h="92867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37143"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869091">
                <a:tc gridSpan="2"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0" y="1357298"/>
          <a:ext cx="4106986" cy="646851"/>
        </p:xfrm>
        <a:graphic>
          <a:graphicData uri="http://schemas.openxmlformats.org/presentationml/2006/ole">
            <p:oleObj spid="_x0000_s6146" name="Формула" r:id="rId4" imgW="1346040" imgH="228600" progId="Equation.3">
              <p:embed/>
            </p:oleObj>
          </a:graphicData>
        </a:graphic>
      </p:graphicFrame>
      <p:graphicFrame>
        <p:nvGraphicFramePr>
          <p:cNvPr id="6147" name="Object 4"/>
          <p:cNvGraphicFramePr>
            <a:graphicFrameLocks noChangeAspect="1"/>
          </p:cNvGraphicFramePr>
          <p:nvPr/>
        </p:nvGraphicFramePr>
        <p:xfrm>
          <a:off x="4057650" y="1285860"/>
          <a:ext cx="5086350" cy="785818"/>
        </p:xfrm>
        <a:graphic>
          <a:graphicData uri="http://schemas.openxmlformats.org/presentationml/2006/ole">
            <p:oleObj spid="_x0000_s6147" name="Формула" r:id="rId5" imgW="2260440" imgH="253800" progId="Equation.3">
              <p:embed/>
            </p:oleObj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85813" y="2071688"/>
            <a:ext cx="27146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№  15.1(</a:t>
            </a:r>
            <a:r>
              <a:rPr lang="ru-RU" sz="2400" b="1" dirty="0" err="1">
                <a:solidFill>
                  <a:schemeClr val="bg1"/>
                </a:solidFill>
              </a:rPr>
              <a:t>а,б</a:t>
            </a:r>
            <a:r>
              <a:rPr lang="ru-RU" sz="2400" b="1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№  15.2(</a:t>
            </a:r>
            <a:r>
              <a:rPr lang="ru-RU" sz="2400" b="1" dirty="0" err="1">
                <a:solidFill>
                  <a:schemeClr val="bg1"/>
                </a:solidFill>
              </a:rPr>
              <a:t>а,б</a:t>
            </a:r>
            <a:r>
              <a:rPr lang="ru-RU" sz="2400" b="1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№  15.3 (</a:t>
            </a:r>
            <a:r>
              <a:rPr lang="ru-RU" sz="2400" b="1" dirty="0" err="1">
                <a:solidFill>
                  <a:schemeClr val="bg1"/>
                </a:solidFill>
              </a:rPr>
              <a:t>а,б</a:t>
            </a:r>
            <a:r>
              <a:rPr lang="ru-RU" sz="2400" b="1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№  15.4 (</a:t>
            </a:r>
            <a:r>
              <a:rPr lang="ru-RU" sz="2400" b="1" dirty="0" err="1">
                <a:solidFill>
                  <a:schemeClr val="bg1"/>
                </a:solidFill>
              </a:rPr>
              <a:t>а,б</a:t>
            </a:r>
            <a:r>
              <a:rPr lang="ru-RU" sz="2400" b="1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№  15.6 (</a:t>
            </a:r>
            <a:r>
              <a:rPr lang="ru-RU" sz="2400" b="1" dirty="0" err="1">
                <a:solidFill>
                  <a:schemeClr val="bg1"/>
                </a:solidFill>
              </a:rPr>
              <a:t>а,б</a:t>
            </a:r>
            <a:r>
              <a:rPr lang="ru-RU" sz="2400" b="1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№   15.7 (</a:t>
            </a:r>
            <a:r>
              <a:rPr lang="ru-RU" sz="2400" b="1" dirty="0" err="1">
                <a:solidFill>
                  <a:schemeClr val="bg1"/>
                </a:solidFill>
              </a:rPr>
              <a:t>а,б</a:t>
            </a:r>
            <a:r>
              <a:rPr lang="ru-RU" sz="24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143500" y="2143125"/>
            <a:ext cx="2286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№   15.10 (</a:t>
            </a:r>
            <a:r>
              <a:rPr lang="ru-RU" sz="2400" b="1" dirty="0" err="1">
                <a:solidFill>
                  <a:schemeClr val="bg1"/>
                </a:solidFill>
              </a:rPr>
              <a:t>а,б</a:t>
            </a:r>
            <a:r>
              <a:rPr lang="ru-RU" sz="2400" b="1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№   15.11 (</a:t>
            </a:r>
            <a:r>
              <a:rPr lang="ru-RU" sz="2400" b="1" dirty="0" err="1">
                <a:solidFill>
                  <a:schemeClr val="bg1"/>
                </a:solidFill>
              </a:rPr>
              <a:t>а,б</a:t>
            </a:r>
            <a:r>
              <a:rPr lang="ru-RU" sz="2400" b="1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№   15.12 (</a:t>
            </a:r>
            <a:r>
              <a:rPr lang="ru-RU" sz="2400" b="1" dirty="0" err="1">
                <a:solidFill>
                  <a:schemeClr val="bg1"/>
                </a:solidFill>
              </a:rPr>
              <a:t>а,б</a:t>
            </a:r>
            <a:r>
              <a:rPr lang="ru-RU" sz="2400" b="1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№   15.13 (</a:t>
            </a:r>
            <a:r>
              <a:rPr lang="ru-RU" sz="2400" b="1" dirty="0" err="1">
                <a:solidFill>
                  <a:schemeClr val="bg1"/>
                </a:solidFill>
              </a:rPr>
              <a:t>а,б</a:t>
            </a:r>
            <a:r>
              <a:rPr lang="ru-RU" sz="2400" b="1" dirty="0">
                <a:solidFill>
                  <a:schemeClr val="bg1"/>
                </a:solidFill>
              </a:rPr>
              <a:t>)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№  15.14 (</a:t>
            </a:r>
            <a:r>
              <a:rPr lang="ru-RU" sz="2400" b="1" dirty="0" err="1">
                <a:solidFill>
                  <a:schemeClr val="bg1"/>
                </a:solidFill>
              </a:rPr>
              <a:t>а,б</a:t>
            </a:r>
            <a:r>
              <a:rPr lang="ru-RU" sz="24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6164" name="TextBox 9"/>
          <p:cNvSpPr txBox="1">
            <a:spLocks noChangeArrowheads="1"/>
          </p:cNvSpPr>
          <p:nvPr/>
        </p:nvSpPr>
        <p:spPr bwMode="auto">
          <a:xfrm>
            <a:off x="2857488" y="5214950"/>
            <a:ext cx="24288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№   15.8 (</a:t>
            </a:r>
            <a:r>
              <a:rPr lang="ru-RU" sz="2400" b="1" dirty="0" err="1">
                <a:solidFill>
                  <a:srgbClr val="FF0000"/>
                </a:solidFill>
              </a:rPr>
              <a:t>а,б</a:t>
            </a:r>
            <a:r>
              <a:rPr lang="ru-RU" sz="2400" b="1" dirty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№  15.15 (</a:t>
            </a:r>
            <a:r>
              <a:rPr lang="ru-RU" sz="2400" b="1" dirty="0" err="1">
                <a:solidFill>
                  <a:srgbClr val="FF0000"/>
                </a:solidFill>
              </a:rPr>
              <a:t>а,б</a:t>
            </a:r>
            <a:r>
              <a:rPr lang="ru-RU" sz="2400" b="1" dirty="0">
                <a:solidFill>
                  <a:srgbClr val="FF0000"/>
                </a:solidFill>
              </a:rPr>
              <a:t>)</a:t>
            </a: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02359"/>
            <a:ext cx="8501122" cy="65556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  <a:latin typeface="+mn-lt"/>
              </a:rPr>
              <a:t>Самостоятельная работа.</a:t>
            </a:r>
          </a:p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  <a:latin typeface="+mn-lt"/>
              </a:rPr>
              <a:t>Вариант 1.                                    Вариант 2.</a:t>
            </a:r>
          </a:p>
          <a:p>
            <a:pPr algn="ctr"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38" y="1714500"/>
            <a:ext cx="8072437" cy="483209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+mn-lt"/>
              </a:rPr>
              <a:t>№1 Вынеси множитель из под знака корня:</a:t>
            </a:r>
          </a:p>
          <a:p>
            <a:pPr algn="ctr">
              <a:defRPr/>
            </a:pPr>
            <a:endParaRPr lang="ru-RU" sz="2000" dirty="0">
              <a:solidFill>
                <a:schemeClr val="bg1"/>
              </a:solidFill>
              <a:latin typeface="+mn-lt"/>
            </a:endParaRPr>
          </a:p>
          <a:p>
            <a:pPr algn="ctr">
              <a:defRPr/>
            </a:pPr>
            <a:endParaRPr lang="ru-RU" sz="2000" dirty="0">
              <a:solidFill>
                <a:schemeClr val="bg1"/>
              </a:solidFill>
              <a:latin typeface="+mn-lt"/>
            </a:endParaRPr>
          </a:p>
          <a:p>
            <a:pPr algn="ctr">
              <a:defRPr/>
            </a:pPr>
            <a:endParaRPr lang="ru-RU" sz="2000" dirty="0">
              <a:solidFill>
                <a:schemeClr val="bg1"/>
              </a:solidFill>
              <a:latin typeface="+mn-lt"/>
            </a:endParaRPr>
          </a:p>
          <a:p>
            <a:pPr algn="ctr">
              <a:defRPr/>
            </a:pPr>
            <a:endParaRPr lang="ru-RU" sz="2000" dirty="0">
              <a:solidFill>
                <a:schemeClr val="bg1"/>
              </a:solidFill>
              <a:latin typeface="+mn-lt"/>
            </a:endParaRPr>
          </a:p>
          <a:p>
            <a:pPr algn="ctr">
              <a:defRPr/>
            </a:pPr>
            <a:r>
              <a:rPr lang="ru-RU" sz="2400" dirty="0">
                <a:solidFill>
                  <a:schemeClr val="bg1"/>
                </a:solidFill>
                <a:latin typeface="+mn-lt"/>
              </a:rPr>
              <a:t>№2 Упрости выражение:</a:t>
            </a:r>
          </a:p>
          <a:p>
            <a:pPr algn="ctr">
              <a:defRPr/>
            </a:pPr>
            <a:endParaRPr lang="ru-RU" sz="20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0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0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0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endParaRPr lang="ru-RU" sz="20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>
              <a:defRPr/>
            </a:pPr>
            <a:endParaRPr lang="ru-RU" sz="20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>
              <a:defRPr/>
            </a:pPr>
            <a:endParaRPr lang="ru-RU" sz="20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>
              <a:defRPr/>
            </a:pPr>
            <a:endParaRPr lang="ru-RU" sz="20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>
              <a:defRPr/>
            </a:pPr>
            <a:endParaRPr lang="ru-RU" sz="20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4586288" y="3392488"/>
          <a:ext cx="114300" cy="215900"/>
        </p:xfrm>
        <a:graphic>
          <a:graphicData uri="http://schemas.openxmlformats.org/presentationml/2006/ole">
            <p:oleObj spid="_x0000_s7170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4586288" y="3392488"/>
          <a:ext cx="114300" cy="215900"/>
        </p:xfrm>
        <a:graphic>
          <a:graphicData uri="http://schemas.openxmlformats.org/presentationml/2006/ole">
            <p:oleObj spid="_x0000_s7171" name="Формула" r:id="rId5" imgW="114120" imgH="215640" progId="Equation.3">
              <p:embed/>
            </p:oleObj>
          </a:graphicData>
        </a:graphic>
      </p:graphicFrame>
      <p:sp>
        <p:nvSpPr>
          <p:cNvPr id="718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2" name="Object 5"/>
          <p:cNvGraphicFramePr>
            <a:graphicFrameLocks noChangeAspect="1"/>
          </p:cNvGraphicFramePr>
          <p:nvPr/>
        </p:nvGraphicFramePr>
        <p:xfrm>
          <a:off x="1328738" y="2071688"/>
          <a:ext cx="1368425" cy="928687"/>
        </p:xfrm>
        <a:graphic>
          <a:graphicData uri="http://schemas.openxmlformats.org/presentationml/2006/ole">
            <p:oleObj spid="_x0000_s7172" name="Формула" r:id="rId6" imgW="660240" imgH="444240" progId="Equation.3">
              <p:embed/>
            </p:oleObj>
          </a:graphicData>
        </a:graphic>
      </p:graphicFrame>
      <p:sp>
        <p:nvSpPr>
          <p:cNvPr id="718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3" name="Object 7"/>
          <p:cNvGraphicFramePr>
            <a:graphicFrameLocks noChangeAspect="1"/>
          </p:cNvGraphicFramePr>
          <p:nvPr/>
        </p:nvGraphicFramePr>
        <p:xfrm>
          <a:off x="5072063" y="2071688"/>
          <a:ext cx="1466850" cy="928687"/>
        </p:xfrm>
        <a:graphic>
          <a:graphicData uri="http://schemas.openxmlformats.org/presentationml/2006/ole">
            <p:oleObj spid="_x0000_s7173" name="Формула" r:id="rId7" imgW="711000" imgH="444240" progId="Equation.3">
              <p:embed/>
            </p:oleObj>
          </a:graphicData>
        </a:graphic>
      </p:graphicFrame>
      <p:sp>
        <p:nvSpPr>
          <p:cNvPr id="718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4" name="Object 9"/>
          <p:cNvGraphicFramePr>
            <a:graphicFrameLocks noChangeAspect="1"/>
          </p:cNvGraphicFramePr>
          <p:nvPr/>
        </p:nvGraphicFramePr>
        <p:xfrm>
          <a:off x="6651625" y="2208213"/>
          <a:ext cx="1420813" cy="742950"/>
        </p:xfrm>
        <a:graphic>
          <a:graphicData uri="http://schemas.openxmlformats.org/presentationml/2006/ole">
            <p:oleObj spid="_x0000_s7174" name="Формула" r:id="rId8" imgW="469800" imgH="241200" progId="Equation.3">
              <p:embed/>
            </p:oleObj>
          </a:graphicData>
        </a:graphic>
      </p:graphicFrame>
      <p:graphicFrame>
        <p:nvGraphicFramePr>
          <p:cNvPr id="7175" name="Object 7"/>
          <p:cNvGraphicFramePr>
            <a:graphicFrameLocks noChangeAspect="1"/>
          </p:cNvGraphicFramePr>
          <p:nvPr/>
        </p:nvGraphicFramePr>
        <p:xfrm>
          <a:off x="2814638" y="2266950"/>
          <a:ext cx="1328737" cy="682625"/>
        </p:xfrm>
        <a:graphic>
          <a:graphicData uri="http://schemas.openxmlformats.org/presentationml/2006/ole">
            <p:oleObj spid="_x0000_s7175" name="Формула" r:id="rId9" imgW="469800" imgH="241200" progId="Equation.3">
              <p:embed/>
            </p:oleObj>
          </a:graphicData>
        </a:graphic>
      </p:graphicFrame>
      <p:sp>
        <p:nvSpPr>
          <p:cNvPr id="7188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6" name="Object 12"/>
          <p:cNvGraphicFramePr>
            <a:graphicFrameLocks noChangeAspect="1"/>
          </p:cNvGraphicFramePr>
          <p:nvPr/>
        </p:nvGraphicFramePr>
        <p:xfrm>
          <a:off x="1785938" y="3643313"/>
          <a:ext cx="1285875" cy="738187"/>
        </p:xfrm>
        <a:graphic>
          <a:graphicData uri="http://schemas.openxmlformats.org/presentationml/2006/ole">
            <p:oleObj spid="_x0000_s7176" name="Формула" r:id="rId10" imgW="469800" imgH="266400" progId="Equation.3">
              <p:embed/>
            </p:oleObj>
          </a:graphicData>
        </a:graphic>
      </p:graphicFrame>
      <p:sp>
        <p:nvSpPr>
          <p:cNvPr id="718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7" name="Object 14"/>
          <p:cNvGraphicFramePr>
            <a:graphicFrameLocks noChangeAspect="1"/>
          </p:cNvGraphicFramePr>
          <p:nvPr/>
        </p:nvGraphicFramePr>
        <p:xfrm>
          <a:off x="5857875" y="3714750"/>
          <a:ext cx="1354138" cy="720725"/>
        </p:xfrm>
        <a:graphic>
          <a:graphicData uri="http://schemas.openxmlformats.org/presentationml/2006/ole">
            <p:oleObj spid="_x0000_s7177" name="Формула" r:id="rId11" imgW="507960" imgH="266400" progId="Equation.3">
              <p:embed/>
            </p:oleObj>
          </a:graphicData>
        </a:graphic>
      </p:graphicFrame>
      <p:sp>
        <p:nvSpPr>
          <p:cNvPr id="7190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8" name="Object 16"/>
          <p:cNvGraphicFramePr>
            <a:graphicFrameLocks noChangeAspect="1"/>
          </p:cNvGraphicFramePr>
          <p:nvPr/>
        </p:nvGraphicFramePr>
        <p:xfrm>
          <a:off x="1643063" y="4572000"/>
          <a:ext cx="1765300" cy="1296988"/>
        </p:xfrm>
        <a:graphic>
          <a:graphicData uri="http://schemas.openxmlformats.org/presentationml/2006/ole">
            <p:oleObj spid="_x0000_s7178" name="Формула" r:id="rId12" imgW="622080" imgH="457200" progId="Equation.3">
              <p:embed/>
            </p:oleObj>
          </a:graphicData>
        </a:graphic>
      </p:graphicFrame>
      <p:sp>
        <p:nvSpPr>
          <p:cNvPr id="71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9" name="Object 18"/>
          <p:cNvGraphicFramePr>
            <a:graphicFrameLocks noChangeAspect="1"/>
          </p:cNvGraphicFramePr>
          <p:nvPr/>
        </p:nvGraphicFramePr>
        <p:xfrm>
          <a:off x="5883275" y="4730750"/>
          <a:ext cx="1435100" cy="1128713"/>
        </p:xfrm>
        <a:graphic>
          <a:graphicData uri="http://schemas.openxmlformats.org/presentationml/2006/ole">
            <p:oleObj spid="_x0000_s7179" name="Формула" r:id="rId13" imgW="558720" imgH="444240" progId="Equation.3">
              <p:embed/>
            </p:oleObj>
          </a:graphicData>
        </a:graphic>
      </p:graphicFrame>
      <p:graphicFrame>
        <p:nvGraphicFramePr>
          <p:cNvPr id="7180" name="Object 23"/>
          <p:cNvGraphicFramePr>
            <a:graphicFrameLocks noChangeAspect="1"/>
          </p:cNvGraphicFramePr>
          <p:nvPr/>
        </p:nvGraphicFramePr>
        <p:xfrm>
          <a:off x="5072063" y="2071688"/>
          <a:ext cx="1466850" cy="928687"/>
        </p:xfrm>
        <a:graphic>
          <a:graphicData uri="http://schemas.openxmlformats.org/presentationml/2006/ole">
            <p:oleObj spid="_x0000_s7180" name="Формула" r:id="rId14" imgW="7110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8072438" cy="424656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14438" y="785813"/>
            <a:ext cx="64293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Ответы.</a:t>
            </a:r>
          </a:p>
        </p:txBody>
      </p:sp>
      <p:sp>
        <p:nvSpPr>
          <p:cNvPr id="820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4" name="Object 1"/>
          <p:cNvGraphicFramePr>
            <a:graphicFrameLocks noChangeAspect="1"/>
          </p:cNvGraphicFramePr>
          <p:nvPr/>
        </p:nvGraphicFramePr>
        <p:xfrm>
          <a:off x="1643063" y="500063"/>
          <a:ext cx="885825" cy="1106487"/>
        </p:xfrm>
        <a:graphic>
          <a:graphicData uri="http://schemas.openxmlformats.org/presentationml/2006/ole">
            <p:oleObj spid="_x0000_s8194" name="Формула" r:id="rId5" imgW="342751" imgH="431613" progId="Equation.3">
              <p:embed/>
            </p:oleObj>
          </a:graphicData>
        </a:graphic>
      </p:graphicFrame>
      <p:sp>
        <p:nvSpPr>
          <p:cNvPr id="820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6357938" y="500063"/>
          <a:ext cx="852487" cy="935037"/>
        </p:xfrm>
        <a:graphic>
          <a:graphicData uri="http://schemas.openxmlformats.org/presentationml/2006/ole">
            <p:oleObj spid="_x0000_s8195" name="Формула" r:id="rId6" imgW="393529" imgH="431613" progId="Equation.3">
              <p:embed/>
            </p:oleObj>
          </a:graphicData>
        </a:graphic>
      </p:graphicFrame>
      <p:graphicFrame>
        <p:nvGraphicFramePr>
          <p:cNvPr id="8196" name="Object 5"/>
          <p:cNvGraphicFramePr>
            <a:graphicFrameLocks noChangeAspect="1"/>
          </p:cNvGraphicFramePr>
          <p:nvPr/>
        </p:nvGraphicFramePr>
        <p:xfrm>
          <a:off x="1714500" y="1785938"/>
          <a:ext cx="838200" cy="573087"/>
        </p:xfrm>
        <a:graphic>
          <a:graphicData uri="http://schemas.openxmlformats.org/presentationml/2006/ole">
            <p:oleObj spid="_x0000_s8196" name="Формула" r:id="rId7" imgW="317160" imgH="215640" progId="Equation.3">
              <p:embed/>
            </p:oleObj>
          </a:graphicData>
        </a:graphic>
      </p:graphicFrame>
      <p:graphicFrame>
        <p:nvGraphicFramePr>
          <p:cNvPr id="8197" name="Object 6"/>
          <p:cNvGraphicFramePr>
            <a:graphicFrameLocks noChangeAspect="1"/>
          </p:cNvGraphicFramePr>
          <p:nvPr/>
        </p:nvGraphicFramePr>
        <p:xfrm>
          <a:off x="6429375" y="1643063"/>
          <a:ext cx="809625" cy="606425"/>
        </p:xfrm>
        <a:graphic>
          <a:graphicData uri="http://schemas.openxmlformats.org/presentationml/2006/ole">
            <p:oleObj spid="_x0000_s8197" name="Формула" r:id="rId8" imgW="304560" imgH="228600" progId="Equation.3">
              <p:embed/>
            </p:oleObj>
          </a:graphicData>
        </a:graphic>
      </p:graphicFrame>
      <p:sp>
        <p:nvSpPr>
          <p:cNvPr id="820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8" name="Object 7"/>
          <p:cNvGraphicFramePr>
            <a:graphicFrameLocks noChangeAspect="1"/>
          </p:cNvGraphicFramePr>
          <p:nvPr/>
        </p:nvGraphicFramePr>
        <p:xfrm>
          <a:off x="1714500" y="2500306"/>
          <a:ext cx="928688" cy="714382"/>
        </p:xfrm>
        <a:graphic>
          <a:graphicData uri="http://schemas.openxmlformats.org/presentationml/2006/ole">
            <p:oleObj spid="_x0000_s8198" name="Формула" r:id="rId9" imgW="368300" imgH="228600" progId="Equation.3">
              <p:embed/>
            </p:oleObj>
          </a:graphicData>
        </a:graphic>
      </p:graphicFrame>
      <p:sp>
        <p:nvSpPr>
          <p:cNvPr id="820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9" name="Object 9"/>
          <p:cNvGraphicFramePr>
            <a:graphicFrameLocks noChangeAspect="1"/>
          </p:cNvGraphicFramePr>
          <p:nvPr/>
        </p:nvGraphicFramePr>
        <p:xfrm>
          <a:off x="6357950" y="2428868"/>
          <a:ext cx="976312" cy="714376"/>
        </p:xfrm>
        <a:graphic>
          <a:graphicData uri="http://schemas.openxmlformats.org/presentationml/2006/ole">
            <p:oleObj spid="_x0000_s8199" name="Формула" r:id="rId10" imgW="393529" imgH="228501" progId="Equation.3">
              <p:embed/>
            </p:oleObj>
          </a:graphicData>
        </a:graphic>
      </p:graphicFrame>
      <p:graphicFrame>
        <p:nvGraphicFramePr>
          <p:cNvPr id="8200" name="Object 11"/>
          <p:cNvGraphicFramePr>
            <a:graphicFrameLocks noChangeAspect="1"/>
          </p:cNvGraphicFramePr>
          <p:nvPr/>
        </p:nvGraphicFramePr>
        <p:xfrm>
          <a:off x="1571625" y="3357563"/>
          <a:ext cx="1179513" cy="1250950"/>
        </p:xfrm>
        <a:graphic>
          <a:graphicData uri="http://schemas.openxmlformats.org/presentationml/2006/ole">
            <p:oleObj spid="_x0000_s8200" name="Формула" r:id="rId11" imgW="419040" imgH="444240" progId="Equation.3">
              <p:embed/>
            </p:oleObj>
          </a:graphicData>
        </a:graphic>
      </p:graphicFrame>
      <p:graphicFrame>
        <p:nvGraphicFramePr>
          <p:cNvPr id="8201" name="Object 12"/>
          <p:cNvGraphicFramePr>
            <a:graphicFrameLocks noChangeAspect="1"/>
          </p:cNvGraphicFramePr>
          <p:nvPr/>
        </p:nvGraphicFramePr>
        <p:xfrm>
          <a:off x="6429375" y="3357563"/>
          <a:ext cx="965200" cy="1214437"/>
        </p:xfrm>
        <a:graphic>
          <a:graphicData uri="http://schemas.openxmlformats.org/presentationml/2006/ole">
            <p:oleObj spid="_x0000_s8201" name="Формула" r:id="rId12" imgW="342720" imgH="431640" progId="Equation.3">
              <p:embed/>
            </p:oleObj>
          </a:graphicData>
        </a:graphic>
      </p:graphicFrame>
      <p:cxnSp>
        <p:nvCxnSpPr>
          <p:cNvPr id="17" name="Прямая соединительная линия 16"/>
          <p:cNvCxnSpPr/>
          <p:nvPr/>
        </p:nvCxnSpPr>
        <p:spPr>
          <a:xfrm>
            <a:off x="1357313" y="2428875"/>
            <a:ext cx="62865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50" y="3357563"/>
            <a:ext cx="62865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714750" y="1571625"/>
            <a:ext cx="150018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+mn-lt"/>
              </a:rPr>
              <a:t>3</a:t>
            </a:r>
          </a:p>
          <a:p>
            <a:pPr algn="ctr"/>
            <a:endParaRPr lang="ru-RU" sz="3600" b="1" dirty="0">
              <a:solidFill>
                <a:srgbClr val="FF0000"/>
              </a:solidFill>
              <a:latin typeface="+mn-lt"/>
            </a:endParaRP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+mn-lt"/>
              </a:rPr>
              <a:t>4</a:t>
            </a:r>
          </a:p>
          <a:p>
            <a:pPr algn="ctr"/>
            <a:endParaRPr lang="ru-RU" sz="3600" b="1" dirty="0">
              <a:solidFill>
                <a:srgbClr val="FF0000"/>
              </a:solidFill>
              <a:latin typeface="+mn-lt"/>
            </a:endParaRP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+mn-lt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5" y="357188"/>
            <a:ext cx="8358188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chemeClr val="bg1"/>
                </a:solidFill>
                <a:latin typeface="+mn-lt"/>
              </a:rPr>
              <a:t>Цель: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600" b="1" dirty="0">
                <a:solidFill>
                  <a:schemeClr val="bg1"/>
                </a:solidFill>
                <a:latin typeface="+mn-lt"/>
              </a:rPr>
              <a:t>Учиться выполнять операцию извлечения квадратного корня.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600" b="1" dirty="0">
                <a:solidFill>
                  <a:schemeClr val="bg1"/>
                </a:solidFill>
                <a:latin typeface="+mn-lt"/>
              </a:rPr>
              <a:t>Учиться использовать эту операцию в преобразовании выражений.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14750" y="3143250"/>
            <a:ext cx="5000625" cy="37147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3929063" y="3286125"/>
            <a:ext cx="4929187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</a:rPr>
              <a:t>Домашняя работа: 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sym typeface="Wingdings" pitchFamily="2" charset="2"/>
              </a:rPr>
              <a:t> 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Vrinda" pitchFamily="2" charset="0"/>
                <a:sym typeface="Wingdings" pitchFamily="2" charset="2"/>
              </a:rPr>
              <a:t>§ 15,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Vrinda" pitchFamily="2" charset="0"/>
                <a:sym typeface="Wingdings" pitchFamily="2" charset="2"/>
              </a:rPr>
              <a:t>№ 15.6-7 (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Vrinda" pitchFamily="2" charset="0"/>
                <a:sym typeface="Wingdings" pitchFamily="2" charset="2"/>
              </a:rPr>
              <a:t>в,г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Vrinda" pitchFamily="2" charset="0"/>
                <a:sym typeface="Wingdings" pitchFamily="2" charset="2"/>
              </a:rPr>
              <a:t>),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Vrinda" pitchFamily="2" charset="0"/>
                <a:sym typeface="Wingdings" pitchFamily="2" charset="2"/>
              </a:rPr>
              <a:t>№15.11-12 (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Vrinda" pitchFamily="2" charset="0"/>
                <a:sym typeface="Wingdings" pitchFamily="2" charset="2"/>
              </a:rPr>
              <a:t>в,г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Vrinda" pitchFamily="2" charset="0"/>
                <a:sym typeface="Wingdings" pitchFamily="2" charset="2"/>
              </a:rPr>
              <a:t>),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Vrinda" pitchFamily="2" charset="0"/>
                <a:sym typeface="Wingdings" pitchFamily="2" charset="2"/>
              </a:rPr>
              <a:t>№15.14 (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Vrinda" pitchFamily="2" charset="0"/>
                <a:sym typeface="Wingdings" pitchFamily="2" charset="2"/>
              </a:rPr>
              <a:t>в,г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Vrinda" pitchFamily="2" charset="0"/>
                <a:sym typeface="Wingdings" pitchFamily="2" charset="2"/>
              </a:rPr>
              <a:t>) или № 15.15 (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Vrinda" pitchFamily="2" charset="0"/>
                <a:sym typeface="Wingdings" pitchFamily="2" charset="2"/>
              </a:rPr>
              <a:t>в,г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Vrinda" pitchFamily="2" charset="0"/>
                <a:sym typeface="Wingdings" pitchFamily="2" charset="2"/>
              </a:rPr>
              <a:t>).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+mn-lt"/>
              </a:rPr>
              <a:t>Творческое задание : Расшифруйте и составьте свой ребус, использую знак радикала</a:t>
            </a:r>
            <a:r>
              <a:rPr lang="ru-RU" sz="2800" dirty="0" smtClean="0"/>
              <a:t>.</a:t>
            </a:r>
            <a:endParaRPr lang="ru-RU" sz="2800" dirty="0">
              <a:solidFill>
                <a:schemeClr val="bg1"/>
              </a:solidFill>
              <a:latin typeface="Times New Roman" pitchFamily="18" charset="0"/>
            </a:endParaRPr>
          </a:p>
          <a:p>
            <a:endParaRPr lang="ru-RU" sz="2800" dirty="0">
              <a:latin typeface="Times New Roman" pitchFamily="18" charset="0"/>
            </a:endParaRP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429000"/>
            <a:ext cx="15525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C:\Documents and Settings\Администратор\Рабочий стол\d3Db7Wv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58346" y="1142984"/>
            <a:ext cx="5953125" cy="446722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9929850" y="3786190"/>
            <a:ext cx="44869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 люблю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Математику!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1499E-6 L -0.81111 -4.1499E-6 " pathEditMode="relative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12977E-6 L -0.78403 0.0099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68" y="214290"/>
            <a:ext cx="18397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714356"/>
            <a:ext cx="878684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Историческая справка, слайд 7:  Задание №59 из сборника: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Алгебра 8 класс. Задания для обучения и развития учащихся.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/Лебединцева Е.А.,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Беленкова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Е.Ю. – М.: Интеллект-Центр.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2009-176 с.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Использованные изображения: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Слайд 1, изображение циркуля:</a:t>
            </a: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http://fotki.yandex.ru/users/planetava/view/603278/?page=4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Слайд 1, изображение ученика:</a:t>
            </a:r>
          </a:p>
          <a:p>
            <a:pPr marL="457200" indent="-4572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http://fotki.yandex.ru/users/planetava/view/603293/?page=4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Слайд 7, изображение Рене Декарта :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http://thenews.kz/2010/10/22/577788.html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Слайд 13, изображение ученика за партой: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http://www.kptc.org/mathematic/umor.html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Слайд 13, изображение математического ребуса: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http://thenews.kz/2011/11/03/959765.html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+mn-lt"/>
              </a:rPr>
              <a:t>Основные свойства квадратного корня из неотрицательного числа.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42938" y="1785938"/>
          <a:ext cx="8072496" cy="461774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18124"/>
                <a:gridCol w="2018124"/>
                <a:gridCol w="2018124"/>
                <a:gridCol w="2018124"/>
              </a:tblGrid>
              <a:tr h="114300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30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30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30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928688" y="1857375"/>
          <a:ext cx="1584325" cy="1058863"/>
        </p:xfrm>
        <a:graphic>
          <a:graphicData uri="http://schemas.openxmlformats.org/presentationml/2006/ole">
            <p:oleObj spid="_x0000_s1026" name="Формула" r:id="rId4" imgW="317160" imgH="228600" progId="Equation.3">
              <p:embed/>
            </p:oleObj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1143000" y="5286375"/>
          <a:ext cx="1412875" cy="1071563"/>
        </p:xfrm>
        <a:graphic>
          <a:graphicData uri="http://schemas.openxmlformats.org/presentationml/2006/ole">
            <p:oleObj spid="_x0000_s1027" name="Формула" r:id="rId5" imgW="368280" imgH="27936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214438" y="2928938"/>
          <a:ext cx="1071562" cy="1087437"/>
        </p:xfrm>
        <a:graphic>
          <a:graphicData uri="http://schemas.openxmlformats.org/presentationml/2006/ole">
            <p:oleObj spid="_x0000_s1028" name="Формула" r:id="rId6" imgW="266400" imgH="44424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214438" y="4143375"/>
          <a:ext cx="1012825" cy="1008063"/>
        </p:xfrm>
        <a:graphic>
          <a:graphicData uri="http://schemas.openxmlformats.org/presentationml/2006/ole">
            <p:oleObj spid="_x0000_s1029" name="Формула" r:id="rId7" imgW="368280" imgH="253800" progId="Equation.3">
              <p:embed/>
            </p:oleObj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2928938" y="5429250"/>
          <a:ext cx="1357312" cy="863600"/>
        </p:xfrm>
        <a:graphic>
          <a:graphicData uri="http://schemas.openxmlformats.org/presentationml/2006/ole">
            <p:oleObj spid="_x0000_s1030" name="Формула" r:id="rId8" imgW="241200" imgH="139680" progId="Equation.3">
              <p:embed/>
            </p:oleObj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2643188" y="1857375"/>
          <a:ext cx="2071687" cy="928688"/>
        </p:xfrm>
        <a:graphic>
          <a:graphicData uri="http://schemas.openxmlformats.org/presentationml/2006/ole">
            <p:oleObj spid="_x0000_s1031" name="Формула" r:id="rId9" imgW="622080" imgH="228600" progId="Equation.3">
              <p:embed/>
            </p:oleObj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2833688" y="2928938"/>
          <a:ext cx="1476375" cy="1244600"/>
        </p:xfrm>
        <a:graphic>
          <a:graphicData uri="http://schemas.openxmlformats.org/presentationml/2006/ole">
            <p:oleObj spid="_x0000_s1032" name="Формула" r:id="rId10" imgW="393480" imgH="457200" progId="Equation.3">
              <p:embed/>
            </p:oleObj>
          </a:graphicData>
        </a:graphic>
      </p:graphicFrame>
      <p:graphicFrame>
        <p:nvGraphicFramePr>
          <p:cNvPr id="15" name="Object 10"/>
          <p:cNvGraphicFramePr>
            <a:graphicFrameLocks noChangeAspect="1"/>
          </p:cNvGraphicFramePr>
          <p:nvPr/>
        </p:nvGraphicFramePr>
        <p:xfrm>
          <a:off x="2690813" y="4175125"/>
          <a:ext cx="1452562" cy="968375"/>
        </p:xfrm>
        <a:graphic>
          <a:graphicData uri="http://schemas.openxmlformats.org/presentationml/2006/ole">
            <p:oleObj spid="_x0000_s1033" name="Формула" r:id="rId11" imgW="304560" imgH="203040" progId="Equation.3">
              <p:embed/>
            </p:oleObj>
          </a:graphicData>
        </a:graphic>
      </p:graphicFrame>
      <p:graphicFrame>
        <p:nvGraphicFramePr>
          <p:cNvPr id="1034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34" name="Формула" r:id="rId12" imgW="114120" imgH="215640" progId="Equation.3">
              <p:embed/>
            </p:oleObj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5132388" y="2668588"/>
          <a:ext cx="1181100" cy="590550"/>
        </p:xfrm>
        <a:graphic>
          <a:graphicData uri="http://schemas.openxmlformats.org/presentationml/2006/ole">
            <p:oleObj spid="_x0000_s1035" name="Формула" r:id="rId13" imgW="355320" imgH="177480" progId="Equation.3">
              <p:embed/>
            </p:oleObj>
          </a:graphicData>
        </a:graphic>
      </p:graphicFrame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5119688" y="4433888"/>
          <a:ext cx="1257300" cy="1711325"/>
        </p:xfrm>
        <a:graphic>
          <a:graphicData uri="http://schemas.openxmlformats.org/presentationml/2006/ole">
            <p:oleObj spid="_x0000_s1036" name="Формула" r:id="rId14" imgW="457200" imgH="431640" progId="Equation.3">
              <p:embed/>
            </p:oleObj>
          </a:graphicData>
        </a:graphic>
      </p:graphicFrame>
      <p:graphicFrame>
        <p:nvGraphicFramePr>
          <p:cNvPr id="3" name="Object 14"/>
          <p:cNvGraphicFramePr>
            <a:graphicFrameLocks noChangeAspect="1"/>
          </p:cNvGraphicFramePr>
          <p:nvPr/>
        </p:nvGraphicFramePr>
        <p:xfrm>
          <a:off x="7010400" y="1928813"/>
          <a:ext cx="1290638" cy="928687"/>
        </p:xfrm>
        <a:graphic>
          <a:graphicData uri="http://schemas.openxmlformats.org/presentationml/2006/ole">
            <p:oleObj spid="_x0000_s1037" name="Формула" r:id="rId15" imgW="317160" imgH="228600" progId="Equation.3">
              <p:embed/>
            </p:oleObj>
          </a:graphicData>
        </a:graphic>
      </p:graphicFrame>
      <p:graphicFrame>
        <p:nvGraphicFramePr>
          <p:cNvPr id="20" name="Object 15"/>
          <p:cNvGraphicFramePr>
            <a:graphicFrameLocks noChangeAspect="1"/>
          </p:cNvGraphicFramePr>
          <p:nvPr/>
        </p:nvGraphicFramePr>
        <p:xfrm>
          <a:off x="7072313" y="3000375"/>
          <a:ext cx="1000125" cy="928688"/>
        </p:xfrm>
        <a:graphic>
          <a:graphicData uri="http://schemas.openxmlformats.org/presentationml/2006/ole">
            <p:oleObj spid="_x0000_s1038" name="Формула" r:id="rId16" imgW="317160" imgH="228600" progId="Equation.3">
              <p:embed/>
            </p:oleObj>
          </a:graphicData>
        </a:graphic>
      </p:graphicFrame>
      <p:graphicFrame>
        <p:nvGraphicFramePr>
          <p:cNvPr id="1039" name="Object 17"/>
          <p:cNvGraphicFramePr>
            <a:graphicFrameLocks noChangeAspect="1"/>
          </p:cNvGraphicFramePr>
          <p:nvPr/>
        </p:nvGraphicFramePr>
        <p:xfrm>
          <a:off x="7072313" y="4214813"/>
          <a:ext cx="1339850" cy="785812"/>
        </p:xfrm>
        <a:graphic>
          <a:graphicData uri="http://schemas.openxmlformats.org/presentationml/2006/ole">
            <p:oleObj spid="_x0000_s1039" name="Формула" r:id="rId17" imgW="368280" imgH="215640" progId="Equation.3">
              <p:embed/>
            </p:oleObj>
          </a:graphicData>
        </a:graphic>
      </p:graphicFrame>
      <p:graphicFrame>
        <p:nvGraphicFramePr>
          <p:cNvPr id="22" name="Object 18"/>
          <p:cNvGraphicFramePr>
            <a:graphicFrameLocks noChangeAspect="1"/>
          </p:cNvGraphicFramePr>
          <p:nvPr/>
        </p:nvGraphicFramePr>
        <p:xfrm>
          <a:off x="7143750" y="5143500"/>
          <a:ext cx="1381125" cy="857250"/>
        </p:xfrm>
        <a:graphic>
          <a:graphicData uri="http://schemas.openxmlformats.org/presentationml/2006/ole">
            <p:oleObj spid="_x0000_s1040" name="Формула" r:id="rId18" imgW="368280" imgH="228600" progId="Equation.3">
              <p:embed/>
            </p:oleObj>
          </a:graphicData>
        </a:graphic>
      </p:graphicFrame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8358188" y="5072063"/>
            <a:ext cx="6429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8286750" y="2714625"/>
            <a:ext cx="6429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graphicFrame>
        <p:nvGraphicFramePr>
          <p:cNvPr id="1041" name="Object 5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41" name="Формула" r:id="rId19" imgW="114120" imgH="215640" progId="Equation.3">
              <p:embed/>
            </p:oleObj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/>
        </p:nvGraphicFramePr>
        <p:xfrm>
          <a:off x="9286908" y="1928802"/>
          <a:ext cx="654849" cy="785818"/>
        </p:xfrm>
        <a:graphic>
          <a:graphicData uri="http://schemas.openxmlformats.org/presentationml/2006/ole">
            <p:oleObj spid="_x0000_s1042" name="Формула" r:id="rId20" imgW="126720" imgH="177480" progId="Equation.3">
              <p:embed/>
            </p:oleObj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9358346" y="4286256"/>
          <a:ext cx="785818" cy="785818"/>
        </p:xfrm>
        <a:graphic>
          <a:graphicData uri="http://schemas.openxmlformats.org/presentationml/2006/ole">
            <p:oleObj spid="_x0000_s1043" name="Формула" r:id="rId21" imgW="16488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28406E-6 L -0.18906 -4.28406E-6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38793E-6 L -0.20468 -1.38793E-6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9"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sng" dirty="0" err="1" smtClean="0">
                <a:solidFill>
                  <a:srgbClr val="FF0000"/>
                </a:solidFill>
                <a:latin typeface="+mn-lt"/>
              </a:rPr>
              <a:t>Тема:</a:t>
            </a:r>
            <a:r>
              <a:rPr lang="ru-RU" sz="4000" u="sng" dirty="0" err="1" smtClean="0">
                <a:solidFill>
                  <a:srgbClr val="FF0000"/>
                </a:solidFill>
                <a:latin typeface="+mn-lt"/>
              </a:rPr>
              <a:t>Преобразование</a:t>
            </a:r>
            <a:r>
              <a:rPr lang="ru-RU" sz="4000" u="sng" dirty="0" smtClean="0">
                <a:solidFill>
                  <a:srgbClr val="FF0000"/>
                </a:solidFill>
                <a:latin typeface="+mn-lt"/>
              </a:rPr>
              <a:t> выражений, содержащих операцию извлечения квадратного корня.</a:t>
            </a:r>
            <a:r>
              <a:rPr lang="ru-RU" sz="40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88" y="2571750"/>
            <a:ext cx="8572500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Цель: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Учиться выполнять операцию извлечения квадратного корня.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Учиться использовать эту операцию в преобразовании выражений.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500063"/>
            <a:ext cx="8501063" cy="5908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</a:rPr>
              <a:t>№1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latin typeface="+mn-lt"/>
              </a:rPr>
              <a:t>Представьте заданное число в виде произведения двух таких множителей, чтобы один из них являлся квадратом некоторого натурального числа.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latin typeface="+mn-lt"/>
              </a:rPr>
              <a:t>Например: </a:t>
            </a:r>
            <a:r>
              <a:rPr lang="ru-RU" sz="2400" b="1" dirty="0">
                <a:solidFill>
                  <a:schemeClr val="bg1"/>
                </a:solidFill>
                <a:latin typeface="+mn-lt"/>
              </a:rPr>
              <a:t>12=4</a:t>
            </a:r>
            <a:r>
              <a:rPr lang="ru-RU" sz="2400" b="1" dirty="0">
                <a:solidFill>
                  <a:schemeClr val="bg1"/>
                </a:solidFill>
                <a:latin typeface="+mn-lt"/>
                <a:sym typeface="Wingdings"/>
              </a:rPr>
              <a:t>3</a:t>
            </a:r>
            <a:r>
              <a:rPr lang="ru-RU" sz="2400" dirty="0">
                <a:solidFill>
                  <a:schemeClr val="bg1"/>
                </a:solidFill>
                <a:latin typeface="+mn-lt"/>
                <a:sym typeface="Wingding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+mn-lt"/>
              <a:sym typeface="Wingding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+mn-lt"/>
              <a:sym typeface="Wingding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+mn-lt"/>
              <a:sym typeface="Wingding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+mn-lt"/>
              <a:sym typeface="Wingding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+mn-lt"/>
              <a:sym typeface="Wingding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+mn-lt"/>
              <a:sym typeface="Wingding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+mn-lt"/>
              <a:sym typeface="Wingding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+mn-lt"/>
              <a:sym typeface="Wingding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+mn-lt"/>
              <a:sym typeface="Wingding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50" y="2500313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1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2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3</a:t>
                      </a:r>
                      <a:endParaRPr lang="ru-RU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18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54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56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60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48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63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43063" y="1857375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1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2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/>
                        <a:t>3</a:t>
                      </a:r>
                      <a:endParaRPr lang="ru-RU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18=9</a:t>
                      </a:r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sym typeface="Wingdings"/>
                        </a:rPr>
                        <a:t></a:t>
                      </a:r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40=4</a:t>
                      </a:r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sym typeface="Wingdings"/>
                        </a:rPr>
                        <a:t>10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54=9</a:t>
                      </a:r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sym typeface="Wingdings"/>
                        </a:rPr>
                        <a:t>6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20=4</a:t>
                      </a:r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sym typeface="Wingdings"/>
                        </a:rPr>
                        <a:t></a:t>
                      </a:r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44=4</a:t>
                      </a:r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sym typeface="Wingdings"/>
                        </a:rPr>
                        <a:t>11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56=4</a:t>
                      </a:r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sym typeface="Wingdings"/>
                        </a:rPr>
                        <a:t>14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24=4</a:t>
                      </a:r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sym typeface="Wingdings"/>
                        </a:rPr>
                        <a:t></a:t>
                      </a:r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45=9</a:t>
                      </a:r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sym typeface="Wingdings"/>
                        </a:rPr>
                        <a:t>5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60=4</a:t>
                      </a:r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sym typeface="Wingdings"/>
                        </a:rPr>
                        <a:t>15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27=9</a:t>
                      </a:r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sym typeface="Wingdings"/>
                        </a:rPr>
                        <a:t>3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48=16</a:t>
                      </a:r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sym typeface="Wingdings"/>
                        </a:rPr>
                        <a:t>3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63=9</a:t>
                      </a:r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sym typeface="Wingdings"/>
                        </a:rPr>
                        <a:t>7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Прямоугольник 1"/>
          <p:cNvSpPr>
            <a:spLocks noChangeArrowheads="1"/>
          </p:cNvSpPr>
          <p:nvPr/>
        </p:nvSpPr>
        <p:spPr bwMode="auto">
          <a:xfrm>
            <a:off x="1285875" y="428625"/>
            <a:ext cx="6000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№2.      Представьте в виде произведения степеней, так чтобы показатель первого множителя был на 1 меньше.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14438" y="2000250"/>
          <a:ext cx="60960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 gridSpan="3"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50" name="Object 33"/>
          <p:cNvGraphicFramePr>
            <a:graphicFrameLocks noChangeAspect="1"/>
          </p:cNvGraphicFramePr>
          <p:nvPr/>
        </p:nvGraphicFramePr>
        <p:xfrm>
          <a:off x="2143125" y="2143125"/>
          <a:ext cx="1666875" cy="500063"/>
        </p:xfrm>
        <a:graphic>
          <a:graphicData uri="http://schemas.openxmlformats.org/presentationml/2006/ole">
            <p:oleObj spid="_x0000_s2050" name="Формула" r:id="rId4" imgW="634680" imgH="190440" progId="Equation.3">
              <p:embed/>
            </p:oleObj>
          </a:graphicData>
        </a:graphic>
      </p:graphicFrame>
      <p:graphicFrame>
        <p:nvGraphicFramePr>
          <p:cNvPr id="2051" name="Object 34"/>
          <p:cNvGraphicFramePr>
            <a:graphicFrameLocks noChangeAspect="1"/>
          </p:cNvGraphicFramePr>
          <p:nvPr/>
        </p:nvGraphicFramePr>
        <p:xfrm>
          <a:off x="1285875" y="2786063"/>
          <a:ext cx="500063" cy="1965325"/>
        </p:xfrm>
        <a:graphic>
          <a:graphicData uri="http://schemas.openxmlformats.org/presentationml/2006/ole">
            <p:oleObj spid="_x0000_s2051" name="Формула" r:id="rId5" imgW="177480" imgH="698400" progId="Equation.3">
              <p:embed/>
            </p:oleObj>
          </a:graphicData>
        </a:graphic>
      </p:graphicFrame>
      <p:graphicFrame>
        <p:nvGraphicFramePr>
          <p:cNvPr id="2052" name="Object 35"/>
          <p:cNvGraphicFramePr>
            <a:graphicFrameLocks noChangeAspect="1"/>
          </p:cNvGraphicFramePr>
          <p:nvPr/>
        </p:nvGraphicFramePr>
        <p:xfrm>
          <a:off x="3357563" y="2786063"/>
          <a:ext cx="534987" cy="1965325"/>
        </p:xfrm>
        <a:graphic>
          <a:graphicData uri="http://schemas.openxmlformats.org/presentationml/2006/ole">
            <p:oleObj spid="_x0000_s2052" name="Формула" r:id="rId6" imgW="190440" imgH="698400" progId="Equation.3">
              <p:embed/>
            </p:oleObj>
          </a:graphicData>
        </a:graphic>
      </p:graphicFrame>
      <p:graphicFrame>
        <p:nvGraphicFramePr>
          <p:cNvPr id="2053" name="Object 36"/>
          <p:cNvGraphicFramePr>
            <a:graphicFrameLocks noChangeAspect="1"/>
          </p:cNvGraphicFramePr>
          <p:nvPr/>
        </p:nvGraphicFramePr>
        <p:xfrm>
          <a:off x="5357813" y="2714625"/>
          <a:ext cx="571500" cy="1965325"/>
        </p:xfrm>
        <a:graphic>
          <a:graphicData uri="http://schemas.openxmlformats.org/presentationml/2006/ole">
            <p:oleObj spid="_x0000_s2053" name="Формула" r:id="rId7" imgW="203040" imgH="698400" progId="Equation.3">
              <p:embed/>
            </p:oleObj>
          </a:graphicData>
        </a:graphic>
      </p:graphicFrame>
      <p:graphicFrame>
        <p:nvGraphicFramePr>
          <p:cNvPr id="8" name="Object 37"/>
          <p:cNvGraphicFramePr>
            <a:graphicFrameLocks noChangeAspect="1"/>
          </p:cNvGraphicFramePr>
          <p:nvPr/>
        </p:nvGraphicFramePr>
        <p:xfrm>
          <a:off x="1857375" y="2786063"/>
          <a:ext cx="1322388" cy="1965325"/>
        </p:xfrm>
        <a:graphic>
          <a:graphicData uri="http://schemas.openxmlformats.org/presentationml/2006/ole">
            <p:oleObj spid="_x0000_s2054" name="Формула" r:id="rId8" imgW="469800" imgH="698400" progId="Equation.3">
              <p:embed/>
            </p:oleObj>
          </a:graphicData>
        </a:graphic>
      </p:graphicFrame>
      <p:graphicFrame>
        <p:nvGraphicFramePr>
          <p:cNvPr id="9" name="Object 38"/>
          <p:cNvGraphicFramePr>
            <a:graphicFrameLocks noChangeAspect="1"/>
          </p:cNvGraphicFramePr>
          <p:nvPr/>
        </p:nvGraphicFramePr>
        <p:xfrm>
          <a:off x="3929063" y="2786063"/>
          <a:ext cx="1322387" cy="1965325"/>
        </p:xfrm>
        <a:graphic>
          <a:graphicData uri="http://schemas.openxmlformats.org/presentationml/2006/ole">
            <p:oleObj spid="_x0000_s2055" name="Формула" r:id="rId9" imgW="469800" imgH="698400" progId="Equation.3">
              <p:embed/>
            </p:oleObj>
          </a:graphicData>
        </a:graphic>
      </p:graphicFrame>
      <p:graphicFrame>
        <p:nvGraphicFramePr>
          <p:cNvPr id="10" name="Object 39"/>
          <p:cNvGraphicFramePr>
            <a:graphicFrameLocks noChangeAspect="1"/>
          </p:cNvGraphicFramePr>
          <p:nvPr/>
        </p:nvGraphicFramePr>
        <p:xfrm>
          <a:off x="5786438" y="2714625"/>
          <a:ext cx="1393825" cy="1965325"/>
        </p:xfrm>
        <a:graphic>
          <a:graphicData uri="http://schemas.openxmlformats.org/presentationml/2006/ole">
            <p:oleObj spid="_x0000_s2056" name="Формула" r:id="rId10" imgW="495000" imgH="698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88" y="285750"/>
          <a:ext cx="7286680" cy="1295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668"/>
                <a:gridCol w="728668"/>
                <a:gridCol w="728668"/>
                <a:gridCol w="728668"/>
                <a:gridCol w="728668"/>
                <a:gridCol w="728668"/>
                <a:gridCol w="728668"/>
                <a:gridCol w="728668"/>
                <a:gridCol w="728668"/>
                <a:gridCol w="728668"/>
              </a:tblGrid>
              <a:tr h="4079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0,4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0,6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0,12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838239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0000"/>
                          </a:solidFill>
                        </a:rPr>
                        <a:t>т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1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928813"/>
            <a:ext cx="3922713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00" y="1500188"/>
          <a:ext cx="609599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-1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-3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-1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ru-RU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err="1" smtClean="0"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Горизонтальный свиток 4"/>
          <p:cNvSpPr/>
          <p:nvPr/>
        </p:nvSpPr>
        <p:spPr>
          <a:xfrm>
            <a:off x="-357222" y="-285776"/>
            <a:ext cx="9501222" cy="7715304"/>
          </a:xfrm>
          <a:prstGeom prst="horizontalScroll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1472" y="785794"/>
            <a:ext cx="8572528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Знак             используется для упрощения записей многих иррациональных чисел. </a:t>
            </a:r>
          </a:p>
          <a:p>
            <a:pPr>
              <a:defRPr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Знак         иногда называют радикалом, от </a:t>
            </a:r>
            <a:r>
              <a:rPr lang="ru-RU" sz="2800" dirty="0">
                <a:solidFill>
                  <a:schemeClr val="bg1"/>
                </a:solidFill>
                <a:latin typeface="+mn-lt"/>
              </a:rPr>
              <a:t>латинского  </a:t>
            </a:r>
            <a:r>
              <a:rPr lang="en-US" sz="2800" dirty="0">
                <a:solidFill>
                  <a:schemeClr val="bg1"/>
                </a:solidFill>
                <a:latin typeface="+mn-lt"/>
              </a:rPr>
              <a:t>radix</a:t>
            </a:r>
            <a:r>
              <a:rPr lang="ru-RU" sz="2800" dirty="0">
                <a:solidFill>
                  <a:schemeClr val="bg1"/>
                </a:solidFill>
                <a:latin typeface="+mn-lt"/>
              </a:rPr>
              <a:t>. В 1626 году нидерландский математик </a:t>
            </a:r>
            <a:r>
              <a:rPr lang="ru-RU" sz="2800" dirty="0" err="1">
                <a:solidFill>
                  <a:schemeClr val="bg1"/>
                </a:solidFill>
                <a:latin typeface="+mn-lt"/>
              </a:rPr>
              <a:t>А.Ширар</a:t>
            </a:r>
            <a:r>
              <a:rPr lang="ru-RU" sz="2800" dirty="0">
                <a:solidFill>
                  <a:schemeClr val="bg1"/>
                </a:solidFill>
                <a:latin typeface="+mn-lt"/>
              </a:rPr>
              <a:t> ввел близкое к современному обозначение корня V. Если над этим знаком стояла цифра 2, то это означало корень квадратный, если 3 – кубический. Лишь в 1637 году Рене Декарт соединил знак корня с горизонтальной чертой, применив в своей «Геометрии» современный знак корня . Этот знак вошёл во всеобщее употребление лишь в начале XVIII века.</a:t>
            </a:r>
          </a:p>
          <a:p>
            <a:pPr>
              <a:defRPr/>
            </a:pPr>
            <a:endParaRPr lang="ru-RU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defRPr/>
            </a:pPr>
            <a:endParaRPr lang="ru-RU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defRPr/>
            </a:pPr>
            <a:endParaRPr lang="ru-RU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defRPr/>
            </a:pPr>
            <a:endParaRPr lang="ru-RU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</a:rPr>
              <a:t>           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1714480" y="1643050"/>
          <a:ext cx="428625" cy="476250"/>
        </p:xfrm>
        <a:graphic>
          <a:graphicData uri="http://schemas.openxmlformats.org/presentationml/2006/ole">
            <p:oleObj spid="_x0000_s3074" name="Формула" r:id="rId5" imgW="228600" imgH="253800" progId="Equation.3">
              <p:embed/>
            </p:oleObj>
          </a:graphicData>
        </a:graphic>
      </p:graphicFrame>
      <p:graphicFrame>
        <p:nvGraphicFramePr>
          <p:cNvPr id="3075" name="Object 4"/>
          <p:cNvGraphicFramePr>
            <a:graphicFrameLocks noChangeAspect="1"/>
          </p:cNvGraphicFramePr>
          <p:nvPr/>
        </p:nvGraphicFramePr>
        <p:xfrm>
          <a:off x="1857356" y="857232"/>
          <a:ext cx="428625" cy="476250"/>
        </p:xfrm>
        <a:graphic>
          <a:graphicData uri="http://schemas.openxmlformats.org/presentationml/2006/ole">
            <p:oleObj spid="_x0000_s3075" name="Формула" r:id="rId6" imgW="22860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1071563"/>
            <a:ext cx="9144000" cy="5786437"/>
          </a:xfrm>
          <a:solidFill>
            <a:schemeClr val="tx1">
              <a:lumMod val="95000"/>
            </a:schemeClr>
          </a:solidFill>
        </p:spPr>
        <p:txBody>
          <a:bodyPr>
            <a:normAutofit/>
          </a:bodyPr>
          <a:lstStyle/>
          <a:p>
            <a:pPr marL="587502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Учиться выполнять операцию </a:t>
            </a:r>
            <a:endParaRPr lang="ru-RU" sz="3200" dirty="0" smtClean="0">
              <a:solidFill>
                <a:schemeClr val="bg1"/>
              </a:solidFill>
            </a:endParaRPr>
          </a:p>
          <a:p>
            <a:pPr marL="587502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извлечения </a:t>
            </a:r>
            <a:r>
              <a:rPr lang="ru-RU" sz="3200" dirty="0" smtClean="0">
                <a:solidFill>
                  <a:schemeClr val="bg1"/>
                </a:solidFill>
              </a:rPr>
              <a:t>квадратного корня.</a:t>
            </a:r>
          </a:p>
          <a:p>
            <a:pPr marL="587502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endParaRPr lang="ru-RU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587502" indent="-51435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AutoNum type="arabicPeriod"/>
              <a:defRPr/>
            </a:pPr>
            <a:endParaRPr lang="ru-RU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587502" indent="-51435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71472" y="2357430"/>
          <a:ext cx="1428779" cy="4071966"/>
        </p:xfrm>
        <a:graphic>
          <a:graphicData uri="http://schemas.openxmlformats.org/presentationml/2006/ole">
            <p:oleObj spid="_x0000_s4098" name="Формула" r:id="rId4" imgW="558720" imgH="1574640" progId="Equation.3">
              <p:embed/>
            </p:oleObj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6143604" y="642918"/>
            <a:ext cx="3000396" cy="20002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7000892" y="1857364"/>
          <a:ext cx="1357290" cy="752502"/>
        </p:xfrm>
        <a:graphic>
          <a:graphicData uri="http://schemas.openxmlformats.org/presentationml/2006/ole">
            <p:oleObj spid="_x0000_s4102" name="Формула" r:id="rId5" imgW="647640" imgH="457200" progId="Equation.3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6715140" y="1428736"/>
          <a:ext cx="1900236" cy="434694"/>
        </p:xfrm>
        <a:graphic>
          <a:graphicData uri="http://schemas.openxmlformats.org/presentationml/2006/ole">
            <p:oleObj spid="_x0000_s4101" name="Формула" r:id="rId6" imgW="927000" imgH="228600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6286512" y="857232"/>
          <a:ext cx="1009650" cy="571500"/>
        </p:xfrm>
        <a:graphic>
          <a:graphicData uri="http://schemas.openxmlformats.org/presentationml/2006/ole">
            <p:oleObj spid="_x0000_s4099" name="Формула" r:id="rId7" imgW="647640" imgH="253800" progId="Equation.3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7786710" y="928670"/>
          <a:ext cx="1211262" cy="544513"/>
        </p:xfrm>
        <a:graphic>
          <a:graphicData uri="http://schemas.openxmlformats.org/presentationml/2006/ole">
            <p:oleObj spid="_x0000_s4100" name="Формула" r:id="rId8" imgW="622080" imgH="279360" progId="Equation.3">
              <p:embed/>
            </p:oleObj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85728"/>
            <a:ext cx="7643834" cy="135732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rgbClr val="FF0000"/>
                </a:solidFill>
                <a:latin typeface="+mn-lt"/>
              </a:rPr>
              <a:t>Преобразование выражений.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graphicFrame>
        <p:nvGraphicFramePr>
          <p:cNvPr id="4103" name="Object 2"/>
          <p:cNvGraphicFramePr>
            <a:graphicFrameLocks noChangeAspect="1"/>
          </p:cNvGraphicFramePr>
          <p:nvPr/>
        </p:nvGraphicFramePr>
        <p:xfrm>
          <a:off x="1571604" y="2357430"/>
          <a:ext cx="5816600" cy="4054475"/>
        </p:xfrm>
        <a:graphic>
          <a:graphicData uri="http://schemas.openxmlformats.org/presentationml/2006/ole">
            <p:oleObj spid="_x0000_s4103" name="Формула" r:id="rId9" imgW="2222280" imgH="1549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42875" y="214313"/>
            <a:ext cx="8858250" cy="65563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</a:rPr>
              <a:t>2.  Учиться использовать эту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</a:rPr>
              <a:t>операцию в преобразовании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</a:rPr>
              <a:t>выражений.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5126" name="Object 9"/>
          <p:cNvGraphicFramePr>
            <a:graphicFrameLocks noChangeAspect="1"/>
          </p:cNvGraphicFramePr>
          <p:nvPr/>
        </p:nvGraphicFramePr>
        <p:xfrm>
          <a:off x="142844" y="1857364"/>
          <a:ext cx="1495425" cy="3500438"/>
        </p:xfrm>
        <a:graphic>
          <a:graphicData uri="http://schemas.openxmlformats.org/presentationml/2006/ole">
            <p:oleObj spid="_x0000_s5126" name="Формула" r:id="rId3" imgW="520560" imgH="1218960" progId="Equation.3">
              <p:embed/>
            </p:oleObj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6000760" y="142852"/>
            <a:ext cx="3000396" cy="20002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6357950" y="285728"/>
          <a:ext cx="1009650" cy="571500"/>
        </p:xfrm>
        <a:graphic>
          <a:graphicData uri="http://schemas.openxmlformats.org/presentationml/2006/ole">
            <p:oleObj spid="_x0000_s5122" name="Формула" r:id="rId4" imgW="647640" imgH="253800" progId="Equation.3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7643834" y="285728"/>
          <a:ext cx="1211262" cy="544513"/>
        </p:xfrm>
        <a:graphic>
          <a:graphicData uri="http://schemas.openxmlformats.org/presentationml/2006/ole">
            <p:oleObj spid="_x0000_s5123" name="Формула" r:id="rId5" imgW="622080" imgH="279360" progId="Equation.3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6643702" y="857232"/>
          <a:ext cx="2185988" cy="500063"/>
        </p:xfrm>
        <a:graphic>
          <a:graphicData uri="http://schemas.openxmlformats.org/presentationml/2006/ole">
            <p:oleObj spid="_x0000_s5124" name="Формула" r:id="rId6" imgW="927000" imgH="228600" progId="Equation.3">
              <p:embed/>
            </p:oleObj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6929454" y="1285860"/>
          <a:ext cx="1546225" cy="857250"/>
        </p:xfrm>
        <a:graphic>
          <a:graphicData uri="http://schemas.openxmlformats.org/presentationml/2006/ole">
            <p:oleObj spid="_x0000_s5125" name="Формула" r:id="rId7" imgW="647640" imgH="457200" progId="Equation.3">
              <p:embed/>
            </p:oleObj>
          </a:graphicData>
        </a:graphic>
      </p:graphicFrame>
      <p:graphicFrame>
        <p:nvGraphicFramePr>
          <p:cNvPr id="5127" name="Object 9"/>
          <p:cNvGraphicFramePr>
            <a:graphicFrameLocks noChangeAspect="1"/>
          </p:cNvGraphicFramePr>
          <p:nvPr/>
        </p:nvGraphicFramePr>
        <p:xfrm>
          <a:off x="1571604" y="2500306"/>
          <a:ext cx="7572396" cy="3070225"/>
        </p:xfrm>
        <a:graphic>
          <a:graphicData uri="http://schemas.openxmlformats.org/presentationml/2006/ole">
            <p:oleObj spid="_x0000_s5127" name="Формула" r:id="rId8" imgW="2666880" imgH="1028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969</TotalTime>
  <Words>1034</Words>
  <Application>Microsoft Office PowerPoint</Application>
  <PresentationFormat>Экран (4:3)</PresentationFormat>
  <Paragraphs>265</Paragraphs>
  <Slides>14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Апекс</vt:lpstr>
      <vt:lpstr>Тема Office</vt:lpstr>
      <vt:lpstr>Формула</vt:lpstr>
      <vt:lpstr>Microsoft Equation 3.0</vt:lpstr>
      <vt:lpstr>Урок в 8 классе</vt:lpstr>
      <vt:lpstr>Основные свойства квадратного корня из неотрицательного числа.</vt:lpstr>
      <vt:lpstr>Тема:Преобразование выражений, содержащих операцию извлечения квадратного корня.  </vt:lpstr>
      <vt:lpstr>Слайд 4</vt:lpstr>
      <vt:lpstr>Слайд 5</vt:lpstr>
      <vt:lpstr>Слайд 6</vt:lpstr>
      <vt:lpstr>Слайд 7</vt:lpstr>
      <vt:lpstr> Преобразование выражений. </vt:lpstr>
      <vt:lpstr>Слайд 9</vt:lpstr>
      <vt:lpstr>Преобразование выражений.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 8 классе</dc:title>
  <dc:creator>Admin</dc:creator>
  <cp:lastModifiedBy>Admin</cp:lastModifiedBy>
  <cp:revision>123</cp:revision>
  <dcterms:created xsi:type="dcterms:W3CDTF">2010-11-16T17:55:30Z</dcterms:created>
  <dcterms:modified xsi:type="dcterms:W3CDTF">2013-08-12T17:29:41Z</dcterms:modified>
</cp:coreProperties>
</file>