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729716-A93B-45B9-B7D3-907C1E2979B5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07CBEF-4204-49DE-866E-266F3D97F7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40768"/>
            <a:ext cx="851887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Функции в языках </a:t>
            </a:r>
            <a:b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объектно-ориентированного </a:t>
            </a:r>
          </a:p>
          <a:p>
            <a:pPr algn="ctr"/>
            <a:r>
              <a:rPr lang="ru-RU" sz="4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программирования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7818" y="4857760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Беляева Зоя Викторовна, учитель </a:t>
            </a:r>
            <a:r>
              <a:rPr lang="ru-RU" smtClean="0"/>
              <a:t>информатики </a:t>
            </a:r>
            <a:br>
              <a:rPr lang="ru-RU" smtClean="0"/>
            </a:br>
            <a:r>
              <a:rPr lang="ru-RU" smtClean="0"/>
              <a:t>МОУ </a:t>
            </a:r>
            <a:r>
              <a:rPr lang="ru-RU" dirty="0" smtClean="0"/>
              <a:t>«</a:t>
            </a:r>
            <a:r>
              <a:rPr lang="ru-RU" dirty="0" err="1" smtClean="0"/>
              <a:t>Новоуральская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Функции ввода и вывода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80728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/>
              <a:t>Значения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ЧисКод1</a:t>
            </a:r>
            <a:r>
              <a:rPr lang="ru-RU" sz="2000" dirty="0" smtClean="0"/>
              <a:t> и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ЧисКод2</a:t>
            </a:r>
            <a:r>
              <a:rPr lang="ru-RU" sz="2000" dirty="0" smtClean="0"/>
              <a:t>, определяющие вид панели сообщений</a:t>
            </a:r>
            <a:endParaRPr lang="ru-RU" sz="2000" dirty="0"/>
          </a:p>
        </p:txBody>
      </p:sp>
      <p:graphicFrame>
        <p:nvGraphicFramePr>
          <p:cNvPr id="7" name="Group 118"/>
          <p:cNvGraphicFramePr>
            <a:graphicFrameLocks noGrp="1"/>
          </p:cNvGraphicFramePr>
          <p:nvPr/>
        </p:nvGraphicFramePr>
        <p:xfrm>
          <a:off x="179512" y="1484784"/>
          <a:ext cx="3563938" cy="2520951"/>
        </p:xfrm>
        <a:graphic>
          <a:graphicData uri="http://schemas.openxmlformats.org/drawingml/2006/table">
            <a:tbl>
              <a:tblPr/>
              <a:tblGrid>
                <a:gridCol w="1476375"/>
                <a:gridCol w="2087563"/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ЧисКод1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Пиктограмма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Group 78"/>
          <p:cNvGraphicFramePr>
            <a:graphicFrameLocks noGrp="1"/>
          </p:cNvGraphicFramePr>
          <p:nvPr/>
        </p:nvGraphicFramePr>
        <p:xfrm>
          <a:off x="3995936" y="1376576"/>
          <a:ext cx="4824734" cy="2844512"/>
        </p:xfrm>
        <a:graphic>
          <a:graphicData uri="http://schemas.openxmlformats.org/drawingml/2006/table">
            <a:tbl>
              <a:tblPr/>
              <a:tblGrid>
                <a:gridCol w="1296342"/>
                <a:gridCol w="352839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ЧисКод2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Набор кнопок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06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ОК, Отмена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0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Стоп, Повтор, Пропустить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0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Да, Нет, Отмена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Да, Нет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Повтор, Отмена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2411760" y="1988840"/>
            <a:ext cx="432048" cy="43204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2411760" y="3501008"/>
            <a:ext cx="432048" cy="432048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>
                <a:solidFill>
                  <a:schemeClr val="tx1"/>
                </a:solidFill>
              </a:rPr>
              <a:t>i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 flipH="1">
            <a:off x="2411760" y="2492896"/>
            <a:ext cx="432048" cy="432048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?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411760" y="3016202"/>
            <a:ext cx="432048" cy="432048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!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4293096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/>
              <a:t>Нажатие на кнопку приводит к вычислению значения функции, которое зависит от нажатой кнопки (Таблица 1.6. на стр. 32)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501317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err="1">
                <a:latin typeface="Courier New" pitchFamily="49" charset="0"/>
                <a:cs typeface="Courier New" pitchFamily="49" charset="0"/>
              </a:rPr>
              <a:t>MsgBox</a:t>
            </a:r>
            <a:r>
              <a:rPr lang="ru-RU" sz="2000" dirty="0">
                <a:latin typeface="Courier New" pitchFamily="49" charset="0"/>
                <a:cs typeface="Courier New" pitchFamily="49" charset="0"/>
              </a:rPr>
              <a:t>("Уважаемый  " + </a:t>
            </a:r>
            <a:r>
              <a:rPr lang="ru-RU" sz="2000" dirty="0" err="1">
                <a:latin typeface="Courier New" pitchFamily="49" charset="0"/>
                <a:cs typeface="Courier New" pitchFamily="49" charset="0"/>
              </a:rPr>
              <a:t>strA</a:t>
            </a:r>
            <a:r>
              <a:rPr lang="ru-RU" sz="2000" dirty="0">
                <a:latin typeface="Courier New" pitchFamily="49" charset="0"/>
                <a:cs typeface="Courier New" pitchFamily="49" charset="0"/>
              </a:rPr>
              <a:t> + ", Вы готовы к проверке знаний?",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36</a:t>
            </a:r>
            <a:r>
              <a:rPr lang="ru-RU" sz="2000" dirty="0">
                <a:latin typeface="Courier New" pitchFamily="49" charset="0"/>
                <a:cs typeface="Courier New" pitchFamily="49" charset="0"/>
              </a:rPr>
              <a:t>, "Конец регистрации")</a:t>
            </a:r>
          </a:p>
        </p:txBody>
      </p:sp>
      <p:pic>
        <p:nvPicPr>
          <p:cNvPr id="17" name="Picture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7463" y="5373216"/>
            <a:ext cx="4395165" cy="1368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Функции даты и времени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79512" y="1124744"/>
            <a:ext cx="878497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Функция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DATE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cs typeface="Courier New" pitchFamily="49" charset="0"/>
              </a:rPr>
              <a:t>возвращает значение текущей даты, которое представляется в виде чисел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Месяц/Число/Год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r>
              <a:rPr lang="ru-RU" sz="2000" dirty="0">
                <a:cs typeface="Courier New" pitchFamily="49" charset="0"/>
              </a:rPr>
              <a:t>	</a:t>
            </a:r>
            <a:r>
              <a:rPr lang="ru-RU" sz="2400" dirty="0" smtClean="0">
                <a:cs typeface="Courier New" pitchFamily="49" charset="0"/>
              </a:rPr>
              <a:t>Разностью значений является число дней между датами</a:t>
            </a:r>
            <a:endParaRPr lang="ru-RU" sz="2400" dirty="0" smtClean="0"/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79512" y="3501008"/>
            <a:ext cx="878497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2. Функция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TIME$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cs typeface="Courier New" pitchFamily="49" charset="0"/>
              </a:rPr>
              <a:t>возвращает значение текущего времени, имеющего тип </a:t>
            </a:r>
            <a:r>
              <a:rPr lang="en-US" sz="2400" dirty="0" smtClean="0">
                <a:cs typeface="Courier New" pitchFamily="49" charset="0"/>
              </a:rPr>
              <a:t>String</a:t>
            </a:r>
            <a:r>
              <a:rPr lang="ru-RU" sz="2400" dirty="0" smtClean="0">
                <a:cs typeface="Courier New" pitchFamily="49" charset="0"/>
              </a:rPr>
              <a:t>, которое можно вывести в текстовое поле. Значение времени выводится в виде чисел, разделенных знаком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cs typeface="Courier New" pitchFamily="49" charset="0"/>
              </a:rPr>
              <a:t>: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Часы:Минуты:Секунды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#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r>
              <a:rPr lang="ru-RU" sz="2000" dirty="0">
                <a:cs typeface="Courier New" pitchFamily="49" charset="0"/>
              </a:rPr>
              <a:t>	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DateDiff</a:t>
            </a:r>
            <a:r>
              <a:rPr lang="en-US" sz="24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 (interval, date1, date2) </a:t>
            </a:r>
            <a:r>
              <a:rPr lang="en-US" sz="2400" dirty="0" smtClean="0"/>
              <a:t>- </a:t>
            </a:r>
            <a:r>
              <a:rPr lang="ru-RU" sz="2400" dirty="0" smtClean="0"/>
              <a:t>возвращает разность между двумя датами. Параметр </a:t>
            </a:r>
            <a:r>
              <a:rPr lang="en-US" sz="2400" dirty="0" smtClean="0"/>
              <a:t>interval </a:t>
            </a:r>
            <a:r>
              <a:rPr lang="ru-RU" sz="2400" dirty="0" smtClean="0"/>
              <a:t>указывает в каком формате будет вычисляться разность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5699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Today = Now </a:t>
            </a:r>
            <a:r>
              <a:rPr lang="en-US" sz="2400" dirty="0" smtClean="0"/>
              <a:t>'</a:t>
            </a:r>
            <a:r>
              <a:rPr lang="ru-RU" sz="2400" dirty="0" smtClean="0"/>
              <a:t>узнаем текущую системную дату и время </a:t>
            </a:r>
            <a:br>
              <a:rPr lang="ru-RU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Today = Date </a:t>
            </a:r>
            <a:r>
              <a:rPr lang="en-US" sz="2400" dirty="0" smtClean="0"/>
              <a:t>'</a:t>
            </a:r>
            <a:r>
              <a:rPr lang="ru-RU" sz="2400" dirty="0" smtClean="0"/>
              <a:t>узнаем текущую системную дату </a:t>
            </a:r>
            <a:br>
              <a:rPr lang="ru-RU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solidFill>
                  <a:srgbClr val="7030A0"/>
                </a:solidFill>
                <a:latin typeface="Courier New" pitchFamily="49" charset="0"/>
                <a:cs typeface="Courier New" pitchFamily="49" charset="0"/>
              </a:rPr>
              <a:t>Today = Time </a:t>
            </a:r>
            <a:r>
              <a:rPr lang="en-US" sz="2400" dirty="0" smtClean="0"/>
              <a:t>'</a:t>
            </a:r>
            <a:r>
              <a:rPr lang="ru-RU" sz="2400" dirty="0" smtClean="0"/>
              <a:t>узнаем текущее системное время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492896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Различия между </a:t>
            </a:r>
            <a:r>
              <a:rPr lang="en-US" sz="2400" b="1" dirty="0" smtClean="0">
                <a:solidFill>
                  <a:srgbClr val="C00000"/>
                </a:solidFill>
              </a:rPr>
              <a:t>функциями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Date, Time </a:t>
            </a:r>
            <a:r>
              <a:rPr lang="en-US" sz="2400" b="1" dirty="0" smtClean="0">
                <a:solidFill>
                  <a:srgbClr val="C00000"/>
                </a:solidFill>
              </a:rPr>
              <a:t>и </a:t>
            </a:r>
            <a:r>
              <a:rPr lang="en-US" sz="2400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Now </a:t>
            </a:r>
            <a:endParaRPr lang="ru-RU" sz="24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Домашнее задание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79512" y="1124744"/>
            <a:ext cx="87849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Стр. 29 – 32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Ответить на контрольные вопросы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Подготовиться к проверочной работе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7271"/>
            <a:ext cx="6048672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Понятие функции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980728"/>
            <a:ext cx="864096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функции</a:t>
            </a:r>
            <a:r>
              <a:rPr lang="ru-RU" sz="2400" dirty="0" smtClean="0"/>
              <a:t> в языках программирования близко к понятию функции в математике. Функция может иметь один или более аргументов. Аргументы в списке отделяются друг от друга запятыми:</a:t>
            </a:r>
          </a:p>
          <a:p>
            <a:pPr algn="ctr"/>
            <a:endParaRPr lang="ru-RU" sz="3200" b="1" i="1" dirty="0" smtClean="0">
              <a:solidFill>
                <a:schemeClr val="accent4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3200" b="1" i="1" dirty="0" err="1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ИмяФункции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ru-RU" sz="3200" b="1" i="1" dirty="0" err="1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СписокАргументов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3200" b="1" i="1" dirty="0">
              <a:solidFill>
                <a:schemeClr val="accent4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Для каждого набора значений аргументов можно определить значение функции.</a:t>
            </a:r>
          </a:p>
          <a:p>
            <a:pPr algn="just"/>
            <a:r>
              <a:rPr lang="ru-RU" sz="2400" dirty="0" smtClean="0"/>
              <a:t>	В программировании говорят, что функция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возвращает</a:t>
            </a:r>
            <a:r>
              <a:rPr lang="ru-RU" sz="2400" dirty="0" smtClean="0"/>
              <a:t> свое значение, если заданы значения ее аргументов. Функции обычно входят в состав выражений, значения которых присваиваются переменным.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Математические  функции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980728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</a:t>
            </a:r>
            <a:r>
              <a:rPr lang="ru-RU" sz="2400" dirty="0" smtClean="0"/>
              <a:t>начения аргументов и функций являются числа. В </a:t>
            </a:r>
            <a:r>
              <a:rPr lang="en-US" sz="2400" dirty="0" smtClean="0"/>
              <a:t>VB</a:t>
            </a:r>
            <a:r>
              <a:rPr lang="ru-RU" sz="2400" dirty="0" smtClean="0"/>
              <a:t> 12 математических функций.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84482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Тригонометрические:</a:t>
            </a:r>
            <a:r>
              <a:rPr lang="ru-RU" sz="2000" dirty="0" smtClean="0"/>
              <a:t>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SIN(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), COS(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), TAN(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), ATN(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ru-RU" sz="2400" b="1" dirty="0" smtClean="0"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780928"/>
            <a:ext cx="7992888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Пример:</a:t>
            </a:r>
          </a:p>
          <a:p>
            <a:pPr marL="342900" indent="-342900">
              <a:spcBef>
                <a:spcPct val="30000"/>
              </a:spcBef>
            </a:pP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Dim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sng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A, </a:t>
            </a:r>
            <a:r>
              <a:rPr lang="en-US" sz="2400" dirty="0" err="1" smtClean="0"/>
              <a:t>sng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C, </a:t>
            </a:r>
            <a:r>
              <a:rPr lang="en-US" sz="2400" dirty="0" err="1" smtClean="0"/>
              <a:t>sng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S,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err="1" smtClean="0"/>
              <a:t>sng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 smtClean="0"/>
              <a:t>sng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pi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AS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Single</a:t>
            </a:r>
          </a:p>
          <a:p>
            <a:pPr marL="342900" indent="-342900">
              <a:spcBef>
                <a:spcPct val="30000"/>
              </a:spcBef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A = 1.3 </a:t>
            </a:r>
            <a:r>
              <a:rPr lang="ru-RU" sz="2400" dirty="0" smtClean="0"/>
              <a:t>' Определяем угол в радианах</a:t>
            </a:r>
            <a:endParaRPr lang="en-US" sz="2400" dirty="0" smtClean="0"/>
          </a:p>
          <a:p>
            <a:pPr marL="342900" indent="-342900">
              <a:spcBef>
                <a:spcPct val="30000"/>
              </a:spcBef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C = 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Sin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(A) </a:t>
            </a:r>
            <a:r>
              <a:rPr lang="ru-RU" sz="2400" dirty="0" smtClean="0"/>
              <a:t>' Вычисляем синус </a:t>
            </a:r>
            <a:endParaRPr lang="en-US" sz="2400" dirty="0" smtClean="0"/>
          </a:p>
          <a:p>
            <a:pPr marL="342900" indent="-342900">
              <a:spcBef>
                <a:spcPct val="30000"/>
              </a:spcBef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S = 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Cos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(A) </a:t>
            </a:r>
            <a:r>
              <a:rPr lang="ru-RU" sz="2400" dirty="0" smtClean="0"/>
              <a:t>' Вычисляем косинус</a:t>
            </a:r>
            <a:endParaRPr lang="en-US" sz="2400" dirty="0" smtClean="0"/>
          </a:p>
          <a:p>
            <a:pPr marL="342900" indent="-342900">
              <a:spcBef>
                <a:spcPct val="30000"/>
              </a:spcBef>
            </a:pP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C = 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Tan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(A) </a:t>
            </a:r>
            <a:r>
              <a:rPr lang="ru-RU" sz="2400" dirty="0" smtClean="0"/>
              <a:t>' Вычисляем тангенс</a:t>
            </a:r>
            <a:endParaRPr lang="en-US" sz="2400" dirty="0" smtClean="0"/>
          </a:p>
          <a:p>
            <a:pPr marL="342900" indent="-342900">
              <a:spcBef>
                <a:spcPct val="30000"/>
              </a:spcBef>
            </a:pP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pi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= 4 * 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Atn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(1) </a:t>
            </a:r>
            <a:r>
              <a:rPr lang="ru-RU" sz="2400" dirty="0" smtClean="0"/>
              <a:t>' Вычисляет значение числа </a:t>
            </a:r>
            <a:r>
              <a:rPr lang="ru-RU" sz="2400" dirty="0" err="1" smtClean="0"/>
              <a:t>pi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Математические  функции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052736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Квадратный корень:</a:t>
            </a:r>
            <a:r>
              <a:rPr lang="ru-RU" sz="2000" dirty="0" smtClean="0"/>
              <a:t>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SQR(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число)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56792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Пример:</a:t>
            </a:r>
          </a:p>
          <a:p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Dim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AS Integer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S = </a:t>
            </a:r>
            <a:r>
              <a:rPr lang="ru-RU" sz="2400" dirty="0" err="1" smtClean="0">
                <a:latin typeface="Courier New" pitchFamily="49" charset="0"/>
                <a:cs typeface="Courier New" pitchFamily="49" charset="0"/>
              </a:rPr>
              <a:t>Sqr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(4) </a:t>
            </a:r>
            <a:r>
              <a:rPr lang="ru-RU" sz="2400" dirty="0" smtClean="0"/>
              <a:t>'Возвратит 2.</a:t>
            </a:r>
            <a:br>
              <a:rPr lang="ru-RU" sz="2400" dirty="0" smtClean="0"/>
            </a:b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S = 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Sqr</a:t>
            </a:r>
            <a:r>
              <a:rPr lang="ru-RU" sz="2400" dirty="0" smtClean="0">
                <a:latin typeface="Courier New" pitchFamily="49" charset="0"/>
                <a:cs typeface="Courier New" pitchFamily="49" charset="0"/>
              </a:rPr>
              <a:t>(-4) </a:t>
            </a:r>
            <a:r>
              <a:rPr lang="ru-RU" sz="2400" dirty="0" smtClean="0"/>
              <a:t>'Генерирует ошибку (корень из отрицательного числа).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573016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Логарифм:</a:t>
            </a:r>
            <a:r>
              <a:rPr lang="ru-RU" sz="2000" dirty="0" smtClean="0"/>
              <a:t>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LOG(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/>
              <a:t>– </a:t>
            </a:r>
            <a:r>
              <a:rPr lang="ru-RU" sz="2400" dirty="0" smtClean="0"/>
              <a:t>вычисляет натуральный логарифм </a:t>
            </a:r>
            <a:r>
              <a:rPr lang="en-US" sz="2400" dirty="0" smtClean="0"/>
              <a:t>x</a:t>
            </a:r>
            <a:r>
              <a:rPr lang="ru-RU" sz="2400" dirty="0" err="1" smtClean="0"/>
              <a:t>исла</a:t>
            </a:r>
            <a:r>
              <a:rPr lang="ru-RU" sz="2400" dirty="0" smtClean="0"/>
              <a:t> (по основанию </a:t>
            </a:r>
            <a:r>
              <a:rPr lang="ru-RU" sz="2400" b="1" i="1" dirty="0" err="1" smtClean="0"/>
              <a:t>e</a:t>
            </a:r>
            <a:r>
              <a:rPr lang="ru-RU" sz="2400" dirty="0" smtClean="0"/>
              <a:t>). (Возвращает тип </a:t>
            </a:r>
            <a:r>
              <a:rPr lang="ru-RU" sz="2400" dirty="0" err="1" smtClean="0"/>
              <a:t>Double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pPr algn="ctr"/>
            <a:r>
              <a:rPr lang="ru-RU" sz="2400" dirty="0" smtClean="0"/>
              <a:t>  </a:t>
            </a:r>
            <a:r>
              <a:rPr lang="ru-RU" sz="2400" b="1" dirty="0" smtClean="0"/>
              <a:t>е=2.71</a:t>
            </a:r>
            <a:endParaRPr lang="ru-RU" sz="2400" b="1" u="sng" dirty="0" smtClean="0"/>
          </a:p>
          <a:p>
            <a:r>
              <a:rPr lang="ru-RU" sz="2400" dirty="0" smtClean="0"/>
              <a:t>Для того, чтобы получить логарифм по основанию </a:t>
            </a:r>
            <a:r>
              <a:rPr lang="ru-RU" sz="2400" dirty="0" err="1" smtClean="0"/>
              <a:t>n</a:t>
            </a:r>
            <a:r>
              <a:rPr lang="ru-RU" sz="2400" dirty="0" smtClean="0"/>
              <a:t> нужно произвести следующее вычисление:</a:t>
            </a:r>
          </a:p>
          <a:p>
            <a:pPr algn="ctr"/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Logn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) = 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Log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) / 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Log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b="1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457200" indent="-457200"/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Математические  функции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05273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Случайное число:</a:t>
            </a:r>
            <a:r>
              <a:rPr lang="ru-RU" sz="2000" dirty="0" smtClean="0"/>
              <a:t> 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RND[(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число)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]</a:t>
            </a:r>
            <a:r>
              <a:rPr lang="ru-RU" sz="2400" dirty="0" smtClean="0">
                <a:cs typeface="Courier New" pitchFamily="49" charset="0"/>
              </a:rPr>
              <a:t>-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cs typeface="Courier New" pitchFamily="49" charset="0"/>
              </a:rPr>
              <a:t>генерирует случайное число от 0 до 1.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988840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Для генерации случайного числа </a:t>
            </a:r>
            <a:r>
              <a:rPr lang="ru-RU" sz="2000" b="1" dirty="0" smtClean="0"/>
              <a:t>Х </a:t>
            </a:r>
            <a:r>
              <a:rPr lang="ru-RU" sz="2000" dirty="0" smtClean="0"/>
              <a:t>в интервале </a:t>
            </a:r>
            <a:r>
              <a:rPr lang="ru-RU" sz="2000" b="1" dirty="0" smtClean="0"/>
              <a:t>[ </a:t>
            </a:r>
            <a:r>
              <a:rPr lang="en-US" sz="2000" b="1" dirty="0" smtClean="0"/>
              <a:t>A</a:t>
            </a:r>
            <a:r>
              <a:rPr lang="ru-RU" sz="2000" b="1" dirty="0" smtClean="0"/>
              <a:t>,</a:t>
            </a:r>
            <a:r>
              <a:rPr lang="en-US" sz="2000" b="1" dirty="0" smtClean="0"/>
              <a:t>B</a:t>
            </a:r>
            <a:r>
              <a:rPr lang="ru-RU" sz="2000" b="1" dirty="0" smtClean="0"/>
              <a:t>]</a:t>
            </a:r>
            <a:r>
              <a:rPr lang="ru-RU" sz="2000" dirty="0" smtClean="0"/>
              <a:t> используют формулу:</a:t>
            </a:r>
          </a:p>
          <a:p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RND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*(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)+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dirty="0" smtClean="0"/>
              <a:t>или</a:t>
            </a:r>
          </a:p>
          <a:p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RND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*(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+1)+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dirty="0" smtClean="0"/>
              <a:t>(включает крайние значения интервала [ </a:t>
            </a:r>
            <a:r>
              <a:rPr lang="en-US" sz="2000" dirty="0" smtClean="0"/>
              <a:t>A</a:t>
            </a:r>
            <a:r>
              <a:rPr lang="ru-RU" sz="2000" dirty="0" smtClean="0"/>
              <a:t>,</a:t>
            </a:r>
            <a:r>
              <a:rPr lang="en-US" sz="2000" dirty="0" smtClean="0"/>
              <a:t>B</a:t>
            </a:r>
            <a:r>
              <a:rPr lang="ru-RU" sz="2000" dirty="0" smtClean="0"/>
              <a:t>])</a:t>
            </a:r>
          </a:p>
          <a:p>
            <a:endParaRPr lang="ru-RU" sz="2000" dirty="0" smtClean="0"/>
          </a:p>
          <a:p>
            <a:r>
              <a:rPr lang="ru-RU" sz="2000" dirty="0" smtClean="0"/>
              <a:t>Каждый раз при запуске программы, если не переустанавливается база генератора случайных чисел, формируется одна и та же последовательность чисел.</a:t>
            </a:r>
          </a:p>
          <a:p>
            <a:pPr eaLnBrk="0" hangingPunct="0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RANDOMIZE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база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ru-RU" sz="2000" b="1" dirty="0" smtClean="0"/>
              <a:t>- переустанавливаем базу генератора случайных чисел. </a:t>
            </a:r>
          </a:p>
          <a:p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</a:rPr>
              <a:t>Пример: </a:t>
            </a:r>
          </a:p>
          <a:p>
            <a:r>
              <a:rPr lang="ru-RU" sz="2000" b="1" dirty="0" err="1" smtClean="0">
                <a:latin typeface="Courier New" pitchFamily="49" charset="0"/>
                <a:cs typeface="Courier New" pitchFamily="49" charset="0"/>
              </a:rPr>
              <a:t>Dim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V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AS Integer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ru-RU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000" b="1" dirty="0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RANDOMIZE TIMER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V = </a:t>
            </a:r>
            <a:r>
              <a:rPr lang="ru-RU" sz="200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((6 * </a:t>
            </a:r>
            <a:r>
              <a:rPr lang="ru-RU" sz="2000" b="1" dirty="0" err="1" smtClean="0">
                <a:latin typeface="Courier New" pitchFamily="49" charset="0"/>
                <a:cs typeface="Courier New" pitchFamily="49" charset="0"/>
              </a:rPr>
              <a:t>Rnd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) + 1) </a:t>
            </a:r>
            <a:r>
              <a:rPr lang="ru-RU" sz="2000" dirty="0" smtClean="0"/>
              <a:t>' Генерирует случайное число от 1 до 6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Строковые  функции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772816"/>
            <a:ext cx="86409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Функция определения длины строки:</a:t>
            </a:r>
            <a:r>
              <a:rPr lang="ru-RU" sz="2000" dirty="0" smtClean="0"/>
              <a:t>  </a:t>
            </a:r>
          </a:p>
          <a:p>
            <a:pPr marL="457200" indent="-457200"/>
            <a:r>
              <a:rPr lang="ru-RU" sz="2000" b="1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LEN(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Строка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$)</a:t>
            </a:r>
            <a:r>
              <a:rPr lang="ru-RU" sz="2000" dirty="0" smtClean="0">
                <a:cs typeface="Courier New" pitchFamily="49" charset="0"/>
              </a:rPr>
              <a:t>- определяет количество символов в Строке</a:t>
            </a:r>
            <a:r>
              <a:rPr lang="en-US" sz="2000" dirty="0" smtClean="0">
                <a:cs typeface="Courier New" pitchFamily="49" charset="0"/>
              </a:rPr>
              <a:t>$</a:t>
            </a:r>
            <a:r>
              <a:rPr lang="ru-RU" sz="2000" dirty="0" smtClean="0">
                <a:cs typeface="Courier New" pitchFamily="49" charset="0"/>
              </a:rPr>
              <a:t> (возвращает числовое значение)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 marL="457200" indent="-457200">
              <a:buAutoNum type="arabicPeriod"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Функции вырезания подстроки:</a:t>
            </a:r>
          </a:p>
          <a:p>
            <a:pPr marL="457200" indent="-457200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LEFT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(Строка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000" dirty="0" smtClean="0">
                <a:cs typeface="Courier New" pitchFamily="49" charset="0"/>
              </a:rPr>
              <a:t>- вырезает </a:t>
            </a:r>
            <a:r>
              <a:rPr lang="en-US" sz="2000" dirty="0" smtClean="0">
                <a:cs typeface="Courier New" pitchFamily="49" charset="0"/>
              </a:rPr>
              <a:t>n</a:t>
            </a:r>
            <a:r>
              <a:rPr lang="ru-RU" sz="2000" dirty="0" smtClean="0">
                <a:cs typeface="Courier New" pitchFamily="49" charset="0"/>
              </a:rPr>
              <a:t> символов из Строки</a:t>
            </a:r>
            <a:r>
              <a:rPr lang="en-US" sz="2000" dirty="0" smtClean="0">
                <a:cs typeface="Courier New" pitchFamily="49" charset="0"/>
              </a:rPr>
              <a:t>$</a:t>
            </a:r>
            <a:r>
              <a:rPr lang="ru-RU" sz="2000" dirty="0" smtClean="0">
                <a:cs typeface="Courier New" pitchFamily="49" charset="0"/>
              </a:rPr>
              <a:t>, начиная с первого символа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(Строка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000" dirty="0" smtClean="0">
                <a:cs typeface="Courier New" pitchFamily="49" charset="0"/>
              </a:rPr>
              <a:t>- вырезает </a:t>
            </a:r>
            <a:r>
              <a:rPr lang="en-US" sz="2000" dirty="0" smtClean="0">
                <a:cs typeface="Courier New" pitchFamily="49" charset="0"/>
              </a:rPr>
              <a:t>n</a:t>
            </a:r>
            <a:r>
              <a:rPr lang="ru-RU" sz="2000" dirty="0" smtClean="0">
                <a:cs typeface="Courier New" pitchFamily="49" charset="0"/>
              </a:rPr>
              <a:t> символов из Строки</a:t>
            </a:r>
            <a:r>
              <a:rPr lang="en-US" sz="2000" dirty="0" smtClean="0">
                <a:cs typeface="Courier New" pitchFamily="49" charset="0"/>
              </a:rPr>
              <a:t>$</a:t>
            </a:r>
            <a:r>
              <a:rPr lang="ru-RU" sz="2000" dirty="0" smtClean="0">
                <a:cs typeface="Courier New" pitchFamily="49" charset="0"/>
              </a:rPr>
              <a:t>, начиная справа</a:t>
            </a:r>
            <a:endParaRPr lang="en-US" sz="2400" b="1" i="1" dirty="0" smtClean="0">
              <a:latin typeface="Courier New" pitchFamily="49" charset="0"/>
              <a:cs typeface="Courier New" pitchFamily="49" charset="0"/>
            </a:endParaRPr>
          </a:p>
          <a:p>
            <a:pPr marL="457200" indent="-457200"/>
            <a:r>
              <a:rPr lang="ru-RU" sz="2400" b="1" i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MID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(Строка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k</a:t>
            </a:r>
            <a:r>
              <a:rPr lang="ru-RU" sz="2400" b="1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000" dirty="0" smtClean="0">
                <a:cs typeface="Courier New" pitchFamily="49" charset="0"/>
              </a:rPr>
              <a:t>- вырезает из Строки</a:t>
            </a:r>
            <a:r>
              <a:rPr lang="en-US" sz="2000" dirty="0" smtClean="0">
                <a:cs typeface="Courier New" pitchFamily="49" charset="0"/>
              </a:rPr>
              <a:t>$</a:t>
            </a:r>
            <a:r>
              <a:rPr lang="ru-RU" sz="2000" dirty="0" smtClean="0">
                <a:cs typeface="Courier New" pitchFamily="49" charset="0"/>
              </a:rPr>
              <a:t> с </a:t>
            </a:r>
            <a:r>
              <a:rPr lang="en-US" sz="2000" dirty="0" smtClean="0">
                <a:cs typeface="Courier New" pitchFamily="49" charset="0"/>
              </a:rPr>
              <a:t>n</a:t>
            </a:r>
            <a:r>
              <a:rPr lang="ru-RU" sz="2000" dirty="0" smtClean="0">
                <a:cs typeface="Courier New" pitchFamily="49" charset="0"/>
              </a:rPr>
              <a:t>-ой позиции </a:t>
            </a:r>
            <a:r>
              <a:rPr lang="en-US" sz="2000" dirty="0" smtClean="0">
                <a:cs typeface="Courier New" pitchFamily="49" charset="0"/>
              </a:rPr>
              <a:t>k</a:t>
            </a:r>
            <a:r>
              <a:rPr lang="ru-RU" sz="2000" dirty="0" smtClean="0">
                <a:cs typeface="Courier New" pitchFamily="49" charset="0"/>
              </a:rPr>
              <a:t> символов</a:t>
            </a:r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980728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Строками являются либо аргументы, либо возвращаемые функциями значения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544522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Функции вырезания подстроки возвращают строковое значение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Строковые  функции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1520" y="1412776"/>
            <a:ext cx="84969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</a:rPr>
              <a:t>Пример:</a:t>
            </a:r>
          </a:p>
          <a:p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Dim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R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s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As String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As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Integer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ru-RU" sz="2400" b="1" dirty="0">
                <a:latin typeface="Courier New" pitchFamily="49" charset="0"/>
                <a:cs typeface="Courier New" pitchFamily="49" charset="0"/>
              </a:rPr>
              <a:t>A 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= “Школа" </a:t>
            </a:r>
            <a:r>
              <a:rPr lang="ru-RU" sz="2400" dirty="0"/>
              <a:t>' Определяем строку</a:t>
            </a:r>
          </a:p>
          <a:p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Len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strA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/>
              <a:t> </a:t>
            </a:r>
            <a:r>
              <a:rPr lang="ru-RU" sz="2400" dirty="0"/>
              <a:t>' Определяем длину строки</a:t>
            </a:r>
          </a:p>
          <a:p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Left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(«Школа», 1) </a:t>
            </a:r>
            <a:r>
              <a:rPr lang="ru-RU" sz="2400" dirty="0"/>
              <a:t>' Возвратит «Ш»</a:t>
            </a:r>
          </a:p>
          <a:p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Left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strA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, 3) </a:t>
            </a:r>
            <a:r>
              <a:rPr lang="ru-RU" sz="2400" dirty="0"/>
              <a:t>' Возвратит «</a:t>
            </a:r>
            <a:r>
              <a:rPr lang="ru-RU" sz="2400" dirty="0" err="1"/>
              <a:t>Шко</a:t>
            </a:r>
            <a:r>
              <a:rPr lang="ru-RU" sz="2400" dirty="0"/>
              <a:t>»</a:t>
            </a:r>
          </a:p>
          <a:p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L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Left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(«Школа», 20) </a:t>
            </a:r>
            <a:r>
              <a:rPr lang="ru-RU" sz="2400" dirty="0"/>
              <a:t>' Возвратит «Школа»</a:t>
            </a:r>
          </a:p>
          <a:p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R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Right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strA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, 1) </a:t>
            </a:r>
            <a:r>
              <a:rPr lang="ru-RU" sz="2400" dirty="0"/>
              <a:t>' Возвратит «а»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R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ru-RU" sz="2400" b="1" dirty="0" err="1">
                <a:latin typeface="Courier New" pitchFamily="49" charset="0"/>
                <a:cs typeface="Courier New" pitchFamily="49" charset="0"/>
              </a:rPr>
              <a:t>Right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(«Школа», 3) </a:t>
            </a:r>
            <a:r>
              <a:rPr lang="ru-RU" sz="2400" dirty="0"/>
              <a:t>' Возвратит «</a:t>
            </a:r>
            <a:r>
              <a:rPr lang="ru-RU" sz="2400" dirty="0" err="1"/>
              <a:t>ола</a:t>
            </a:r>
            <a:r>
              <a:rPr lang="ru-RU" sz="2400" dirty="0"/>
              <a:t>»</a:t>
            </a:r>
          </a:p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400" dirty="0" err="1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Mid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«Школа»,2,3) </a:t>
            </a:r>
            <a:r>
              <a:rPr lang="ru-RU" sz="2400" dirty="0"/>
              <a:t>' Возвратит «кол»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Функции ввода и вывода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9512" y="1124744"/>
            <a:ext cx="87849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InputBox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(Окно ввода)</a:t>
            </a:r>
            <a:r>
              <a:rPr lang="ru-RU" sz="2400" dirty="0" smtClean="0">
                <a:cs typeface="Courier New" pitchFamily="49" charset="0"/>
              </a:rPr>
              <a:t>позволяет вводить данные с помощью диалоговой панели. Аргументы: 3 строки, значение – тоже строка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57200" indent="-457200"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InputBox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Приглашение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$,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Заголовок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ru-RU" sz="2000" b="1" dirty="0" err="1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ПоУмолчанию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])</a:t>
            </a:r>
            <a:endParaRPr lang="ru-RU" sz="2400" b="1" u="sng" dirty="0" smtClean="0"/>
          </a:p>
        </p:txBody>
      </p:sp>
      <p:sp>
        <p:nvSpPr>
          <p:cNvPr id="2050" name="AutoShape 2" descr="http://realcodding.ru/images/GLAVA_06.files/image003.jpg"/>
          <p:cNvSpPr>
            <a:spLocks noChangeAspect="1" noChangeArrowheads="1"/>
          </p:cNvSpPr>
          <p:nvPr/>
        </p:nvSpPr>
        <p:spPr bwMode="auto">
          <a:xfrm>
            <a:off x="155575" y="-1592263"/>
            <a:ext cx="6457950" cy="3324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admin\Desktop\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96952"/>
            <a:ext cx="7141600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7271"/>
            <a:ext cx="8856984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Функции ввода и вывода</a:t>
            </a:r>
            <a:endParaRPr lang="ru-RU" sz="4400" b="1" cap="none" spc="0" dirty="0">
              <a:ln/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9512" y="1124744"/>
            <a:ext cx="878497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2. </a:t>
            </a:r>
            <a:r>
              <a:rPr lang="en-US" sz="24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Box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(Панель сообщений)</a:t>
            </a:r>
            <a:r>
              <a:rPr lang="ru-RU" sz="2400" dirty="0" smtClean="0">
                <a:cs typeface="Courier New" pitchFamily="49" charset="0"/>
              </a:rPr>
              <a:t>позволяет выводить сообщения на специальной панели.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ctr"/>
            <a:r>
              <a:rPr lang="en-US" sz="20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Msg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Box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(Сообщение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,ЧисКод1+ЧисКод2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,Заголовок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])</a:t>
            </a:r>
            <a:endParaRPr lang="ru-RU" sz="2400" b="1" u="sng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708920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Возвращает Число, по которому можно определить какую кнопку нажал пользователь.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Сообщение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400" dirty="0" smtClean="0"/>
              <a:t> </a:t>
            </a:r>
            <a:r>
              <a:rPr lang="ru-RU" sz="2400" dirty="0" smtClean="0"/>
              <a:t>выводится на панель сообщений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Значение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ЧисКод1</a:t>
            </a:r>
            <a:r>
              <a:rPr lang="ru-RU" sz="2400" dirty="0" smtClean="0"/>
              <a:t> определяет вид пиктограммы, которая помещается в панель сообщений;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Значение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ЧисКод2</a:t>
            </a:r>
            <a:r>
              <a:rPr lang="ru-RU" sz="2400" dirty="0" smtClean="0"/>
              <a:t> определяет набор кнопок, размещаемых на панели;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/>
              <a:t> 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Заголовок</a:t>
            </a:r>
            <a:r>
              <a:rPr lang="en-US" sz="2400" b="1" i="1" dirty="0" smtClean="0">
                <a:solidFill>
                  <a:schemeClr val="accent4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ru-RU" sz="2400" dirty="0" smtClean="0"/>
              <a:t> печатается в строке заголовка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728</Words>
  <Application>Microsoft Office PowerPoint</Application>
  <PresentationFormat>Экран (4:3)</PresentationFormat>
  <Paragraphs>116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3</cp:revision>
  <dcterms:created xsi:type="dcterms:W3CDTF">2013-02-05T12:48:17Z</dcterms:created>
  <dcterms:modified xsi:type="dcterms:W3CDTF">2013-10-06T13:32:27Z</dcterms:modified>
</cp:coreProperties>
</file>