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1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DBC2E-65AF-41E2-960A-EB0D3FECC6EA}" type="datetimeFigureOut">
              <a:rPr lang="ru-RU" smtClean="0"/>
              <a:pPr/>
              <a:t>28.12.2011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283DB-D7B2-4669-AF81-C9F4BF337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gif"/><Relationship Id="rId7" Type="http://schemas.openxmlformats.org/officeDocument/2006/relationships/image" Target="../media/image11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процессы 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системах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>
            <a:off x="785786" y="1857364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Program Files\Microsoft Office\MEDIA\CAGCAT10\j028700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678893" y="250009"/>
            <a:ext cx="3857652" cy="8786873"/>
          </a:xfrm>
          <a:prstGeom prst="rect">
            <a:avLst/>
          </a:prstGeo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43240" y="5143512"/>
            <a:ext cx="57864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latin typeface="Monotype Corsiva" pitchFamily="66" charset="0"/>
              </a:rPr>
              <a:t>Горохова Светлана Николаевна </a:t>
            </a:r>
          </a:p>
          <a:p>
            <a:pPr algn="ctr"/>
            <a:r>
              <a:rPr lang="ru-RU" sz="2800" b="1" dirty="0">
                <a:latin typeface="Monotype Corsiva" pitchFamily="66" charset="0"/>
              </a:rPr>
              <a:t>МАОУ СОШ № 19 </a:t>
            </a:r>
            <a:r>
              <a:rPr lang="ru-RU" sz="2800" b="1" dirty="0" err="1">
                <a:latin typeface="Monotype Corsiva" pitchFamily="66" charset="0"/>
              </a:rPr>
              <a:t>Мытищинский</a:t>
            </a:r>
            <a:r>
              <a:rPr lang="ru-RU" sz="2800" b="1" dirty="0">
                <a:latin typeface="Monotype Corsiva" pitchFamily="66" charset="0"/>
              </a:rPr>
              <a:t> район</a:t>
            </a:r>
          </a:p>
          <a:p>
            <a:pPr algn="ctr"/>
            <a:r>
              <a:rPr lang="ru-RU" sz="2800" b="1" dirty="0">
                <a:latin typeface="Monotype Corsiva" pitchFamily="66" charset="0"/>
              </a:rPr>
              <a:t>п. </a:t>
            </a:r>
            <a:r>
              <a:rPr lang="ru-RU" sz="2800" b="1" dirty="0" err="1">
                <a:latin typeface="Monotype Corsiva" pitchFamily="66" charset="0"/>
              </a:rPr>
              <a:t>Пироговский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процессы в системах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80010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sz="3200" dirty="0" smtClean="0"/>
              <a:t>В процессе обучения постоянно происходит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 информации</a:t>
            </a:r>
            <a:r>
              <a:rPr lang="ru-RU" sz="3200" dirty="0" smtClean="0"/>
              <a:t> как учителем так и учениками.</a:t>
            </a:r>
          </a:p>
          <a:p>
            <a:pPr indent="355600" algn="just"/>
            <a:r>
              <a:rPr lang="ru-RU" sz="3200" dirty="0" smtClean="0"/>
              <a:t>При объяснении учебного материала учитель преобразует его, представляя ученикам в разных формах: текстовой, графической, табличной, на моделях.</a:t>
            </a:r>
          </a:p>
          <a:p>
            <a:pPr indent="355600" algn="just"/>
            <a:r>
              <a:rPr lang="ru-RU" sz="3200" dirty="0" smtClean="0"/>
              <a:t>Ученики, в свою очередь, отвечают на вопросы, решают задачи, а это и есть обработка информации.</a:t>
            </a:r>
            <a:endParaRPr lang="ru-RU" sz="3200" dirty="0"/>
          </a:p>
        </p:txBody>
      </p:sp>
      <p:sp>
        <p:nvSpPr>
          <p:cNvPr id="6" name="Волна 5"/>
          <p:cNvSpPr/>
          <p:nvPr/>
        </p:nvSpPr>
        <p:spPr>
          <a:xfrm>
            <a:off x="785786" y="1357298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олна 13"/>
          <p:cNvSpPr/>
          <p:nvPr/>
        </p:nvSpPr>
        <p:spPr>
          <a:xfrm>
            <a:off x="785786" y="1357298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процессы в системах</a:t>
            </a:r>
            <a:endParaRPr lang="ru-RU" dirty="0"/>
          </a:p>
        </p:txBody>
      </p:sp>
      <p:pic>
        <p:nvPicPr>
          <p:cNvPr id="2050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00504"/>
            <a:ext cx="2976580" cy="2559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9367" y="857232"/>
            <a:ext cx="2232807" cy="18573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00034" y="1500174"/>
            <a:ext cx="55007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Компьютер – искусственная  техническая система 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43306" y="2571744"/>
            <a:ext cx="1928826" cy="1143008"/>
          </a:xfrm>
          <a:prstGeom prst="straightConnector1">
            <a:avLst/>
          </a:prstGeom>
          <a:ln w="666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715008" y="3357562"/>
            <a:ext cx="285752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500570"/>
            <a:ext cx="285752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5643578"/>
            <a:ext cx="285752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Передача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643306" y="4786322"/>
            <a:ext cx="1928826" cy="1143008"/>
          </a:xfrm>
          <a:prstGeom prst="straightConnector1">
            <a:avLst/>
          </a:prstGeom>
          <a:ln w="666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714744" y="3714752"/>
            <a:ext cx="1928826" cy="1143008"/>
          </a:xfrm>
          <a:prstGeom prst="straightConnector1">
            <a:avLst/>
          </a:prstGeom>
          <a:ln w="666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управления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357298"/>
            <a:ext cx="8429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3050" algn="just"/>
            <a:r>
              <a:rPr lang="ru-RU" sz="3200" dirty="0" smtClean="0"/>
              <a:t>Под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управлением </a:t>
            </a:r>
            <a:r>
              <a:rPr lang="ru-RU" sz="3200" dirty="0" smtClean="0"/>
              <a:t>понимается планомерное воздействие на некоторый объект с целью достижения определенного результата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571876"/>
            <a:ext cx="3357554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Управляющая система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3500438"/>
            <a:ext cx="3357554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управления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500430" y="3857628"/>
            <a:ext cx="2000264" cy="1588"/>
          </a:xfrm>
          <a:prstGeom prst="straightConnector1">
            <a:avLst/>
          </a:prstGeom>
          <a:ln w="666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3500430" y="4429132"/>
            <a:ext cx="2000264" cy="1588"/>
          </a:xfrm>
          <a:prstGeom prst="straightConnector1">
            <a:avLst/>
          </a:prstGeom>
          <a:ln w="666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57554" y="321468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Прямая связь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57554" y="457200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Обратная связь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720" y="5072074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sz="3200" dirty="0" smtClean="0"/>
              <a:t>Данная схема является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универсальной</a:t>
            </a:r>
            <a:r>
              <a:rPr lang="ru-RU" sz="3200" dirty="0" smtClean="0"/>
              <a:t> для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типов систем</a:t>
            </a:r>
            <a:r>
              <a:rPr lang="ru-RU" sz="3200" dirty="0" smtClean="0"/>
              <a:t>, как искусственных, так и естественных, где происходит управление</a:t>
            </a:r>
            <a:endParaRPr lang="ru-RU" sz="3200" dirty="0"/>
          </a:p>
        </p:txBody>
      </p:sp>
      <p:sp>
        <p:nvSpPr>
          <p:cNvPr id="13" name="Волна 12"/>
          <p:cNvSpPr/>
          <p:nvPr/>
        </p:nvSpPr>
        <p:spPr>
          <a:xfrm>
            <a:off x="857224" y="1071546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1062" y="5143512"/>
            <a:ext cx="2910118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управления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357298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sz="3200" dirty="0" smtClean="0"/>
              <a:t>В системах управления осуществляется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передача</a:t>
            </a:r>
            <a:r>
              <a:rPr lang="ru-RU" sz="3200" dirty="0" smtClean="0"/>
              <a:t> информации, а также ее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хранение </a:t>
            </a:r>
            <a:r>
              <a:rPr lang="ru-RU" sz="3200" dirty="0" smtClean="0"/>
              <a:t>и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857496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3050"/>
            <a:r>
              <a:rPr lang="ru-RU" sz="3200" dirty="0" smtClean="0"/>
              <a:t>Процесс управления может происходить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программе</a:t>
            </a:r>
            <a:r>
              <a:rPr lang="ru-RU" sz="3200" dirty="0" smtClean="0"/>
              <a:t>, заложенной в память </a:t>
            </a:r>
            <a:r>
              <a:rPr lang="ru-RU" sz="3200" dirty="0" err="1" smtClean="0"/>
              <a:t>управляю-щей</a:t>
            </a:r>
            <a:r>
              <a:rPr lang="ru-RU" sz="3200" dirty="0" smtClean="0"/>
              <a:t> системы.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4357694"/>
            <a:ext cx="77867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7800" algn="just"/>
            <a:r>
              <a:rPr lang="ru-RU" sz="3200" dirty="0" smtClean="0"/>
              <a:t>Если управляющая система способна к собственному программированию, то ее можно назвать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самоуправляемой системой.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785786" y="1142984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учитель\AppData\Local\Microsoft\Windows\Temporary Internet Files\Content.IE5\SNYOZGJ4\MP900444177[1].jpg"/>
          <p:cNvPicPr>
            <a:picLocks noChangeAspect="1" noChangeArrowheads="1"/>
          </p:cNvPicPr>
          <p:nvPr/>
        </p:nvPicPr>
        <p:blipFill>
          <a:blip r:embed="rId2">
            <a:lum bright="31000"/>
          </a:blip>
          <a:srcRect/>
          <a:stretch>
            <a:fillRect/>
          </a:stretch>
        </p:blipFill>
        <p:spPr bwMode="auto">
          <a:xfrm>
            <a:off x="0" y="3627120"/>
            <a:ext cx="3357554" cy="3230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5357818" y="3617841"/>
            <a:ext cx="3786182" cy="3240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учитель\AppData\Local\Microsoft\Windows\Temporary Internet Files\Content.IE5\SNYOZGJ4\MP90039996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643042" cy="2145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учитель\AppData\Local\Microsoft\Windows\Temporary Internet Files\Content.IE5\LP0P224Y\MP900402451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0"/>
            <a:ext cx="2143108" cy="2143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- это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285860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сложный объект, </a:t>
            </a:r>
            <a:br>
              <a:rPr lang="ru-RU" sz="2800" dirty="0" smtClean="0"/>
            </a:br>
            <a:r>
              <a:rPr lang="ru-RU" sz="2800" dirty="0" smtClean="0"/>
              <a:t>состоящий из взаимосвязанных частей (элементов) и существующий как единое целое.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714620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Всякая система имеет определенное назначение (функцию, цель</a:t>
            </a:r>
            <a:r>
              <a:rPr lang="ru-RU" sz="2800" dirty="0" smtClean="0"/>
              <a:t>).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143380"/>
            <a:ext cx="75724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Всякой системе свойственны новые качества, не присущие её составным частям. Это свойство системы называется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системным эффектом</a:t>
            </a:r>
            <a:r>
              <a:rPr lang="ru-RU" sz="2800" b="1" dirty="0" smtClean="0"/>
              <a:t>. </a:t>
            </a:r>
            <a:endParaRPr lang="ru-RU" sz="28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олна 13"/>
          <p:cNvSpPr/>
          <p:nvPr/>
        </p:nvSpPr>
        <p:spPr>
          <a:xfrm>
            <a:off x="785786" y="1357298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систем: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357430"/>
            <a:ext cx="3214710" cy="12858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Естественные  (природные) – созданные природой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357430"/>
            <a:ext cx="3214710" cy="12858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Искусственные – созданные человеком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учитель\AppData\Local\Microsoft\Windows\Temporary Internet Files\Content.IE5\LP0P224Y\MM900219073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4071942"/>
            <a:ext cx="1239841" cy="1257304"/>
          </a:xfrm>
          <a:prstGeom prst="rect">
            <a:avLst/>
          </a:prstGeom>
          <a:noFill/>
        </p:spPr>
      </p:pic>
      <p:pic>
        <p:nvPicPr>
          <p:cNvPr id="1028" name="Picture 4" descr="C:\Users\учитель\AppData\Local\Microsoft\Windows\Temporary Internet Files\Content.IE5\SNYOZGJ4\MM900219076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214950"/>
            <a:ext cx="1247779" cy="1265353"/>
          </a:xfrm>
          <a:prstGeom prst="rect">
            <a:avLst/>
          </a:prstGeom>
          <a:noFill/>
        </p:spPr>
      </p:pic>
      <p:pic>
        <p:nvPicPr>
          <p:cNvPr id="1029" name="Picture 5" descr="C:\Users\учитель\AppData\Local\Microsoft\Windows\Temporary Internet Files\Content.IE5\B0M2DWJV\MC900083183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1810512" cy="1773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учитель\AppData\Local\Microsoft\Windows\Temporary Internet Files\Content.IE5\LP0P224Y\MC90023900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571480"/>
            <a:ext cx="1830750" cy="1549908"/>
          </a:xfrm>
          <a:prstGeom prst="rect">
            <a:avLst/>
          </a:prstGeom>
          <a:noFill/>
        </p:spPr>
      </p:pic>
      <p:pic>
        <p:nvPicPr>
          <p:cNvPr id="1036" name="Picture 12" descr="C:\Users\учитель\AppData\Local\Microsoft\Windows\Temporary Internet Files\Content.IE5\04T783TT\MC900287283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4589206"/>
            <a:ext cx="2330375" cy="1917324"/>
          </a:xfrm>
          <a:prstGeom prst="rect">
            <a:avLst/>
          </a:prstGeom>
          <a:noFill/>
        </p:spPr>
      </p:pic>
      <p:pic>
        <p:nvPicPr>
          <p:cNvPr id="1037" name="Picture 13" descr="C:\Users\учитель\AppData\Local\Microsoft\Windows\Temporary Internet Files\Content.IE5\LP0P224Y\MC900287275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1285860"/>
            <a:ext cx="1619061" cy="1311244"/>
          </a:xfrm>
          <a:prstGeom prst="rect">
            <a:avLst/>
          </a:prstGeom>
          <a:noFill/>
        </p:spPr>
      </p:pic>
      <p:pic>
        <p:nvPicPr>
          <p:cNvPr id="3074" name="Picture 2" descr="C:\Users\учитель\AppData\Local\Microsoft\Windows\Temporary Internet Files\Content.IE5\B0M2DWJV\MP90040695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00166" y="3786190"/>
            <a:ext cx="3000364" cy="1999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Естественные системы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1285860"/>
            <a:ext cx="60722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Галактики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Системы звезд и планет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Системы животных и растений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Молекулярные системы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Атомные системы</a:t>
            </a:r>
            <a:endParaRPr lang="ru-RU" sz="3200" dirty="0"/>
          </a:p>
        </p:txBody>
      </p:sp>
      <p:pic>
        <p:nvPicPr>
          <p:cNvPr id="6" name="Picture 10" descr="C:\Users\учитель\AppData\Local\Microsoft\Windows\Temporary Internet Files\Content.IE5\B0M2DWJV\MC90030106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1643050"/>
            <a:ext cx="1826971" cy="1826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учитель\AppData\Local\Microsoft\Windows\Temporary Internet Files\Content.IE5\LP0P224Y\MC90008318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857628"/>
            <a:ext cx="2643206" cy="2617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C:\Users\учитель\AppData\Local\Microsoft\Windows\Temporary Internet Files\Content.IE5\04T783TT\MC90019619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643314"/>
            <a:ext cx="3062563" cy="2811948"/>
          </a:xfrm>
          <a:prstGeom prst="rect">
            <a:avLst/>
          </a:prstGeom>
          <a:noFill/>
        </p:spPr>
      </p:pic>
      <p:sp>
        <p:nvSpPr>
          <p:cNvPr id="10" name="Волна 9"/>
          <p:cNvSpPr/>
          <p:nvPr/>
        </p:nvSpPr>
        <p:spPr>
          <a:xfrm>
            <a:off x="785786" y="1142984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C:\Users\учитель\AppData\Local\Microsoft\Windows\Temporary Internet Files\Content.IE5\04T783TT\MC90028728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0"/>
            <a:ext cx="1428760" cy="1428735"/>
          </a:xfrm>
          <a:prstGeom prst="rect">
            <a:avLst/>
          </a:prstGeom>
          <a:noFill/>
        </p:spPr>
      </p:pic>
      <p:pic>
        <p:nvPicPr>
          <p:cNvPr id="1027" name="Picture 3" descr="C:\Users\учитель\AppData\Local\Microsoft\Windows\Temporary Internet Files\Content.IE5\LP0P224Y\MP900255645[1].jpg"/>
          <p:cNvPicPr>
            <a:picLocks noChangeAspect="1" noChangeArrowheads="1"/>
          </p:cNvPicPr>
          <p:nvPr/>
        </p:nvPicPr>
        <p:blipFill>
          <a:blip r:embed="rId3"/>
          <a:srcRect b="25390"/>
          <a:stretch>
            <a:fillRect/>
          </a:stretch>
        </p:blipFill>
        <p:spPr bwMode="auto">
          <a:xfrm>
            <a:off x="0" y="4129070"/>
            <a:ext cx="2438400" cy="2728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Искусственные системы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Program Files\Microsoft Office\MEDIA\CAGCAT10\j0183328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 bwMode="auto">
          <a:xfrm>
            <a:off x="4572000" y="5043830"/>
            <a:ext cx="1805940" cy="181417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857752" y="1285860"/>
            <a:ext cx="4041775" cy="3951288"/>
          </a:xfrm>
        </p:spPr>
        <p:txBody>
          <a:bodyPr>
            <a:normAutofit fontScale="85000" lnSpcReduction="20000"/>
          </a:bodyPr>
          <a:lstStyle/>
          <a:p>
            <a:r>
              <a:rPr lang="ru-RU" sz="3000" dirty="0" smtClean="0"/>
              <a:t> система обороны</a:t>
            </a:r>
          </a:p>
          <a:p>
            <a:r>
              <a:rPr lang="ru-RU" sz="3000" dirty="0" smtClean="0"/>
              <a:t> банковская система</a:t>
            </a:r>
          </a:p>
          <a:p>
            <a:r>
              <a:rPr lang="ru-RU" sz="3000" dirty="0" smtClean="0"/>
              <a:t> человеческое общество:</a:t>
            </a:r>
          </a:p>
          <a:p>
            <a:pPr lvl="1">
              <a:buFont typeface="Courier New" pitchFamily="49" charset="0"/>
              <a:buChar char="o"/>
            </a:pPr>
            <a:r>
              <a:rPr lang="ru-RU" sz="3000" dirty="0" smtClean="0"/>
              <a:t> семья</a:t>
            </a:r>
          </a:p>
          <a:p>
            <a:pPr lvl="1">
              <a:buFont typeface="Courier New" pitchFamily="49" charset="0"/>
              <a:buChar char="o"/>
            </a:pPr>
            <a:r>
              <a:rPr lang="ru-RU" sz="3000" dirty="0" smtClean="0"/>
              <a:t> трудовые коллективы</a:t>
            </a:r>
          </a:p>
          <a:p>
            <a:pPr lvl="1">
              <a:buFont typeface="Courier New" pitchFamily="49" charset="0"/>
              <a:buChar char="o"/>
            </a:pPr>
            <a:r>
              <a:rPr lang="ru-RU" sz="3000" dirty="0" smtClean="0"/>
              <a:t> партии</a:t>
            </a:r>
          </a:p>
          <a:p>
            <a:pPr lvl="1">
              <a:buFont typeface="Courier New" pitchFamily="49" charset="0"/>
              <a:buChar char="o"/>
            </a:pPr>
            <a:r>
              <a:rPr lang="ru-RU" sz="3000" dirty="0" smtClean="0"/>
              <a:t> нации</a:t>
            </a:r>
          </a:p>
          <a:p>
            <a:pPr lvl="1">
              <a:buFont typeface="Courier New" pitchFamily="49" charset="0"/>
              <a:buChar char="o"/>
            </a:pPr>
            <a:r>
              <a:rPr lang="ru-RU" sz="3000" dirty="0" smtClean="0"/>
              <a:t> расы</a:t>
            </a:r>
          </a:p>
          <a:p>
            <a:endParaRPr lang="ru-RU" dirty="0"/>
          </a:p>
        </p:txBody>
      </p:sp>
      <p:pic>
        <p:nvPicPr>
          <p:cNvPr id="2051" name="Picture 3" descr="C:\Program Files\Microsoft Office\MEDIA\CAGCAT10\j0251925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4786322"/>
            <a:ext cx="1812341" cy="18059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285860"/>
            <a:ext cx="45005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600" dirty="0" smtClean="0"/>
              <a:t>система городского транспорта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/>
              <a:t> </a:t>
            </a:r>
            <a:r>
              <a:rPr lang="ru-RU" sz="2600" dirty="0" smtClean="0"/>
              <a:t>строительные сооружения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/>
              <a:t> </a:t>
            </a:r>
            <a:r>
              <a:rPr lang="ru-RU" sz="2600" dirty="0" smtClean="0"/>
              <a:t> энергосистема:</a:t>
            </a:r>
          </a:p>
          <a:p>
            <a:pPr lvl="1">
              <a:buFont typeface="Courier New" pitchFamily="49" charset="0"/>
              <a:buChar char="o"/>
            </a:pPr>
            <a:r>
              <a:rPr lang="ru-RU" sz="2600" dirty="0" smtClean="0"/>
              <a:t> электростанции</a:t>
            </a:r>
          </a:p>
          <a:p>
            <a:pPr lvl="1">
              <a:buFont typeface="Courier New" pitchFamily="49" charset="0"/>
              <a:buChar char="o"/>
            </a:pPr>
            <a:r>
              <a:rPr lang="ru-RU" sz="2600" dirty="0"/>
              <a:t> </a:t>
            </a:r>
            <a:r>
              <a:rPr lang="ru-RU" sz="2600" dirty="0" smtClean="0"/>
              <a:t>трансформаторы</a:t>
            </a:r>
          </a:p>
          <a:p>
            <a:pPr lvl="1">
              <a:buFont typeface="Courier New" pitchFamily="49" charset="0"/>
              <a:buChar char="o"/>
            </a:pPr>
            <a:r>
              <a:rPr lang="ru-RU" sz="2600" dirty="0" smtClean="0"/>
              <a:t> линии электропередач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/>
              <a:t> </a:t>
            </a:r>
            <a:r>
              <a:rPr lang="ru-RU" sz="2600" dirty="0" smtClean="0"/>
              <a:t> система телефонной связи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/>
              <a:t> </a:t>
            </a:r>
            <a:r>
              <a:rPr lang="ru-RU" sz="2600" dirty="0" smtClean="0"/>
              <a:t>система торговли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1028" name="Picture 4" descr="C:\Users\учитель\AppData\Local\Microsoft\Windows\Temporary Internet Files\Content.IE5\LP0P224Y\MC900297565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33488" y="2214554"/>
            <a:ext cx="1810512" cy="1159459"/>
          </a:xfrm>
          <a:prstGeom prst="rect">
            <a:avLst/>
          </a:prstGeom>
          <a:noFill/>
        </p:spPr>
      </p:pic>
      <p:sp>
        <p:nvSpPr>
          <p:cNvPr id="12" name="Волна 11"/>
          <p:cNvSpPr/>
          <p:nvPr/>
        </p:nvSpPr>
        <p:spPr>
          <a:xfrm>
            <a:off x="857224" y="1071546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Волна 11"/>
          <p:cNvSpPr/>
          <p:nvPr/>
        </p:nvSpPr>
        <p:spPr>
          <a:xfrm>
            <a:off x="785786" y="1357298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учитель\AppData\Local\Microsoft\Windows\Temporary Internet Files\Content.IE5\SNYOZGJ4\MP90040230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86073"/>
            <a:ext cx="1928794" cy="1543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286124"/>
            <a:ext cx="3074268" cy="3122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учитель\AppData\Local\Microsoft\Windows\Temporary Internet Files\Content.IE5\LP0P224Y\MP900390453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4912" y="0"/>
            <a:ext cx="260908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Связи в системах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2000240"/>
            <a:ext cx="3357586" cy="15001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000240"/>
            <a:ext cx="3357586" cy="15716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Материальные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357694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физические силы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энергетические процессы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генетические связи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климатические связи</a:t>
            </a:r>
            <a:endParaRPr lang="ru-RU" sz="2400" b="1" dirty="0"/>
          </a:p>
        </p:txBody>
      </p:sp>
      <p:pic>
        <p:nvPicPr>
          <p:cNvPr id="2050" name="Picture 2" descr="C:\Users\учитель\AppData\Local\Microsoft\Windows\Temporary Internet Files\Content.IE5\SNYOZGJ4\MP900305909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3929067"/>
            <a:ext cx="2323336" cy="2928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учитель\AppData\Local\Microsoft\Windows\Temporary Internet Files\Content.IE5\B0M2DWJV\MP900382837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600309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18283"/>
            <a:ext cx="2500298" cy="2139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Связи в системах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57752" y="1500174"/>
            <a:ext cx="4071966" cy="523220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accent1">
                <a:shade val="50000"/>
              </a:schemeClr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Искусственные системы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1500174"/>
            <a:ext cx="3429024" cy="523220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accent1">
                <a:shade val="50000"/>
              </a:schemeClr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Природные системы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857288" y="3357562"/>
            <a:ext cx="2571768" cy="1588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928662" y="2714620"/>
            <a:ext cx="314327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Материальные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4286256"/>
            <a:ext cx="328614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</a:t>
            </a:r>
          </a:p>
        </p:txBody>
      </p:sp>
      <p:cxnSp>
        <p:nvCxnSpPr>
          <p:cNvPr id="17" name="Прямая соединительная линия 16"/>
          <p:cNvCxnSpPr>
            <a:endCxn id="14" idx="1"/>
          </p:cNvCxnSpPr>
          <p:nvPr/>
        </p:nvCxnSpPr>
        <p:spPr>
          <a:xfrm>
            <a:off x="428596" y="2928934"/>
            <a:ext cx="500066" cy="3571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8596" y="4643446"/>
            <a:ext cx="500066" cy="3571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143240" y="3929066"/>
            <a:ext cx="3714776" cy="1588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429256" y="4643446"/>
            <a:ext cx="3286148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Общественные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29256" y="2357430"/>
            <a:ext cx="3286148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Материальные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500694" y="3286124"/>
            <a:ext cx="314327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Материальные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357818" y="5715016"/>
            <a:ext cx="328614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5000628" y="3500438"/>
            <a:ext cx="500066" cy="3571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32" idx="1"/>
          </p:cNvCxnSpPr>
          <p:nvPr/>
        </p:nvCxnSpPr>
        <p:spPr>
          <a:xfrm>
            <a:off x="5000628" y="5786454"/>
            <a:ext cx="357190" cy="14287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Волна 42"/>
          <p:cNvSpPr/>
          <p:nvPr/>
        </p:nvSpPr>
        <p:spPr>
          <a:xfrm>
            <a:off x="785786" y="1071546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процессы в системах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688" y="1500174"/>
            <a:ext cx="8644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Информационные связи </a:t>
            </a:r>
            <a:r>
              <a:rPr lang="ru-RU" sz="2800" dirty="0" smtClean="0"/>
              <a:t>состоят в </a:t>
            </a:r>
            <a:r>
              <a:rPr lang="ru-RU" sz="2800" b="1" i="1" dirty="0" smtClean="0"/>
              <a:t>обмене информацией </a:t>
            </a:r>
            <a:r>
              <a:rPr lang="ru-RU" sz="2800" dirty="0" smtClean="0"/>
              <a:t>и  </a:t>
            </a:r>
            <a:r>
              <a:rPr lang="ru-RU" sz="2800" b="1" i="1" dirty="0" smtClean="0"/>
              <a:t>передаче информации </a:t>
            </a:r>
            <a:r>
              <a:rPr lang="ru-RU" sz="2800" dirty="0" smtClean="0"/>
              <a:t>от одного элемента системы к другому.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357562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ХРАНЕНИЕ ИНФОРМАЦИИ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5072074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 ИНФОРМАЦИИ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3214686"/>
            <a:ext cx="13573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rgbClr val="FF0000"/>
                </a:solidFill>
              </a:rPr>
              <a:t>?</a:t>
            </a:r>
            <a:endParaRPr lang="ru-RU" sz="15000" dirty="0">
              <a:solidFill>
                <a:srgbClr val="FF0000"/>
              </a:solidFill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1357298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143248"/>
            <a:ext cx="2078432" cy="34104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процессы в системах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Передача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информации 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невозможна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ее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хранения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500306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Пример: социальная система – </a:t>
            </a:r>
            <a:r>
              <a:rPr lang="ru-RU" sz="3200" dirty="0" err="1" smtClean="0"/>
              <a:t>система</a:t>
            </a:r>
            <a:r>
              <a:rPr lang="ru-RU" sz="3200" dirty="0" smtClean="0"/>
              <a:t> образования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714752"/>
            <a:ext cx="264320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3714752"/>
            <a:ext cx="264320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Ученики</a:t>
            </a: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214678" y="3929066"/>
            <a:ext cx="2286016" cy="214314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8596" y="4303455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 algn="just"/>
            <a:r>
              <a:rPr lang="ru-RU" sz="3200" dirty="0" smtClean="0"/>
              <a:t>Информация, которую учителя передают ученикам хранится в книгах, памяти учителя и других источниках.</a:t>
            </a:r>
          </a:p>
          <a:p>
            <a:pPr indent="450850" algn="just"/>
            <a:r>
              <a:rPr lang="ru-RU" sz="3200" dirty="0" smtClean="0"/>
              <a:t>Ученики же сохраняют полученные знания в тетрадях, памяти</a:t>
            </a:r>
            <a:endParaRPr lang="ru-RU" sz="3200" dirty="0"/>
          </a:p>
        </p:txBody>
      </p:sp>
      <p:sp>
        <p:nvSpPr>
          <p:cNvPr id="10" name="Волна 9"/>
          <p:cNvSpPr/>
          <p:nvPr/>
        </p:nvSpPr>
        <p:spPr>
          <a:xfrm>
            <a:off x="785786" y="1357298"/>
            <a:ext cx="7786742" cy="214314"/>
          </a:xfrm>
          <a:prstGeom prst="wave">
            <a:avLst>
              <a:gd name="adj1" fmla="val 20000"/>
              <a:gd name="adj2" fmla="val -7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386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Информационные процессы  в системах</vt:lpstr>
      <vt:lpstr>Система - это</vt:lpstr>
      <vt:lpstr>Виды систем:</vt:lpstr>
      <vt:lpstr>Естественные системы</vt:lpstr>
      <vt:lpstr>Искусственные системы</vt:lpstr>
      <vt:lpstr>Связи в системах</vt:lpstr>
      <vt:lpstr>Связи в системах</vt:lpstr>
      <vt:lpstr>Информационные процессы в системах</vt:lpstr>
      <vt:lpstr>Информационные процессы в системах</vt:lpstr>
      <vt:lpstr>Информационные процессы в системах</vt:lpstr>
      <vt:lpstr>Информационные процессы в системах</vt:lpstr>
      <vt:lpstr>Системы управления</vt:lpstr>
      <vt:lpstr>Системы управления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процессы в естественных и искусственных системах</dc:title>
  <dc:creator>Apple</dc:creator>
  <cp:lastModifiedBy>user</cp:lastModifiedBy>
  <cp:revision>58</cp:revision>
  <dcterms:created xsi:type="dcterms:W3CDTF">2011-11-07T17:45:12Z</dcterms:created>
  <dcterms:modified xsi:type="dcterms:W3CDTF">2011-12-28T13:13:45Z</dcterms:modified>
</cp:coreProperties>
</file>