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A263A0-9845-47BD-BD13-6FEECC85D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777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B4724-3964-4D49-B324-63E21272A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52FAC-5148-4D7D-B672-3DC9B718B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90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8E605-9A3B-4C35-9CC7-6DCADAF1F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80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1C4C7-AF44-450E-BBC4-22FD67DF5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92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8A4E1-B0C0-48E2-B985-A34AF7800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78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F69A9-75E8-48C0-A9B1-5651DAD88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25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40822-2F20-43E1-88F8-06836ADE1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30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69E2F-C63B-4723-95D4-FFBC9DE0B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29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1A431-356F-4F10-A1C5-52B152E52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33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75A7C-51B2-4994-8700-26EB0C2B9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46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3D56B70-58FA-4EA1-875C-D2158F288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Человек и вещь в повести </a:t>
            </a:r>
            <a:r>
              <a:rPr lang="ru-RU" dirty="0" err="1" smtClean="0"/>
              <a:t>Н.В.Гоголя</a:t>
            </a:r>
            <a:r>
              <a:rPr lang="ru-RU" dirty="0" smtClean="0"/>
              <a:t> «Шинель»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362200" y="3048000"/>
            <a:ext cx="6400800" cy="2325216"/>
          </a:xfrm>
        </p:spPr>
        <p:txBody>
          <a:bodyPr/>
          <a:lstStyle/>
          <a:p>
            <a:pPr algn="just" eaLnBrk="1" hangingPunct="1"/>
            <a:r>
              <a:rPr lang="ru-RU" dirty="0" smtClean="0"/>
              <a:t>Гоголю многим обязаны те, которые нуждаются в защите; он стал во главе тех, которые отрицают злое и пошлое.</a:t>
            </a:r>
          </a:p>
          <a:p>
            <a:pPr eaLnBrk="1" hangingPunct="1"/>
            <a:r>
              <a:rPr lang="ru-RU" i="1" dirty="0" err="1" smtClean="0"/>
              <a:t>Н.Г.Чернышевский</a:t>
            </a:r>
            <a:endParaRPr lang="ru-RU" i="1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187220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Служба героя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32403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63091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15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Новая шинель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05631"/>
            <a:ext cx="3528392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748" y="1305630"/>
            <a:ext cx="3500809" cy="555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9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Визит к значительному лицу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3345160" cy="468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48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Изменила ли вещь человека?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Нет, каким был маленьким человеком, таким и остался. Таким был </a:t>
            </a:r>
            <a:r>
              <a:rPr lang="ru-RU" dirty="0" err="1" smtClean="0"/>
              <a:t>Башмачкин</a:t>
            </a:r>
            <a:r>
              <a:rPr lang="ru-RU" dirty="0" smtClean="0"/>
              <a:t>, так относились к нему люди. Гоголь вновь и вновь обращает наше внимание не несправедливое отношение к «маленькому человеку», который не умеет «кусаться» и давать отпор обидчикам.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07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Написать сочинение-миниатюру: «Всегда ли мы добры к людям?»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89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Презентация подготовлена учителем русского языка и литературы, к.ф.н. Прокофьевой Еленой Станиславовной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94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AutoNum type="arabicPeriod"/>
            </a:pPr>
            <a:r>
              <a:rPr lang="ru-RU" sz="2400" dirty="0" smtClean="0"/>
              <a:t>Познакомить детей с темой «маленького человека» в русской литературе;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Научить детей осознавать художественное произведение, выражать свои мысли и чувства;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Совершенствовать навык анализа художественного произведения;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Пробуждать через Слово духовную память каждого ученика, активизировать в их сознании истинные ценности: любовь, милосердие, сострадание.</a:t>
            </a:r>
          </a:p>
          <a:p>
            <a:pPr marL="457200" indent="-457200" algn="just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766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Повесть «Шинель»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331236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24078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02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таблицей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690628"/>
              </p:ext>
            </p:extLst>
          </p:nvPr>
        </p:nvGraphicFramePr>
        <p:xfrm>
          <a:off x="1115616" y="1600200"/>
          <a:ext cx="7571184" cy="3596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85592"/>
                <a:gridCol w="37855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Стал ближе к обществу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Забросил работу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Стал увереннее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Стал делать ошибки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Стал заметнее (о нем заговорили)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Испытал потрясение от встречи со значительным лицом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Умер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33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Шинель сыграла</a:t>
            </a:r>
          </a:p>
          <a:p>
            <a:pPr marL="0" indent="0">
              <a:buNone/>
            </a:pPr>
            <a:r>
              <a:rPr lang="ru-RU" dirty="0" smtClean="0"/>
              <a:t>значительную</a:t>
            </a:r>
          </a:p>
          <a:p>
            <a:pPr marL="0" indent="0">
              <a:buNone/>
            </a:pPr>
            <a:r>
              <a:rPr lang="ru-RU" dirty="0" smtClean="0"/>
              <a:t>роль в жизни и</a:t>
            </a:r>
          </a:p>
          <a:p>
            <a:pPr marL="0" indent="0">
              <a:buNone/>
            </a:pPr>
            <a:r>
              <a:rPr lang="ru-RU" dirty="0" smtClean="0"/>
              <a:t>смерти.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9338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661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повести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История жизни и смерти мелкого чиновника, он интересен автору своей незначительностью и типичностью: в каждом департаменте можно встретить такого чиновника, «маленького человека».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81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«Маленький человек»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525658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	Персонаж</a:t>
            </a:r>
            <a:r>
              <a:rPr lang="ru-RU" sz="2400" dirty="0"/>
              <a:t>, представляющий низшие слои в социальной иерархии. Изображение такого человека, как правило, свидетельствует о стремлении писателя выразить свое гуманистическое отношение к судьбе общественно не защищенных людей, робких, материально бедных. </a:t>
            </a:r>
          </a:p>
          <a:p>
            <a:pPr marL="0" indent="0" algn="just">
              <a:buNone/>
            </a:pPr>
            <a:r>
              <a:rPr lang="ru-RU" sz="2400" dirty="0" smtClean="0"/>
              <a:t>	Но </a:t>
            </a:r>
            <a:r>
              <a:rPr lang="ru-RU" sz="2400" dirty="0"/>
              <a:t>такие личности представлены в произведении в большом психологическом разнообразии: смирившиеся со своей участью, </a:t>
            </a:r>
            <a:r>
              <a:rPr lang="ru-RU" sz="2400" dirty="0" smtClean="0"/>
              <a:t>пытающиеся</a:t>
            </a:r>
          </a:p>
          <a:p>
            <a:pPr marL="0" indent="0" algn="just">
              <a:buNone/>
            </a:pPr>
            <a:r>
              <a:rPr lang="ru-RU" sz="2400" dirty="0" smtClean="0"/>
              <a:t> </a:t>
            </a:r>
            <a:r>
              <a:rPr lang="ru-RU" sz="2400" dirty="0"/>
              <a:t>отстаивать свое достоинство,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даже </a:t>
            </a:r>
            <a:r>
              <a:rPr lang="ru-RU" sz="2400" dirty="0"/>
              <a:t>философствующие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(«</a:t>
            </a:r>
            <a:r>
              <a:rPr lang="ru-RU" sz="2400" dirty="0"/>
              <a:t>Станционный смотритель»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Пушкина</a:t>
            </a:r>
            <a:r>
              <a:rPr lang="ru-RU" sz="2400" dirty="0"/>
              <a:t>, «Шинель»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Гоголя</a:t>
            </a:r>
            <a:r>
              <a:rPr lang="ru-RU" sz="2400" dirty="0"/>
              <a:t>, «Бедные люди» Достоевского).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2786063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591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имени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err="1" smtClean="0"/>
              <a:t>Акакос</a:t>
            </a:r>
            <a:r>
              <a:rPr lang="ru-RU" dirty="0" smtClean="0"/>
              <a:t> (греч.) – добрый, незлобный, невинный, простодушный.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В русских святцах имя Акакий означает «смиренный», он же «смиреннейший», т.к. Акакий в квадрате.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3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Табель о рангах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81" y="1628800"/>
            <a:ext cx="727280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55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0069048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10069048</Template>
  <TotalTime>128</TotalTime>
  <Words>206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10069048</vt:lpstr>
      <vt:lpstr>Человек и вещь в повести Н.В.Гоголя «Шинель»</vt:lpstr>
      <vt:lpstr>Цели урока</vt:lpstr>
      <vt:lpstr>Повесть «Шинель»</vt:lpstr>
      <vt:lpstr>Работа с таблицей</vt:lpstr>
      <vt:lpstr>Вывод</vt:lpstr>
      <vt:lpstr>Тема повести</vt:lpstr>
      <vt:lpstr>«Маленький человек»</vt:lpstr>
      <vt:lpstr>Значение имени</vt:lpstr>
      <vt:lpstr>Табель о рангах</vt:lpstr>
      <vt:lpstr>Служба героя</vt:lpstr>
      <vt:lpstr>Новая шинель</vt:lpstr>
      <vt:lpstr>Визит к значительному лицу</vt:lpstr>
      <vt:lpstr>Изменила ли вещь человека?</vt:lpstr>
      <vt:lpstr>Домашнее задание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вещь в повести Н.В.Гоголя «Шинель»</dc:title>
  <dc:creator>Елена</dc:creator>
  <cp:lastModifiedBy>Елена</cp:lastModifiedBy>
  <cp:revision>8</cp:revision>
  <dcterms:created xsi:type="dcterms:W3CDTF">2012-02-16T16:12:05Z</dcterms:created>
  <dcterms:modified xsi:type="dcterms:W3CDTF">2012-08-01T08:02:39Z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414998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  <property fmtid="{D5CDD505-2E9C-101B-9397-08002B2CF9AE}" name="_TemplateID" pid="5">
    <vt:lpwstr>TC100690481049</vt:lpwstr>
  </property>
</Properties>
</file>