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3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132856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«Буквы О-А в корнях -гор--</a:t>
            </a:r>
            <a:r>
              <a:rPr lang="ru-RU" dirty="0" err="1" smtClean="0">
                <a:solidFill>
                  <a:srgbClr val="FF0000"/>
                </a:solidFill>
              </a:rPr>
              <a:t>гар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Урок - сказка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6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B050"/>
                </a:solidFill>
              </a:rPr>
              <a:t>Запись слов, объяснение выбора изучаемой орфограммы. Объяснение «по цепочке».</a:t>
            </a:r>
          </a:p>
          <a:p>
            <a:pPr marL="0" indent="0">
              <a:buNone/>
            </a:pPr>
            <a:r>
              <a:rPr lang="ru-RU" b="1" dirty="0" err="1"/>
              <a:t>Заг</a:t>
            </a:r>
            <a:r>
              <a:rPr lang="ru-RU" b="1" dirty="0"/>
              <a:t>..р, </a:t>
            </a:r>
            <a:r>
              <a:rPr lang="ru-RU" b="1" dirty="0" err="1"/>
              <a:t>сг</a:t>
            </a:r>
            <a:r>
              <a:rPr lang="ru-RU" b="1" dirty="0"/>
              <a:t>..рели, </a:t>
            </a:r>
            <a:r>
              <a:rPr lang="ru-RU" b="1" dirty="0" err="1"/>
              <a:t>подг</a:t>
            </a:r>
            <a:r>
              <a:rPr lang="ru-RU" b="1" dirty="0"/>
              <a:t>..</a:t>
            </a:r>
            <a:r>
              <a:rPr lang="ru-RU" b="1" dirty="0" err="1"/>
              <a:t>ревшим</a:t>
            </a:r>
            <a:r>
              <a:rPr lang="ru-RU" b="1" dirty="0"/>
              <a:t>, дог..</a:t>
            </a:r>
            <a:r>
              <a:rPr lang="ru-RU" b="1" dirty="0" err="1"/>
              <a:t>рает</a:t>
            </a:r>
            <a:r>
              <a:rPr lang="ru-RU" b="1" dirty="0"/>
              <a:t>, </a:t>
            </a:r>
            <a:r>
              <a:rPr lang="ru-RU" b="1" dirty="0" err="1"/>
              <a:t>наг..р</a:t>
            </a:r>
            <a:r>
              <a:rPr lang="ru-RU" b="1" dirty="0"/>
              <a:t>, </a:t>
            </a:r>
            <a:r>
              <a:rPr lang="ru-RU" b="1" dirty="0" err="1"/>
              <a:t>разг</a:t>
            </a:r>
            <a:r>
              <a:rPr lang="ru-RU" b="1" dirty="0"/>
              <a:t>..</a:t>
            </a:r>
            <a:r>
              <a:rPr lang="ru-RU" b="1" dirty="0" err="1"/>
              <a:t>рается</a:t>
            </a:r>
            <a:r>
              <a:rPr lang="ru-RU" b="1" dirty="0"/>
              <a:t>, </a:t>
            </a:r>
            <a:r>
              <a:rPr lang="ru-RU" b="1" dirty="0" err="1"/>
              <a:t>уг</a:t>
            </a:r>
            <a:r>
              <a:rPr lang="ru-RU" b="1" dirty="0"/>
              <a:t>..р, </a:t>
            </a:r>
            <a:r>
              <a:rPr lang="ru-RU" b="1" dirty="0" err="1"/>
              <a:t>перег</a:t>
            </a:r>
            <a:r>
              <a:rPr lang="ru-RU" b="1" dirty="0"/>
              <a:t>..</a:t>
            </a:r>
            <a:r>
              <a:rPr lang="ru-RU" b="1" dirty="0" err="1"/>
              <a:t>рают</a:t>
            </a:r>
            <a:r>
              <a:rPr lang="ru-RU" b="1" dirty="0"/>
              <a:t>, </a:t>
            </a:r>
            <a:r>
              <a:rPr lang="ru-RU" b="1" dirty="0" err="1"/>
              <a:t>заг</a:t>
            </a:r>
            <a:r>
              <a:rPr lang="ru-RU" b="1" dirty="0"/>
              <a:t>..</a:t>
            </a:r>
            <a:r>
              <a:rPr lang="ru-RU" b="1" dirty="0" err="1"/>
              <a:t>релый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rgbClr val="00B050"/>
                </a:solidFill>
              </a:rPr>
              <a:t>Придумайте с одним из слов </a:t>
            </a:r>
            <a:r>
              <a:rPr lang="ru-RU" dirty="0" smtClean="0">
                <a:solidFill>
                  <a:srgbClr val="00B050"/>
                </a:solidFill>
              </a:rPr>
              <a:t>словосочетание</a:t>
            </a: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dirty="0" smtClean="0">
                <a:solidFill>
                  <a:srgbClr val="00B050"/>
                </a:solidFill>
              </a:rPr>
              <a:t>«</a:t>
            </a:r>
            <a:r>
              <a:rPr lang="ru-RU" dirty="0" err="1" smtClean="0">
                <a:solidFill>
                  <a:srgbClr val="00B050"/>
                </a:solidFill>
              </a:rPr>
              <a:t>прилагательное+существительное</a:t>
            </a:r>
            <a:r>
              <a:rPr lang="ru-RU" dirty="0" smtClean="0">
                <a:solidFill>
                  <a:srgbClr val="00B050"/>
                </a:solidFill>
              </a:rPr>
              <a:t>  « </a:t>
            </a:r>
            <a:r>
              <a:rPr lang="ru-RU" dirty="0">
                <a:solidFill>
                  <a:srgbClr val="00B050"/>
                </a:solidFill>
              </a:rPr>
              <a:t>и запишите в тетрадь.</a:t>
            </a:r>
          </a:p>
          <a:p>
            <a:pPr marL="0" indent="0">
              <a:buNone/>
            </a:pPr>
            <a:r>
              <a:rPr lang="ru-RU" dirty="0">
                <a:solidFill>
                  <a:srgbClr val="00B050"/>
                </a:solidFill>
              </a:rPr>
              <a:t>Например: загорелый мальчик.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rgbClr val="C00000"/>
                </a:solidFill>
              </a:rPr>
              <a:t>Этап закрепления знаний.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65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B050"/>
                </a:solidFill>
              </a:rPr>
              <a:t>Буквенный диктант.</a:t>
            </a:r>
          </a:p>
          <a:p>
            <a:pPr marL="0" indent="0">
              <a:buNone/>
            </a:pPr>
            <a:r>
              <a:rPr lang="ru-RU" dirty="0"/>
              <a:t>Предлагается 10 </a:t>
            </a:r>
            <a:r>
              <a:rPr lang="ru-RU" dirty="0" smtClean="0"/>
              <a:t>словосочетаний. </a:t>
            </a:r>
            <a:r>
              <a:rPr lang="ru-RU" dirty="0"/>
              <a:t>Списывать их не нужно. </a:t>
            </a:r>
          </a:p>
          <a:p>
            <a:pPr marL="0" indent="0">
              <a:buNone/>
            </a:pPr>
            <a:r>
              <a:rPr lang="ru-RU" dirty="0"/>
              <a:t>Инструктаж. Пример выполнения работы: 1) а, 2) о и т.д.</a:t>
            </a:r>
          </a:p>
          <a:p>
            <a:pPr lvl="0"/>
            <a:r>
              <a:rPr lang="ru-RU" b="1" dirty="0" err="1" smtClean="0"/>
              <a:t>заг</a:t>
            </a:r>
            <a:r>
              <a:rPr lang="ru-RU" b="1" dirty="0" smtClean="0"/>
              <a:t>…рать </a:t>
            </a:r>
            <a:r>
              <a:rPr lang="ru-RU" b="1" dirty="0"/>
              <a:t>на солнце</a:t>
            </a:r>
          </a:p>
          <a:p>
            <a:pPr lvl="0"/>
            <a:r>
              <a:rPr lang="ru-RU" b="1" dirty="0" smtClean="0"/>
              <a:t>г…</a:t>
            </a:r>
            <a:r>
              <a:rPr lang="ru-RU" b="1" dirty="0" err="1" smtClean="0"/>
              <a:t>релые</a:t>
            </a:r>
            <a:r>
              <a:rPr lang="ru-RU" b="1" dirty="0" smtClean="0"/>
              <a:t> </a:t>
            </a:r>
            <a:r>
              <a:rPr lang="ru-RU" b="1" dirty="0"/>
              <a:t>спички</a:t>
            </a:r>
          </a:p>
          <a:p>
            <a:pPr lvl="0"/>
            <a:r>
              <a:rPr lang="ru-RU" b="1" dirty="0" smtClean="0"/>
              <a:t>к…</a:t>
            </a:r>
            <a:r>
              <a:rPr lang="ru-RU" b="1" dirty="0" err="1" smtClean="0"/>
              <a:t>снуться</a:t>
            </a:r>
            <a:r>
              <a:rPr lang="ru-RU" b="1" dirty="0" smtClean="0"/>
              <a:t> </a:t>
            </a:r>
            <a:r>
              <a:rPr lang="ru-RU" b="1" dirty="0"/>
              <a:t>рукой</a:t>
            </a:r>
          </a:p>
          <a:p>
            <a:pPr lvl="0"/>
            <a:r>
              <a:rPr lang="ru-RU" b="1" dirty="0" smtClean="0"/>
              <a:t>к…</a:t>
            </a:r>
            <a:r>
              <a:rPr lang="ru-RU" b="1" dirty="0" err="1" smtClean="0"/>
              <a:t>сание</a:t>
            </a:r>
            <a:r>
              <a:rPr lang="ru-RU" b="1" dirty="0" smtClean="0"/>
              <a:t> </a:t>
            </a:r>
            <a:r>
              <a:rPr lang="ru-RU" b="1" dirty="0"/>
              <a:t>мяча</a:t>
            </a:r>
          </a:p>
          <a:p>
            <a:pPr lvl="0"/>
            <a:r>
              <a:rPr lang="ru-RU" b="1" dirty="0" err="1" smtClean="0"/>
              <a:t>разг</a:t>
            </a:r>
            <a:r>
              <a:rPr lang="ru-RU" b="1" dirty="0" smtClean="0"/>
              <a:t>…</a:t>
            </a:r>
            <a:r>
              <a:rPr lang="ru-RU" b="1" dirty="0" err="1" smtClean="0"/>
              <a:t>релся</a:t>
            </a:r>
            <a:r>
              <a:rPr lang="ru-RU" b="1" dirty="0" smtClean="0"/>
              <a:t> </a:t>
            </a:r>
            <a:r>
              <a:rPr lang="ru-RU" b="1" dirty="0"/>
              <a:t>спор</a:t>
            </a:r>
          </a:p>
          <a:p>
            <a:pPr lvl="0"/>
            <a:r>
              <a:rPr lang="ru-RU" b="1" dirty="0" err="1" smtClean="0"/>
              <a:t>ог</a:t>
            </a:r>
            <a:r>
              <a:rPr lang="ru-RU" b="1" dirty="0" smtClean="0"/>
              <a:t>…рок </a:t>
            </a:r>
            <a:r>
              <a:rPr lang="ru-RU" b="1" dirty="0"/>
              <a:t>свечи</a:t>
            </a:r>
          </a:p>
          <a:p>
            <a:pPr lvl="0"/>
            <a:r>
              <a:rPr lang="ru-RU" b="1" dirty="0" err="1" smtClean="0"/>
              <a:t>разг</a:t>
            </a:r>
            <a:r>
              <a:rPr lang="ru-RU" b="1" dirty="0" smtClean="0"/>
              <a:t>…</a:t>
            </a:r>
            <a:r>
              <a:rPr lang="ru-RU" b="1" dirty="0" err="1" smtClean="0"/>
              <a:t>релся</a:t>
            </a:r>
            <a:r>
              <a:rPr lang="ru-RU" b="1" dirty="0" smtClean="0"/>
              <a:t> </a:t>
            </a:r>
            <a:r>
              <a:rPr lang="ru-RU" b="1" dirty="0"/>
              <a:t>костер</a:t>
            </a:r>
          </a:p>
          <a:p>
            <a:pPr lvl="0"/>
            <a:r>
              <a:rPr lang="ru-RU" b="1" dirty="0"/>
              <a:t>паровозная </a:t>
            </a:r>
            <a:r>
              <a:rPr lang="ru-RU" b="1" dirty="0" err="1" smtClean="0"/>
              <a:t>изг</a:t>
            </a:r>
            <a:r>
              <a:rPr lang="ru-RU" b="1" dirty="0" smtClean="0"/>
              <a:t>…</a:t>
            </a:r>
            <a:r>
              <a:rPr lang="ru-RU" b="1" dirty="0" err="1" smtClean="0"/>
              <a:t>рь</a:t>
            </a:r>
            <a:endParaRPr lang="ru-RU" b="1" dirty="0"/>
          </a:p>
          <a:p>
            <a:pPr lvl="0"/>
            <a:r>
              <a:rPr lang="ru-RU" b="1" dirty="0"/>
              <a:t>к</a:t>
            </a:r>
            <a:r>
              <a:rPr lang="ru-RU" b="1" dirty="0" smtClean="0"/>
              <a:t>...</a:t>
            </a:r>
            <a:r>
              <a:rPr lang="ru-RU" b="1" dirty="0" err="1"/>
              <a:t>сается</a:t>
            </a:r>
            <a:r>
              <a:rPr lang="ru-RU" b="1" dirty="0"/>
              <a:t> дна</a:t>
            </a:r>
          </a:p>
          <a:p>
            <a:pPr lvl="0"/>
            <a:r>
              <a:rPr lang="ru-RU" b="1" dirty="0" err="1" smtClean="0"/>
              <a:t>сг</a:t>
            </a:r>
            <a:r>
              <a:rPr lang="ru-RU" b="1" dirty="0" smtClean="0"/>
              <a:t>…</a:t>
            </a:r>
            <a:r>
              <a:rPr lang="ru-RU" b="1" dirty="0" err="1" smtClean="0"/>
              <a:t>ревшая</a:t>
            </a:r>
            <a:r>
              <a:rPr lang="ru-RU" b="1" dirty="0" smtClean="0"/>
              <a:t> </a:t>
            </a:r>
            <a:r>
              <a:rPr lang="ru-RU" b="1" dirty="0"/>
              <a:t>листва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rgbClr val="FF0000"/>
                </a:solidFill>
              </a:rPr>
              <a:t>Этап самопроверки.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16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1) </a:t>
            </a:r>
            <a:r>
              <a:rPr lang="ru-RU" dirty="0" smtClean="0"/>
              <a:t>о    </a:t>
            </a:r>
          </a:p>
          <a:p>
            <a:r>
              <a:rPr lang="ru-RU" dirty="0" smtClean="0"/>
              <a:t>2</a:t>
            </a:r>
            <a:r>
              <a:rPr lang="ru-RU" dirty="0"/>
              <a:t>) </a:t>
            </a:r>
            <a:r>
              <a:rPr lang="ru-RU" dirty="0" smtClean="0"/>
              <a:t>о</a:t>
            </a:r>
          </a:p>
          <a:p>
            <a:r>
              <a:rPr lang="ru-RU" dirty="0" smtClean="0"/>
              <a:t>3</a:t>
            </a:r>
            <a:r>
              <a:rPr lang="ru-RU" dirty="0"/>
              <a:t>) </a:t>
            </a:r>
            <a:r>
              <a:rPr lang="ru-RU" dirty="0" smtClean="0"/>
              <a:t>о</a:t>
            </a:r>
          </a:p>
          <a:p>
            <a:r>
              <a:rPr lang="ru-RU" dirty="0" smtClean="0"/>
              <a:t>4</a:t>
            </a:r>
            <a:r>
              <a:rPr lang="ru-RU" dirty="0"/>
              <a:t>) </a:t>
            </a:r>
            <a:r>
              <a:rPr lang="ru-RU" dirty="0" smtClean="0"/>
              <a:t>а</a:t>
            </a:r>
          </a:p>
          <a:p>
            <a:r>
              <a:rPr lang="ru-RU" dirty="0" smtClean="0"/>
              <a:t>5</a:t>
            </a:r>
            <a:r>
              <a:rPr lang="ru-RU" dirty="0"/>
              <a:t>) </a:t>
            </a:r>
            <a:r>
              <a:rPr lang="ru-RU" dirty="0" smtClean="0"/>
              <a:t>о </a:t>
            </a:r>
          </a:p>
          <a:p>
            <a:r>
              <a:rPr lang="ru-RU" dirty="0" smtClean="0"/>
              <a:t>6</a:t>
            </a:r>
            <a:r>
              <a:rPr lang="ru-RU" dirty="0"/>
              <a:t>) </a:t>
            </a:r>
            <a:r>
              <a:rPr lang="ru-RU" dirty="0" smtClean="0"/>
              <a:t>а </a:t>
            </a:r>
          </a:p>
          <a:p>
            <a:r>
              <a:rPr lang="ru-RU" dirty="0" smtClean="0"/>
              <a:t>7</a:t>
            </a:r>
            <a:r>
              <a:rPr lang="ru-RU" dirty="0"/>
              <a:t>) </a:t>
            </a:r>
            <a:r>
              <a:rPr lang="ru-RU" dirty="0" smtClean="0"/>
              <a:t>о </a:t>
            </a:r>
          </a:p>
          <a:p>
            <a:r>
              <a:rPr lang="ru-RU" dirty="0" smtClean="0"/>
              <a:t>8</a:t>
            </a:r>
            <a:r>
              <a:rPr lang="ru-RU" dirty="0"/>
              <a:t>) </a:t>
            </a:r>
            <a:r>
              <a:rPr lang="ru-RU" dirty="0" smtClean="0"/>
              <a:t>а</a:t>
            </a:r>
          </a:p>
          <a:p>
            <a:r>
              <a:rPr lang="ru-RU" dirty="0" smtClean="0"/>
              <a:t>9</a:t>
            </a:r>
            <a:r>
              <a:rPr lang="ru-RU" dirty="0"/>
              <a:t>) </a:t>
            </a:r>
            <a:r>
              <a:rPr lang="ru-RU" dirty="0" smtClean="0"/>
              <a:t>а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10</a:t>
            </a:r>
            <a:r>
              <a:rPr lang="ru-RU" dirty="0"/>
              <a:t>) </a:t>
            </a:r>
            <a:r>
              <a:rPr lang="ru-RU" dirty="0" smtClean="0"/>
              <a:t>о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Ключ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13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Оценивание работы всех учащихся и отдельных учащихся. </a:t>
            </a:r>
          </a:p>
          <a:p>
            <a:r>
              <a:rPr lang="ru-RU" dirty="0"/>
              <a:t>Сегодня мы познакомились с правилом «Буквы о и в корнях -гор-   –  -</a:t>
            </a:r>
            <a:r>
              <a:rPr lang="ru-RU" dirty="0" err="1"/>
              <a:t>гар</a:t>
            </a:r>
            <a:r>
              <a:rPr lang="ru-RU" dirty="0"/>
              <a:t>-».</a:t>
            </a:r>
          </a:p>
          <a:p>
            <a:r>
              <a:rPr lang="ru-RU" dirty="0"/>
              <a:t>   - Отчего зависит выбор гласной в корнях -гор-   –  -</a:t>
            </a:r>
            <a:r>
              <a:rPr lang="ru-RU" dirty="0" err="1"/>
              <a:t>гар</a:t>
            </a:r>
            <a:r>
              <a:rPr lang="ru-RU" dirty="0"/>
              <a:t>-?</a:t>
            </a:r>
          </a:p>
          <a:p>
            <a:r>
              <a:rPr lang="ru-RU" dirty="0"/>
              <a:t>   - Скажите, зачем нам нужно знать о правописании букв о и а в этих корнях?</a:t>
            </a:r>
          </a:p>
          <a:p>
            <a:r>
              <a:rPr lang="ru-RU" dirty="0"/>
              <a:t>   - Где нам пригодятся эти знания?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rgbClr val="FF0000"/>
                </a:solidFill>
              </a:rPr>
              <a:t>Подведение итогов урока.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34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Упражнение 118.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rgbClr val="FF0000"/>
                </a:solidFill>
              </a:rPr>
              <a:t>Этап информации о домашнем задании.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66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Молодцы!</a:t>
            </a:r>
          </a:p>
          <a:p>
            <a:pPr marL="0" indent="0">
              <a:buNone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Рефлексия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5502" y="2967335"/>
            <a:ext cx="71929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внимание!!!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88776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Обучающие: </a:t>
            </a:r>
            <a:endParaRPr lang="ru-RU" dirty="0"/>
          </a:p>
          <a:p>
            <a:r>
              <a:rPr lang="ru-RU" dirty="0"/>
              <a:t> Познакомиться с правилом написания гласных о и а в корне –гор-</a:t>
            </a:r>
            <a:r>
              <a:rPr lang="ru-RU" dirty="0" err="1"/>
              <a:t>гар</a:t>
            </a:r>
            <a:r>
              <a:rPr lang="ru-RU" dirty="0"/>
              <a:t>.</a:t>
            </a:r>
          </a:p>
          <a:p>
            <a:r>
              <a:rPr lang="ru-RU" dirty="0"/>
              <a:t> Уметь находить и правильно писать слова с данными корнями. </a:t>
            </a:r>
          </a:p>
          <a:p>
            <a:r>
              <a:rPr lang="ru-RU" dirty="0"/>
              <a:t> Уметь конструировать предложения по аналогии.</a:t>
            </a:r>
          </a:p>
          <a:p>
            <a:r>
              <a:rPr lang="ru-RU" dirty="0"/>
              <a:t> </a:t>
            </a:r>
          </a:p>
          <a:p>
            <a:r>
              <a:rPr lang="ru-RU" b="1" dirty="0"/>
              <a:t> Развивающие:</a:t>
            </a:r>
            <a:endParaRPr lang="ru-RU" dirty="0"/>
          </a:p>
          <a:p>
            <a:r>
              <a:rPr lang="ru-RU" dirty="0"/>
              <a:t> Развивать орфографическую зоркость и логическое мышление. </a:t>
            </a:r>
          </a:p>
          <a:p>
            <a:r>
              <a:rPr lang="ru-RU" dirty="0"/>
              <a:t> Развивать исследовательские навыки. </a:t>
            </a:r>
          </a:p>
          <a:p>
            <a:r>
              <a:rPr lang="ru-RU" dirty="0"/>
              <a:t> Учиться  анализировать, высказывать свои предположения.</a:t>
            </a:r>
          </a:p>
          <a:p>
            <a:r>
              <a:rPr lang="ru-RU" dirty="0"/>
              <a:t> </a:t>
            </a:r>
          </a:p>
          <a:p>
            <a:r>
              <a:rPr lang="ru-RU" b="1" dirty="0"/>
              <a:t> Воспитывающие:</a:t>
            </a:r>
            <a:endParaRPr lang="ru-RU" dirty="0"/>
          </a:p>
          <a:p>
            <a:r>
              <a:rPr lang="ru-RU" dirty="0"/>
              <a:t> Воспитывать интерес к богатству русского языка.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Цели урока: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90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lvl="0"/>
            <a:r>
              <a:rPr lang="ru-RU" dirty="0"/>
              <a:t>Организационный этап.</a:t>
            </a:r>
          </a:p>
          <a:p>
            <a:pPr lvl="0"/>
            <a:r>
              <a:rPr lang="ru-RU" dirty="0"/>
              <a:t>Подготовка учащихся к усвоению новых знаний.</a:t>
            </a:r>
          </a:p>
          <a:p>
            <a:pPr lvl="0"/>
            <a:r>
              <a:rPr lang="ru-RU" dirty="0"/>
              <a:t>Изучение нового материала.</a:t>
            </a:r>
          </a:p>
          <a:p>
            <a:pPr lvl="0"/>
            <a:r>
              <a:rPr lang="ru-RU" dirty="0"/>
              <a:t>Первичная проверка усвоения знаний.</a:t>
            </a:r>
          </a:p>
          <a:p>
            <a:pPr lvl="0"/>
            <a:r>
              <a:rPr lang="ru-RU" dirty="0"/>
              <a:t>Первичное закрепление знаний.</a:t>
            </a:r>
          </a:p>
          <a:p>
            <a:pPr lvl="0"/>
            <a:r>
              <a:rPr lang="ru-RU" dirty="0"/>
              <a:t>Контроль и самопроверка.</a:t>
            </a:r>
          </a:p>
          <a:p>
            <a:pPr lvl="0"/>
            <a:r>
              <a:rPr lang="ru-RU" dirty="0"/>
              <a:t>Подведение итогов урока.</a:t>
            </a:r>
          </a:p>
          <a:p>
            <a:pPr lvl="0"/>
            <a:r>
              <a:rPr lang="ru-RU" dirty="0"/>
              <a:t>Домашнее задание.</a:t>
            </a:r>
          </a:p>
          <a:p>
            <a:pPr lvl="0"/>
            <a:r>
              <a:rPr lang="ru-RU" dirty="0"/>
              <a:t>Рефлексия.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Этапы урока: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91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Проблемный вопрос</a:t>
            </a:r>
            <a:r>
              <a:rPr lang="ru-RU" dirty="0" smtClean="0"/>
              <a:t>: « </a:t>
            </a:r>
            <a:r>
              <a:rPr lang="ru-RU" dirty="0"/>
              <a:t>Когда в корнях –гор—</a:t>
            </a:r>
            <a:r>
              <a:rPr lang="ru-RU" dirty="0" err="1"/>
              <a:t>гар</a:t>
            </a:r>
            <a:r>
              <a:rPr lang="ru-RU" dirty="0"/>
              <a:t>- пишется О, а когда-А</a:t>
            </a:r>
            <a:r>
              <a:rPr lang="ru-RU" dirty="0" smtClean="0"/>
              <a:t>?».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rgbClr val="C00000"/>
                </a:solidFill>
              </a:rPr>
              <a:t>Организационный этап.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6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 Вставьте пропущенные буквы: О или А?</a:t>
            </a:r>
          </a:p>
          <a:p>
            <a:r>
              <a:rPr lang="ru-RU" dirty="0" err="1" smtClean="0"/>
              <a:t>Распол</a:t>
            </a:r>
            <a:r>
              <a:rPr lang="ru-RU" dirty="0"/>
              <a:t>..житься на опушке, </a:t>
            </a:r>
            <a:r>
              <a:rPr lang="ru-RU" dirty="0" err="1"/>
              <a:t>прил</a:t>
            </a:r>
            <a:r>
              <a:rPr lang="ru-RU" dirty="0"/>
              <a:t>…гать усилия, к…</a:t>
            </a:r>
            <a:r>
              <a:rPr lang="ru-RU" dirty="0" err="1"/>
              <a:t>саться</a:t>
            </a:r>
            <a:r>
              <a:rPr lang="ru-RU" dirty="0"/>
              <a:t> мяча рукой, нежное </a:t>
            </a:r>
            <a:r>
              <a:rPr lang="ru-RU" dirty="0" err="1"/>
              <a:t>прик</a:t>
            </a:r>
            <a:r>
              <a:rPr lang="ru-RU" dirty="0"/>
              <a:t>…</a:t>
            </a:r>
            <a:r>
              <a:rPr lang="ru-RU" dirty="0" err="1"/>
              <a:t>сновение</a:t>
            </a:r>
            <a:r>
              <a:rPr lang="ru-RU" dirty="0"/>
              <a:t>, комнатное  р…</a:t>
            </a:r>
            <a:r>
              <a:rPr lang="ru-RU" dirty="0" err="1"/>
              <a:t>стение</a:t>
            </a:r>
            <a:r>
              <a:rPr lang="ru-RU" dirty="0"/>
              <a:t>, молодой р…сток,  </a:t>
            </a:r>
            <a:r>
              <a:rPr lang="ru-RU" dirty="0" err="1"/>
              <a:t>выр</a:t>
            </a:r>
            <a:r>
              <a:rPr lang="ru-RU" dirty="0"/>
              <a:t>…</a:t>
            </a:r>
            <a:r>
              <a:rPr lang="ru-RU" dirty="0" err="1"/>
              <a:t>щивать</a:t>
            </a:r>
            <a:r>
              <a:rPr lang="ru-RU" dirty="0"/>
              <a:t> рассаду.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b="1" dirty="0">
                <a:solidFill>
                  <a:srgbClr val="C00000"/>
                </a:solidFill>
              </a:rPr>
              <a:t>Подготовка учащихся к усвоению новых знаний.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76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Составьте с корнями </a:t>
            </a:r>
            <a:r>
              <a:rPr lang="ru-RU" b="1" dirty="0" smtClean="0"/>
              <a:t>–лаг-лож-, -кос-</a:t>
            </a:r>
            <a:r>
              <a:rPr lang="ru-RU" b="1" dirty="0" err="1" smtClean="0"/>
              <a:t>кас</a:t>
            </a:r>
            <a:r>
              <a:rPr lang="ru-RU" b="1" dirty="0" smtClean="0"/>
              <a:t>-,   -</a:t>
            </a:r>
            <a:r>
              <a:rPr lang="ru-RU" b="1" dirty="0" err="1" smtClean="0"/>
              <a:t>раст</a:t>
            </a:r>
            <a:r>
              <a:rPr lang="ru-RU" b="1" dirty="0" smtClean="0"/>
              <a:t>-(-</a:t>
            </a:r>
            <a:r>
              <a:rPr lang="ru-RU" b="1" dirty="0" err="1" smtClean="0"/>
              <a:t>ращ</a:t>
            </a:r>
            <a:r>
              <a:rPr lang="ru-RU" b="1" dirty="0" smtClean="0"/>
              <a:t>-),-рост- </a:t>
            </a:r>
            <a:r>
              <a:rPr lang="ru-RU" dirty="0" smtClean="0"/>
              <a:t>словосочетания.</a:t>
            </a:r>
          </a:p>
          <a:p>
            <a:r>
              <a:rPr lang="ru-RU" dirty="0" smtClean="0"/>
              <a:t>Запишите полеченные словосочетания, объясняя условия выбора гласной.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068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Лингвистическая сказка.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 </a:t>
            </a:r>
          </a:p>
          <a:p>
            <a:pPr marL="0" indent="0">
              <a:buNone/>
            </a:pPr>
            <a:r>
              <a:rPr lang="ru-RU" dirty="0" smtClean="0"/>
              <a:t>  -</a:t>
            </a:r>
            <a:r>
              <a:rPr lang="ru-RU" dirty="0"/>
              <a:t>За тридевять земель, в Царстве русского языка жила-была гордая и красивая царица Грамматика. Прислуживали ей два брата-Гор и </a:t>
            </a:r>
            <a:r>
              <a:rPr lang="ru-RU" dirty="0" err="1"/>
              <a:t>Гар</a:t>
            </a:r>
            <a:r>
              <a:rPr lang="ru-RU" dirty="0"/>
              <a:t>. И она никак не могла отличить их : уж очень они были похожи друг на друга, особенно в окружении других слуг: гласных и согласных.</a:t>
            </a:r>
          </a:p>
          <a:p>
            <a:pPr marL="0" indent="0">
              <a:buNone/>
            </a:pPr>
            <a:r>
              <a:rPr lang="ru-RU" dirty="0"/>
              <a:t>Много ли, мало ли прошло времени, скоро сказка сказывается, да нескоро дело </a:t>
            </a:r>
            <a:r>
              <a:rPr lang="ru-RU" dirty="0" err="1"/>
              <a:t>делается.Но</a:t>
            </a:r>
            <a:r>
              <a:rPr lang="ru-RU" dirty="0"/>
              <a:t> не выдержала царица, бросила клич по всему Царству русского языка: «Кто научит меня различать моих верных слуг-братьев Гор и </a:t>
            </a:r>
            <a:r>
              <a:rPr lang="ru-RU" dirty="0" err="1"/>
              <a:t>Гар</a:t>
            </a:r>
            <a:r>
              <a:rPr lang="ru-RU" dirty="0"/>
              <a:t>, того награжу по –царски».</a:t>
            </a:r>
          </a:p>
          <a:p>
            <a:pPr marL="0" indent="0">
              <a:buNone/>
            </a:pPr>
            <a:r>
              <a:rPr lang="ru-RU" dirty="0"/>
              <a:t>Со всех земель невиданного Царства-государства съехались Гласные, Согласные, Ударение, Суффиксы, Корни, Приставки.</a:t>
            </a:r>
          </a:p>
          <a:p>
            <a:pPr marL="0" indent="0">
              <a:buNone/>
            </a:pPr>
            <a:r>
              <a:rPr lang="ru-RU" dirty="0"/>
              <a:t>Первой вызвалась Гласная А, подскочила к братьям. Стала сначала с братом Гор, затем- с </a:t>
            </a:r>
            <a:r>
              <a:rPr lang="ru-RU" dirty="0" err="1"/>
              <a:t>Гар</a:t>
            </a:r>
            <a:r>
              <a:rPr lang="ru-RU" dirty="0"/>
              <a:t>. Но ничего у неё не получилось. Царица всё равно их перепутала. Согласные вовсе не стали пробовать, слишком сложной оказалась им эта задача. А вот Ударение оказалось более проворным, уж очень ему понравился братец </a:t>
            </a:r>
            <a:r>
              <a:rPr lang="ru-RU" dirty="0" err="1"/>
              <a:t>Гар</a:t>
            </a:r>
            <a:r>
              <a:rPr lang="ru-RU" dirty="0"/>
              <a:t>. Ударение быстро подпрыгнуло и стало к брату </a:t>
            </a:r>
            <a:r>
              <a:rPr lang="ru-RU" dirty="0" err="1"/>
              <a:t>Гар</a:t>
            </a:r>
            <a:r>
              <a:rPr lang="ru-RU" dirty="0"/>
              <a:t>. Да так и осталось с ним навсегда.</a:t>
            </a:r>
          </a:p>
          <a:p>
            <a:pPr marL="0" indent="0">
              <a:buNone/>
            </a:pPr>
            <a:r>
              <a:rPr lang="ru-RU" dirty="0"/>
              <a:t>С тех пор, как увидит Царица Грамматика ударение, то уже знает, что где-то рядом обязательно будет братец </a:t>
            </a:r>
            <a:r>
              <a:rPr lang="ru-RU" dirty="0" err="1"/>
              <a:t>Гар</a:t>
            </a:r>
            <a:r>
              <a:rPr lang="ru-RU" dirty="0"/>
              <a:t>. А братец Гор ходит в одиночку.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Этап </a:t>
            </a:r>
            <a:r>
              <a:rPr lang="ru-RU" b="1" dirty="0">
                <a:solidFill>
                  <a:srgbClr val="C00000"/>
                </a:solidFill>
              </a:rPr>
              <a:t>изучения нового материала.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41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286000" lvl="5" indent="0">
              <a:buNone/>
            </a:pPr>
            <a:endParaRPr lang="ru-RU" dirty="0"/>
          </a:p>
          <a:p>
            <a:r>
              <a:rPr lang="ru-RU" dirty="0">
                <a:solidFill>
                  <a:srgbClr val="00B050"/>
                </a:solidFill>
              </a:rPr>
              <a:t>Раз - подняться, потянуться,</a:t>
            </a:r>
          </a:p>
          <a:p>
            <a:r>
              <a:rPr lang="ru-RU" dirty="0">
                <a:solidFill>
                  <a:srgbClr val="00B050"/>
                </a:solidFill>
              </a:rPr>
              <a:t>Два - нагнуться, разогнуться,</a:t>
            </a:r>
          </a:p>
          <a:p>
            <a:r>
              <a:rPr lang="ru-RU" dirty="0">
                <a:solidFill>
                  <a:srgbClr val="00B050"/>
                </a:solidFill>
              </a:rPr>
              <a:t>Три - в ладоши, три хлопка,</a:t>
            </a:r>
          </a:p>
          <a:p>
            <a:r>
              <a:rPr lang="ru-RU" dirty="0">
                <a:solidFill>
                  <a:srgbClr val="00B050"/>
                </a:solidFill>
              </a:rPr>
              <a:t>Головою три кивка.</a:t>
            </a:r>
          </a:p>
          <a:p>
            <a:r>
              <a:rPr lang="ru-RU" dirty="0">
                <a:solidFill>
                  <a:srgbClr val="00B050"/>
                </a:solidFill>
              </a:rPr>
              <a:t>На четыре - руки шире,</a:t>
            </a:r>
          </a:p>
          <a:p>
            <a:r>
              <a:rPr lang="ru-RU" dirty="0">
                <a:solidFill>
                  <a:srgbClr val="00B050"/>
                </a:solidFill>
              </a:rPr>
              <a:t>Пять - руками помахать,</a:t>
            </a:r>
          </a:p>
          <a:p>
            <a:r>
              <a:rPr lang="ru-RU" dirty="0">
                <a:solidFill>
                  <a:srgbClr val="00B050"/>
                </a:solidFill>
              </a:rPr>
              <a:t>Шесть - на место тихо сесть.</a:t>
            </a:r>
            <a:r>
              <a:rPr lang="ru-RU" b="1" i="1" dirty="0">
                <a:solidFill>
                  <a:srgbClr val="00B050"/>
                </a:solidFill>
              </a:rPr>
              <a:t> 	</a:t>
            </a:r>
            <a:endParaRPr lang="ru-RU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 </a:t>
            </a:r>
            <a:r>
              <a:rPr lang="ru-RU" b="1" dirty="0">
                <a:solidFill>
                  <a:srgbClr val="C00000"/>
                </a:solidFill>
              </a:rPr>
              <a:t>Физкультминутка 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31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B050"/>
                </a:solidFill>
              </a:rPr>
              <a:t>Запись предложений и объяснение условий выбора орфограммы</a:t>
            </a:r>
            <a:r>
              <a:rPr lang="ru-RU" dirty="0"/>
              <a:t>.</a:t>
            </a:r>
          </a:p>
          <a:p>
            <a:r>
              <a:rPr lang="ru-RU" dirty="0"/>
              <a:t>1. Лица лыжников были покрыты весенним</a:t>
            </a:r>
            <a:r>
              <a:rPr lang="ru-RU" b="1" dirty="0"/>
              <a:t> загаром</a:t>
            </a:r>
            <a:r>
              <a:rPr lang="ru-RU" dirty="0"/>
              <a:t>. </a:t>
            </a:r>
          </a:p>
          <a:p>
            <a:r>
              <a:rPr lang="ru-RU" dirty="0"/>
              <a:t>2. Облако спряталось, </a:t>
            </a:r>
            <a:r>
              <a:rPr lang="ru-RU" b="1" dirty="0"/>
              <a:t>загорелые</a:t>
            </a:r>
            <a:r>
              <a:rPr lang="ru-RU" dirty="0"/>
              <a:t> холмы нахмурились, воздух покорно застыл (Ч.)</a:t>
            </a:r>
          </a:p>
          <a:p>
            <a:r>
              <a:rPr lang="ru-RU" dirty="0"/>
              <a:t>3. Сегодня все звезды так пышно огнем голубым </a:t>
            </a:r>
            <a:r>
              <a:rPr lang="ru-RU" b="1" dirty="0"/>
              <a:t>разгорались.</a:t>
            </a:r>
            <a:r>
              <a:rPr lang="ru-RU" dirty="0"/>
              <a:t> (А. Фет.)</a:t>
            </a:r>
          </a:p>
          <a:p>
            <a:r>
              <a:rPr lang="ru-RU" dirty="0"/>
              <a:t>4. Правда в огне не </a:t>
            </a:r>
            <a:r>
              <a:rPr lang="ru-RU" b="1" dirty="0"/>
              <a:t>горит</a:t>
            </a:r>
            <a:r>
              <a:rPr lang="ru-RU" dirty="0"/>
              <a:t> и в воде не  тонет. (</a:t>
            </a:r>
            <a:r>
              <a:rPr lang="ru-RU" dirty="0" smtClean="0"/>
              <a:t>Пословица)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rgbClr val="C00000"/>
                </a:solidFill>
              </a:rPr>
              <a:t>Этап первичной проверки знаний.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14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</TotalTime>
  <Words>540</Words>
  <Application>Microsoft Office PowerPoint</Application>
  <PresentationFormat>Экран (4:3)</PresentationFormat>
  <Paragraphs>100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«Буквы О-А в корнях -гор--гар»</vt:lpstr>
      <vt:lpstr>Цели урока:</vt:lpstr>
      <vt:lpstr>Этапы урока:</vt:lpstr>
      <vt:lpstr>Организационный этап. </vt:lpstr>
      <vt:lpstr> Подготовка учащихся к усвоению новых знаний. </vt:lpstr>
      <vt:lpstr>Презентация PowerPoint</vt:lpstr>
      <vt:lpstr>Этап изучения нового материала.</vt:lpstr>
      <vt:lpstr> Физкультминутка  </vt:lpstr>
      <vt:lpstr>Этап первичной проверки знаний. </vt:lpstr>
      <vt:lpstr>Этап закрепления знаний. </vt:lpstr>
      <vt:lpstr>Этап самопроверки. </vt:lpstr>
      <vt:lpstr>Ключ</vt:lpstr>
      <vt:lpstr>Подведение итогов урока. </vt:lpstr>
      <vt:lpstr>Этап информации о домашнем задании.</vt:lpstr>
      <vt:lpstr>Рефлексия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«Буквы О-А в корнях -гор--гар»</dc:title>
  <dc:creator>acer</dc:creator>
  <cp:lastModifiedBy>acer</cp:lastModifiedBy>
  <cp:revision>5</cp:revision>
  <dcterms:created xsi:type="dcterms:W3CDTF">2013-11-26T18:52:24Z</dcterms:created>
  <dcterms:modified xsi:type="dcterms:W3CDTF">2013-11-26T19:35:14Z</dcterms:modified>
</cp:coreProperties>
</file>