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embeddings/oleObject1.bin" ContentType="application/vnd.openxmlformats-officedocument.oleObject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5" r:id="rId3"/>
    <p:sldId id="257" r:id="rId4"/>
    <p:sldId id="276" r:id="rId5"/>
    <p:sldId id="277" r:id="rId6"/>
    <p:sldId id="273" r:id="rId7"/>
    <p:sldId id="269" r:id="rId8"/>
    <p:sldId id="260" r:id="rId9"/>
    <p:sldId id="262" r:id="rId10"/>
    <p:sldId id="264" r:id="rId11"/>
    <p:sldId id="263" r:id="rId12"/>
    <p:sldId id="267" r:id="rId13"/>
    <p:sldId id="261" r:id="rId14"/>
    <p:sldId id="270" r:id="rId15"/>
    <p:sldId id="265" r:id="rId16"/>
    <p:sldId id="266" r:id="rId17"/>
    <p:sldId id="268" r:id="rId18"/>
    <p:sldId id="272" r:id="rId19"/>
  </p:sldIdLst>
  <p:sldSz cx="9144000" cy="6858000" type="screen4x3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8000"/>
    <a:srgbClr val="FF0000"/>
    <a:srgbClr val="0000FF"/>
    <a:srgbClr val="993300"/>
    <a:srgbClr val="FFFFFF"/>
    <a:srgbClr val="FFCC99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90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06/relationships/legacyDocTextInfo" Target="legacyDocTextInfo.bin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8.xml"/><Relationship Id="rId2" Type="http://schemas.openxmlformats.org/officeDocument/2006/relationships/slide" Target="slides/slide17.xml"/><Relationship Id="rId1" Type="http://schemas.openxmlformats.org/officeDocument/2006/relationships/slide" Target="slides/slide14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fld id="{0831CCCE-E4B7-46ED-801C-491D1DBA0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B2B5E-92D6-4DE7-8E07-A5D3EFACE9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49664-00FD-4766-920A-60C0CE1143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65303-5344-4CC9-864E-48103158B2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77EAB-83B8-45CA-8215-829B990FE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62657-6206-4040-916F-C8F41F293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ACAEB-C970-42E8-87A8-B0DEC148B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3DB1F-0776-4B89-99F6-CA06F33CFA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3B7ED-C0AE-456A-BABC-E403BCE231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C854F-6348-428F-B845-253BC4C9D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F5C47-1673-44F8-8703-E6C086BC7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783CB-8EBC-485C-9C35-F87CC84C68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B2DFF-E221-4079-B4C2-28DE8D3CC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45CB0-F16C-4DD1-AB1D-64B578003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fld id="{7AB8DC42-94DD-46AC-9343-C0313DEABB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college.ru/biology/course/content/models/fag/fag.html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55650" y="333375"/>
            <a:ext cx="7772400" cy="1871663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800000"/>
                </a:solidFill>
              </a:rPr>
              <a:t>Тема урока:</a:t>
            </a:r>
            <a:r>
              <a:rPr lang="ru-RU" sz="2800" smtClean="0"/>
              <a:t> </a:t>
            </a:r>
            <a:br>
              <a:rPr lang="ru-RU" sz="2800" smtClean="0"/>
            </a:br>
            <a:r>
              <a:rPr lang="ru-RU" b="1" i="1" smtClean="0">
                <a:solidFill>
                  <a:srgbClr val="0000FF"/>
                </a:solidFill>
              </a:rPr>
              <a:t>Вирусы.</a:t>
            </a:r>
            <a:br>
              <a:rPr lang="ru-RU" b="1" i="1" smtClean="0">
                <a:solidFill>
                  <a:srgbClr val="0000FF"/>
                </a:solidFill>
              </a:rPr>
            </a:br>
            <a:r>
              <a:rPr lang="ru-RU" b="1" i="1" smtClean="0">
                <a:solidFill>
                  <a:srgbClr val="0000FF"/>
                </a:solidFill>
              </a:rPr>
              <a:t>Строение и классификация.</a:t>
            </a:r>
          </a:p>
        </p:txBody>
      </p:sp>
      <p:pic>
        <p:nvPicPr>
          <p:cNvPr id="4099" name="Picture 43" descr="010103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420938"/>
            <a:ext cx="3344863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4" descr="010101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2420938"/>
            <a:ext cx="3414713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мка 4"/>
          <p:cNvSpPr/>
          <p:nvPr/>
        </p:nvSpPr>
        <p:spPr bwMode="auto">
          <a:xfrm>
            <a:off x="3714744" y="5572140"/>
            <a:ext cx="2500330" cy="500066"/>
          </a:xfrm>
          <a:prstGeom prst="fra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Prezentacii.com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3"/>
          <p:cNvSpPr>
            <a:spLocks noGrp="1" noChangeArrowheads="1"/>
          </p:cNvSpPr>
          <p:nvPr>
            <p:ph type="ctrTitle"/>
          </p:nvPr>
        </p:nvSpPr>
        <p:spPr>
          <a:xfrm>
            <a:off x="611188" y="4292600"/>
            <a:ext cx="7772400" cy="1143000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11267" name="Rectangle 24"/>
          <p:cNvSpPr>
            <a:spLocks noGrp="1" noChangeArrowheads="1"/>
          </p:cNvSpPr>
          <p:nvPr>
            <p:ph type="subTitle" idx="1"/>
          </p:nvPr>
        </p:nvSpPr>
        <p:spPr>
          <a:xfrm>
            <a:off x="1619250" y="5516563"/>
            <a:ext cx="6400800" cy="11525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800000"/>
                </a:solidFill>
                <a:latin typeface="times"/>
              </a:rPr>
              <a:t>Вирус СПИДа–«чумы XX века».</a:t>
            </a:r>
          </a:p>
        </p:txBody>
      </p:sp>
      <p:pic>
        <p:nvPicPr>
          <p:cNvPr id="11268" name="Picture 13" descr="010103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484313"/>
            <a:ext cx="7056438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27"/>
          <p:cNvSpPr txBox="1">
            <a:spLocks noChangeArrowheads="1"/>
          </p:cNvSpPr>
          <p:nvPr/>
        </p:nvSpPr>
        <p:spPr bwMode="auto">
          <a:xfrm>
            <a:off x="2268538" y="620713"/>
            <a:ext cx="4464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000099"/>
                </a:solidFill>
              </a:rPr>
              <a:t>Примеры вирусов.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4652963"/>
            <a:ext cx="6705600" cy="1905000"/>
          </a:xfrm>
        </p:spPr>
        <p:txBody>
          <a:bodyPr/>
          <a:lstStyle/>
          <a:p>
            <a:pPr eaLnBrk="1" hangingPunct="1"/>
            <a:r>
              <a:rPr lang="ru-RU" smtClean="0">
                <a:latin typeface="times"/>
              </a:rPr>
              <a:t> </a:t>
            </a:r>
            <a:br>
              <a:rPr lang="ru-RU" smtClean="0">
                <a:latin typeface="times"/>
              </a:rPr>
            </a:br>
            <a:r>
              <a:rPr lang="ru-RU" smtClean="0">
                <a:latin typeface="times"/>
              </a:rPr>
              <a:t> </a:t>
            </a:r>
            <a:r>
              <a:rPr lang="ru-RU" sz="2800" smtClean="0">
                <a:solidFill>
                  <a:srgbClr val="800000"/>
                </a:solidFill>
                <a:latin typeface="times"/>
              </a:rPr>
              <a:t>Вирус гриппа</a:t>
            </a:r>
            <a:br>
              <a:rPr lang="ru-RU" sz="2800" smtClean="0">
                <a:solidFill>
                  <a:srgbClr val="800000"/>
                </a:solidFill>
                <a:latin typeface="times"/>
              </a:rPr>
            </a:br>
            <a:r>
              <a:rPr lang="ru-RU" sz="2800" smtClean="0">
                <a:solidFill>
                  <a:srgbClr val="800000"/>
                </a:solidFill>
                <a:latin typeface="times"/>
              </a:rPr>
              <a:t> (увеличение в 30 000 раз).    </a:t>
            </a:r>
            <a:r>
              <a:rPr lang="ru-RU" smtClean="0">
                <a:solidFill>
                  <a:srgbClr val="800000"/>
                </a:solidFill>
                <a:latin typeface="times"/>
              </a:rPr>
              <a:t/>
            </a:r>
            <a:br>
              <a:rPr lang="ru-RU" smtClean="0">
                <a:solidFill>
                  <a:srgbClr val="800000"/>
                </a:solidFill>
                <a:latin typeface="times"/>
              </a:rPr>
            </a:br>
            <a:r>
              <a:rPr lang="ru-RU" smtClean="0">
                <a:solidFill>
                  <a:srgbClr val="800000"/>
                </a:solidFill>
                <a:latin typeface="times"/>
              </a:rPr>
              <a:t/>
            </a:r>
            <a:br>
              <a:rPr lang="ru-RU" smtClean="0">
                <a:solidFill>
                  <a:srgbClr val="800000"/>
                </a:solidFill>
                <a:latin typeface="times"/>
              </a:rPr>
            </a:br>
            <a:endParaRPr lang="ru-RU" smtClean="0">
              <a:solidFill>
                <a:srgbClr val="800000"/>
              </a:solidFill>
              <a:latin typeface="times"/>
            </a:endParaRPr>
          </a:p>
        </p:txBody>
      </p:sp>
      <p:pic>
        <p:nvPicPr>
          <p:cNvPr id="12291" name="Picture 14" descr="010103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052513"/>
            <a:ext cx="6337300" cy="376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18"/>
          <p:cNvSpPr txBox="1">
            <a:spLocks noChangeArrowheads="1"/>
          </p:cNvSpPr>
          <p:nvPr/>
        </p:nvSpPr>
        <p:spPr bwMode="auto">
          <a:xfrm>
            <a:off x="2700338" y="333375"/>
            <a:ext cx="36496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0099"/>
                </a:solidFill>
              </a:rPr>
              <a:t>Примеры вирусов.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3" descr="010101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916113"/>
            <a:ext cx="67691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solidFill>
                  <a:srgbClr val="000099"/>
                </a:solidFill>
                <a:latin typeface="times"/>
              </a:rPr>
              <a:t>Примеры и сравнительные размеры вирусов.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000099"/>
                </a:solidFill>
              </a:rPr>
              <a:t>Жизненный цикл вируса.</a:t>
            </a:r>
            <a:br>
              <a:rPr lang="ru-RU" sz="4000" smtClean="0">
                <a:solidFill>
                  <a:srgbClr val="000099"/>
                </a:solidFill>
              </a:rPr>
            </a:br>
            <a:r>
              <a:rPr lang="ru-RU" sz="2800" smtClean="0">
                <a:solidFill>
                  <a:srgbClr val="000099"/>
                </a:solidFill>
              </a:rPr>
              <a:t>(основные положения)</a:t>
            </a:r>
            <a:endParaRPr lang="ru-RU" sz="4000" smtClean="0">
              <a:solidFill>
                <a:srgbClr val="000099"/>
              </a:solidFill>
            </a:endParaRP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268413"/>
            <a:ext cx="7772400" cy="53292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    </a:t>
            </a:r>
            <a:r>
              <a:rPr lang="ru-RU" sz="2400" smtClean="0">
                <a:solidFill>
                  <a:srgbClr val="800000"/>
                </a:solidFill>
              </a:rPr>
              <a:t>Размножение вирусов принципиально отличается от размножения остальных организмов.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>
                <a:solidFill>
                  <a:srgbClr val="800000"/>
                </a:solidFill>
              </a:rPr>
              <a:t>        Вирусы воспроизводятся только внутри живой клетки, используя её для синтеза своей нуклеиновой кислоты и своих белков.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800000"/>
                </a:solidFill>
              </a:rPr>
              <a:t>Попав внутрь клетки, вирус теряет свою белковую оболочку, его нуклеиновая кислота освобождается и становится матрицей для синтеза белка оболочки вируса из клеток хозяина; при этом ДНК хозяина инактивируется.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800000"/>
                </a:solidFill>
              </a:rPr>
              <a:t>Полностью сформированная инфекционная частица называется </a:t>
            </a:r>
            <a:r>
              <a:rPr lang="ru-RU" sz="2400" b="1" i="1" smtClean="0">
                <a:solidFill>
                  <a:srgbClr val="800000"/>
                </a:solidFill>
              </a:rPr>
              <a:t>вирионом </a:t>
            </a:r>
            <a:r>
              <a:rPr lang="ru-RU" sz="2400" smtClean="0">
                <a:solidFill>
                  <a:srgbClr val="800000"/>
                </a:solidFill>
              </a:rPr>
              <a:t> (мельчайших вирусоподобных частиц, вызывающих инфекционные болезни).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800000"/>
                </a:solidFill>
              </a:rPr>
              <a:t>Вирусы передаются из клетки в клетку в виде инертных существ.</a:t>
            </a:r>
          </a:p>
          <a:p>
            <a:pPr eaLnBrk="1" hangingPunct="1">
              <a:lnSpc>
                <a:spcPct val="90000"/>
              </a:lnSpc>
            </a:pPr>
            <a:endParaRPr lang="ru-RU" sz="2400" smtClean="0">
              <a:solidFill>
                <a:srgbClr val="8000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ru-RU" sz="2400" smtClean="0">
              <a:solidFill>
                <a:srgbClr val="8000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FF0000"/>
                </a:solidFill>
              </a:rPr>
              <a:t>Этапы  ЖЦ.</a:t>
            </a:r>
          </a:p>
        </p:txBody>
      </p:sp>
      <p:sp>
        <p:nvSpPr>
          <p:cNvPr id="15363" name="Rectangle 67"/>
          <p:cNvSpPr>
            <a:spLocks noGrp="1" noChangeArrowheads="1"/>
          </p:cNvSpPr>
          <p:nvPr>
            <p:ph type="body" sz="half" idx="2"/>
          </p:nvPr>
        </p:nvSpPr>
        <p:spPr>
          <a:xfrm>
            <a:off x="1187450" y="1484313"/>
            <a:ext cx="6858000" cy="4114800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000099"/>
                </a:solidFill>
                <a:cs typeface="Times New Roman" pitchFamily="18" charset="0"/>
              </a:rPr>
              <a:t>Вирус проникает в кл</a:t>
            </a:r>
            <a:r>
              <a:rPr lang="ru-RU" sz="2800" smtClean="0">
                <a:solidFill>
                  <a:srgbClr val="000099"/>
                </a:solidFill>
              </a:rPr>
              <a:t>етку </a:t>
            </a:r>
            <a:r>
              <a:rPr lang="ru-RU" sz="2800" smtClean="0">
                <a:solidFill>
                  <a:srgbClr val="000099"/>
                </a:solidFill>
                <a:cs typeface="Times New Roman" pitchFamily="18" charset="0"/>
              </a:rPr>
              <a:t>хоз</a:t>
            </a:r>
            <a:r>
              <a:rPr lang="ru-RU" sz="2800" smtClean="0">
                <a:solidFill>
                  <a:srgbClr val="000099"/>
                </a:solidFill>
              </a:rPr>
              <a:t>яина- инфицирование.</a:t>
            </a:r>
          </a:p>
          <a:p>
            <a:pPr eaLnBrk="1" hangingPunct="1"/>
            <a:r>
              <a:rPr lang="ru-RU" sz="2800" smtClean="0">
                <a:solidFill>
                  <a:srgbClr val="000099"/>
                </a:solidFill>
                <a:cs typeface="Times New Roman" pitchFamily="18" charset="0"/>
              </a:rPr>
              <a:t>Настраивает метаболический аппарат хозяина на воспроизведение вириона. </a:t>
            </a:r>
            <a:endParaRPr lang="ru-RU" sz="2800" smtClean="0">
              <a:solidFill>
                <a:srgbClr val="000099"/>
              </a:solidFill>
            </a:endParaRPr>
          </a:p>
          <a:p>
            <a:pPr eaLnBrk="1" hangingPunct="1"/>
            <a:r>
              <a:rPr lang="ru-RU" sz="2800" smtClean="0">
                <a:solidFill>
                  <a:srgbClr val="000099"/>
                </a:solidFill>
                <a:cs typeface="Times New Roman" pitchFamily="18" charset="0"/>
              </a:rPr>
              <a:t>Множество новых вирусов покидают кл</a:t>
            </a:r>
            <a:r>
              <a:rPr lang="ru-RU" sz="2800" smtClean="0">
                <a:solidFill>
                  <a:srgbClr val="000099"/>
                </a:solidFill>
              </a:rPr>
              <a:t>ет</a:t>
            </a:r>
            <a:r>
              <a:rPr lang="ru-RU" sz="2800" smtClean="0">
                <a:solidFill>
                  <a:srgbClr val="000099"/>
                </a:solidFill>
                <a:cs typeface="Times New Roman" pitchFamily="18" charset="0"/>
              </a:rPr>
              <a:t>ку.</a:t>
            </a:r>
            <a:endParaRPr lang="ru-RU" sz="2800" smtClean="0">
              <a:solidFill>
                <a:srgbClr val="000099"/>
              </a:solidFill>
            </a:endParaRPr>
          </a:p>
          <a:p>
            <a:pPr eaLnBrk="1" hangingPunct="1"/>
            <a:r>
              <a:rPr lang="ru-RU" sz="2800" smtClean="0">
                <a:solidFill>
                  <a:srgbClr val="000099"/>
                </a:solidFill>
                <a:cs typeface="Times New Roman" pitchFamily="18" charset="0"/>
              </a:rPr>
              <a:t> При этом кл</a:t>
            </a:r>
            <a:r>
              <a:rPr lang="ru-RU" sz="2800" smtClean="0">
                <a:solidFill>
                  <a:srgbClr val="000099"/>
                </a:solidFill>
              </a:rPr>
              <a:t>етка</a:t>
            </a:r>
            <a:r>
              <a:rPr lang="ru-RU" sz="2800" smtClean="0">
                <a:solidFill>
                  <a:srgbClr val="000099"/>
                </a:solidFill>
                <a:cs typeface="Times New Roman" pitchFamily="18" charset="0"/>
              </a:rPr>
              <a:t> либо </a:t>
            </a:r>
            <a:r>
              <a:rPr lang="ru-RU" sz="2800" b="1" smtClean="0">
                <a:solidFill>
                  <a:srgbClr val="000099"/>
                </a:solidFill>
              </a:rPr>
              <a:t>погибает</a:t>
            </a:r>
            <a:r>
              <a:rPr lang="ru-RU" sz="2800" smtClean="0">
                <a:solidFill>
                  <a:srgbClr val="000099"/>
                </a:solidFill>
                <a:cs typeface="Times New Roman" pitchFamily="18" charset="0"/>
              </a:rPr>
              <a:t>, либо остается жива. </a:t>
            </a:r>
            <a:endParaRPr lang="ru-RU" sz="2800" smtClean="0">
              <a:solidFill>
                <a:srgbClr val="000099"/>
              </a:solidFill>
            </a:endParaRPr>
          </a:p>
          <a:p>
            <a:pPr eaLnBrk="1" hangingPunct="1">
              <a:buFontTx/>
              <a:buNone/>
            </a:pPr>
            <a:endParaRPr lang="ru-RU" sz="2800" smtClean="0">
              <a:solidFill>
                <a:srgbClr val="000099"/>
              </a:solidFill>
            </a:endParaRPr>
          </a:p>
          <a:p>
            <a:pPr eaLnBrk="1" hangingPunct="1"/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0099"/>
                </a:solidFill>
              </a:rPr>
              <a:t>Значение вирусов.</a:t>
            </a:r>
          </a:p>
        </p:txBody>
      </p:sp>
      <p:sp>
        <p:nvSpPr>
          <p:cNvPr id="16387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1219200"/>
            <a:ext cx="6400800" cy="50292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6600"/>
                </a:solidFill>
              </a:rPr>
              <a:t>1.</a:t>
            </a:r>
            <a:r>
              <a:rPr lang="ru-RU" smtClean="0"/>
              <a:t> </a:t>
            </a:r>
            <a:r>
              <a:rPr lang="ru-RU" smtClean="0">
                <a:solidFill>
                  <a:srgbClr val="006600"/>
                </a:solidFill>
              </a:rPr>
              <a:t>Вирусы являются возбудителями многих опасных болезней человека, животных и растений.</a:t>
            </a:r>
          </a:p>
          <a:p>
            <a:pPr eaLnBrk="1" hangingPunct="1"/>
            <a:r>
              <a:rPr lang="ru-RU" sz="2000" smtClean="0"/>
              <a:t>Более десяти групп вирусов патогенны для человека. Среди них имеются как ДНК-вирусы (вирус оспы, группа герпеса, гепатит B), так и РНК-вирусы (гепатит A, полиомиелит, ОРЗ, грипп, корь, свинка), </a:t>
            </a:r>
          </a:p>
          <a:p>
            <a:pPr eaLnBrk="1" hangingPunct="1"/>
            <a:r>
              <a:rPr lang="ru-RU" sz="2000" smtClean="0"/>
              <a:t>Меры борьбы</a:t>
            </a:r>
            <a:r>
              <a:rPr lang="en-US" sz="2000" smtClean="0"/>
              <a:t>:</a:t>
            </a:r>
            <a:r>
              <a:rPr lang="ru-RU" sz="2000" smtClean="0"/>
              <a:t>Из-за высокой мутабельности вирусов лечение вирусных заболеваний довольно сложно. Гораздо успешнее применять вакцинацию, заключающуюся во введении </a:t>
            </a:r>
            <a:r>
              <a:rPr lang="ru-RU" sz="2000" b="1" i="1" smtClean="0">
                <a:solidFill>
                  <a:srgbClr val="28642E"/>
                </a:solidFill>
              </a:rPr>
              <a:t>аттенуированных</a:t>
            </a:r>
            <a:r>
              <a:rPr lang="ru-RU" sz="2000" smtClean="0"/>
              <a:t> (то есть ослабленных) микроорганизмов или умеренных (близкородственных, но не патогенных) штаммов.</a:t>
            </a:r>
          </a:p>
          <a:p>
            <a:pPr eaLnBrk="1" hangingPunct="1"/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611188" y="981075"/>
            <a:ext cx="7632700" cy="54959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6600"/>
                </a:solidFill>
              </a:rPr>
              <a:t>2.</a:t>
            </a:r>
            <a:r>
              <a:rPr lang="ru-RU" smtClean="0">
                <a:solidFill>
                  <a:srgbClr val="006600"/>
                </a:solidFill>
              </a:rPr>
              <a:t> Использование в генетике и в селекции для получения вакцин против вирусных заболеваний, уничтожение вредных для сельского хозяйства насекомых, растений, животных.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 </a:t>
            </a:r>
            <a:r>
              <a:rPr lang="ru-RU" sz="2400" smtClean="0">
                <a:solidFill>
                  <a:srgbClr val="800000"/>
                </a:solidFill>
              </a:rPr>
              <a:t>Попытки использовать вирусы на пользу человечеству довольно немногочисленны. Так, в середине XX века вирус кроличьего миксоматоза использовали в Австралии, чтобы уменьшить поголовье этих чрезвычайно расплодившихся животных. Благодаря успехам генетики в будущем, возможно, искусственные вирусы смогут уничтожать больные клетки, не затрагивая при этом здоровые, или излечивать их, добавляя необходимый ген.</a:t>
            </a:r>
          </a:p>
          <a:p>
            <a:pPr eaLnBrk="1" hangingPunct="1">
              <a:lnSpc>
                <a:spcPct val="90000"/>
              </a:lnSpc>
            </a:pPr>
            <a:endParaRPr lang="ru-RU" sz="2400" smtClean="0">
              <a:solidFill>
                <a:srgbClr val="800000"/>
              </a:solidFill>
            </a:endParaRPr>
          </a:p>
        </p:txBody>
      </p:sp>
      <p:sp>
        <p:nvSpPr>
          <p:cNvPr id="17411" name="Text Box 12"/>
          <p:cNvSpPr txBox="1">
            <a:spLocks noChangeArrowheads="1"/>
          </p:cNvSpPr>
          <p:nvPr/>
        </p:nvSpPr>
        <p:spPr bwMode="auto">
          <a:xfrm>
            <a:off x="2441575" y="260350"/>
            <a:ext cx="37798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0">
                <a:solidFill>
                  <a:srgbClr val="000099"/>
                </a:solidFill>
              </a:rPr>
              <a:t>Значение вирусов.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484313"/>
            <a:ext cx="7772400" cy="5040312"/>
          </a:xfrm>
        </p:spPr>
        <p:txBody>
          <a:bodyPr/>
          <a:lstStyle/>
          <a:p>
            <a:pPr marL="762000" indent="-762000" algn="l" eaLnBrk="1" hangingPunct="1"/>
            <a:r>
              <a:rPr lang="ru-RU" sz="4000" smtClean="0">
                <a:cs typeface="Times New Roman" pitchFamily="18" charset="0"/>
              </a:rPr>
              <a:t>      </a:t>
            </a:r>
            <a:r>
              <a:rPr lang="ru-RU" sz="4000" smtClean="0">
                <a:solidFill>
                  <a:srgbClr val="800000"/>
                </a:solidFill>
                <a:cs typeface="Times New Roman" pitchFamily="18" charset="0"/>
              </a:rPr>
              <a:t>1.  Что такое вирус?</a:t>
            </a:r>
            <a:br>
              <a:rPr lang="ru-RU" sz="4000" smtClean="0">
                <a:solidFill>
                  <a:srgbClr val="800000"/>
                </a:solidFill>
                <a:cs typeface="Times New Roman" pitchFamily="18" charset="0"/>
              </a:rPr>
            </a:br>
            <a:r>
              <a:rPr lang="ru-RU" sz="4000" smtClean="0">
                <a:solidFill>
                  <a:srgbClr val="800000"/>
                </a:solidFill>
                <a:cs typeface="Times New Roman" pitchFamily="18" charset="0"/>
              </a:rPr>
              <a:t>2.  Какие бывают вирусы    (классификация)? </a:t>
            </a:r>
            <a:br>
              <a:rPr lang="ru-RU" sz="4000" smtClean="0">
                <a:solidFill>
                  <a:srgbClr val="800000"/>
                </a:solidFill>
                <a:cs typeface="Times New Roman" pitchFamily="18" charset="0"/>
              </a:rPr>
            </a:br>
            <a:r>
              <a:rPr lang="ru-RU" sz="4000" smtClean="0">
                <a:solidFill>
                  <a:srgbClr val="800000"/>
                </a:solidFill>
                <a:cs typeface="Times New Roman" pitchFamily="18" charset="0"/>
              </a:rPr>
              <a:t>3.  </a:t>
            </a:r>
            <a:r>
              <a:rPr lang="ru-RU" sz="4000" smtClean="0">
                <a:solidFill>
                  <a:srgbClr val="800000"/>
                </a:solidFill>
              </a:rPr>
              <a:t>Что такое </a:t>
            </a:r>
            <a:r>
              <a:rPr lang="ru-RU" sz="4000" i="1" smtClean="0">
                <a:solidFill>
                  <a:srgbClr val="800000"/>
                </a:solidFill>
              </a:rPr>
              <a:t>вирион</a:t>
            </a:r>
            <a:r>
              <a:rPr lang="en-US" sz="4000" i="1" smtClean="0">
                <a:solidFill>
                  <a:srgbClr val="800000"/>
                </a:solidFill>
              </a:rPr>
              <a:t>?</a:t>
            </a:r>
            <a:br>
              <a:rPr lang="en-US" sz="4000" i="1" smtClean="0">
                <a:solidFill>
                  <a:srgbClr val="800000"/>
                </a:solidFill>
              </a:rPr>
            </a:br>
            <a:r>
              <a:rPr lang="ru-RU" sz="4000" smtClean="0">
                <a:solidFill>
                  <a:srgbClr val="800000"/>
                </a:solidFill>
              </a:rPr>
              <a:t>4</a:t>
            </a:r>
            <a:r>
              <a:rPr lang="ru-RU" sz="4000" i="1" smtClean="0">
                <a:solidFill>
                  <a:srgbClr val="800000"/>
                </a:solidFill>
              </a:rPr>
              <a:t>.   </a:t>
            </a:r>
            <a:r>
              <a:rPr lang="ru-RU" sz="4000" smtClean="0">
                <a:solidFill>
                  <a:srgbClr val="800000"/>
                </a:solidFill>
              </a:rPr>
              <a:t>Перечислите основные типы капсид.</a:t>
            </a:r>
            <a:br>
              <a:rPr lang="ru-RU" sz="4000" smtClean="0">
                <a:solidFill>
                  <a:srgbClr val="800000"/>
                </a:solidFill>
              </a:rPr>
            </a:br>
            <a:r>
              <a:rPr lang="ru-RU" sz="4000" smtClean="0">
                <a:solidFill>
                  <a:srgbClr val="800000"/>
                </a:solidFill>
              </a:rPr>
              <a:t>5.   Назовите этапы      функционирования вирусов.</a:t>
            </a:r>
          </a:p>
        </p:txBody>
      </p:sp>
      <p:sp>
        <p:nvSpPr>
          <p:cNvPr id="18435" name="Text Box 11"/>
          <p:cNvSpPr txBox="1">
            <a:spLocks noChangeArrowheads="1"/>
          </p:cNvSpPr>
          <p:nvPr/>
        </p:nvSpPr>
        <p:spPr bwMode="auto">
          <a:xfrm>
            <a:off x="822325" y="179388"/>
            <a:ext cx="3554413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000099"/>
                </a:solidFill>
              </a:rPr>
              <a:t>Закрепление.</a:t>
            </a:r>
          </a:p>
          <a:p>
            <a:r>
              <a:rPr lang="ru-RU">
                <a:solidFill>
                  <a:srgbClr val="000099"/>
                </a:solidFill>
              </a:rPr>
              <a:t>Ответьте на вопросы.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35052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00099"/>
                </a:solidFill>
              </a:rPr>
              <a:t>Домашнее задание</a:t>
            </a:r>
            <a:r>
              <a:rPr lang="en-US" sz="4000" b="1" smtClean="0">
                <a:solidFill>
                  <a:srgbClr val="000099"/>
                </a:solidFill>
              </a:rPr>
              <a:t>:</a:t>
            </a:r>
            <a:r>
              <a:rPr lang="ru-RU" sz="4000" b="1" smtClean="0">
                <a:solidFill>
                  <a:srgbClr val="000099"/>
                </a:solidFill>
              </a:rPr>
              <a:t/>
            </a:r>
            <a:br>
              <a:rPr lang="ru-RU" sz="4000" b="1" smtClean="0">
                <a:solidFill>
                  <a:srgbClr val="000099"/>
                </a:solidFill>
              </a:rPr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b="1" smtClean="0">
                <a:solidFill>
                  <a:srgbClr val="800000"/>
                </a:solidFill>
              </a:rPr>
              <a:t>Подготовить сообщение о значении в природе и для человека какого-либо вируса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i="1" smtClean="0">
                <a:solidFill>
                  <a:srgbClr val="FF0000"/>
                </a:solidFill>
              </a:rPr>
              <a:t>Цели урока: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534400" cy="41148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z="3600" b="1" i="1" dirty="0" smtClean="0">
                <a:solidFill>
                  <a:srgbClr val="008000"/>
                </a:solidFill>
              </a:rPr>
              <a:t>Изучить строение вируса;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3600" b="1" i="1" dirty="0" smtClean="0">
                <a:solidFill>
                  <a:srgbClr val="008000"/>
                </a:solidFill>
              </a:rPr>
              <a:t>Рассмотреть классификацию вирусов;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3600" b="1" i="1" dirty="0" smtClean="0">
                <a:solidFill>
                  <a:srgbClr val="008000"/>
                </a:solidFill>
              </a:rPr>
              <a:t>Познакомиться с жизненным циклом вируса и их значением.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4"/>
          <p:cNvSpPr txBox="1">
            <a:spLocks noChangeArrowheads="1"/>
          </p:cNvSpPr>
          <p:nvPr/>
        </p:nvSpPr>
        <p:spPr bwMode="auto">
          <a:xfrm>
            <a:off x="5638800" y="5105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0" i="1">
                <a:cs typeface="Times New Roman" pitchFamily="18" charset="0"/>
              </a:rPr>
              <a:t>»</a:t>
            </a:r>
            <a:r>
              <a:rPr lang="ru-RU" b="0"/>
              <a:t> </a:t>
            </a:r>
          </a:p>
        </p:txBody>
      </p:sp>
      <p:sp>
        <p:nvSpPr>
          <p:cNvPr id="6147" name="Rectangle 21"/>
          <p:cNvSpPr>
            <a:spLocks noGrp="1" noChangeArrowheads="1"/>
          </p:cNvSpPr>
          <p:nvPr>
            <p:ph type="title"/>
          </p:nvPr>
        </p:nvSpPr>
        <p:spPr>
          <a:xfrm>
            <a:off x="684213" y="476250"/>
            <a:ext cx="7772400" cy="5495925"/>
          </a:xfrm>
        </p:spPr>
        <p:txBody>
          <a:bodyPr/>
          <a:lstStyle/>
          <a:p>
            <a:pPr eaLnBrk="1" hangingPunct="1"/>
            <a:r>
              <a:rPr lang="ru-RU" b="1" u="sng" smtClean="0">
                <a:solidFill>
                  <a:srgbClr val="FF0000"/>
                </a:solidFill>
              </a:rPr>
              <a:t>Понятие вируса.</a:t>
            </a:r>
            <a:br>
              <a:rPr lang="ru-RU" b="1" u="sng" smtClean="0">
                <a:solidFill>
                  <a:srgbClr val="FF0000"/>
                </a:solidFill>
              </a:rPr>
            </a:br>
            <a:r>
              <a:rPr lang="ru-RU" b="1" u="sng" smtClean="0">
                <a:solidFill>
                  <a:srgbClr val="FF0000"/>
                </a:solidFill>
              </a:rPr>
              <a:t/>
            </a:r>
            <a:br>
              <a:rPr lang="ru-RU" b="1" u="sng" smtClean="0">
                <a:solidFill>
                  <a:srgbClr val="FF0000"/>
                </a:solidFill>
              </a:rPr>
            </a:br>
            <a:r>
              <a:rPr lang="ru-RU" b="1" u="sng" smtClean="0">
                <a:solidFill>
                  <a:srgbClr val="000099"/>
                </a:solidFill>
              </a:rPr>
              <a:t>Вирус</a:t>
            </a:r>
            <a:r>
              <a:rPr lang="ru-RU" b="1" smtClean="0">
                <a:solidFill>
                  <a:srgbClr val="000099"/>
                </a:solidFill>
              </a:rPr>
              <a:t> </a:t>
            </a:r>
            <a:r>
              <a:rPr lang="ru-RU" sz="3600" b="1" smtClean="0">
                <a:solidFill>
                  <a:srgbClr val="000099"/>
                </a:solidFill>
              </a:rPr>
              <a:t>(с лат. «яд»)-неклеточная форма жизни. Они являются</a:t>
            </a:r>
            <a:r>
              <a:rPr lang="ru-RU" sz="3600" i="1" smtClean="0">
                <a:solidFill>
                  <a:srgbClr val="000099"/>
                </a:solidFill>
              </a:rPr>
              <a:t> облигатными</a:t>
            </a:r>
            <a:r>
              <a:rPr lang="ru-RU" sz="3600" b="1" smtClean="0">
                <a:solidFill>
                  <a:srgbClr val="000099"/>
                </a:solidFill>
              </a:rPr>
              <a:t>(обязательными) внутриклеточными паразитами,     т. е. функционирующие только при попадании внутрь бактериальной или эукариотической клетки.</a:t>
            </a:r>
            <a:r>
              <a:rPr lang="ru-RU" sz="3600" b="1" smtClean="0"/>
              <a:t> </a:t>
            </a:r>
            <a:endParaRPr lang="ru-RU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9366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История открытия.</a:t>
            </a: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684213" y="2009775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4932363" y="1341438"/>
            <a:ext cx="3743325" cy="508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8000"/>
                </a:solidFill>
              </a:rPr>
              <a:t>Открыты в 1892 году русским ботаником </a:t>
            </a:r>
            <a:r>
              <a:rPr lang="ru-RU" sz="3200" u="sng">
                <a:solidFill>
                  <a:srgbClr val="800000"/>
                </a:solidFill>
              </a:rPr>
              <a:t>Дмитрием Ивановским. </a:t>
            </a:r>
          </a:p>
          <a:p>
            <a:pPr algn="ctr"/>
            <a:r>
              <a:rPr lang="ru-RU">
                <a:solidFill>
                  <a:srgbClr val="008000"/>
                </a:solidFill>
              </a:rPr>
              <a:t>Долгое время оставались неисследованными из-за того, что имели мельчайшие размеры (от 20 до 300 нм). Только появление электронного микроскопа позволило изучить эти существа.</a:t>
            </a:r>
            <a:br>
              <a:rPr lang="ru-RU">
                <a:solidFill>
                  <a:srgbClr val="008000"/>
                </a:solidFill>
              </a:rPr>
            </a:br>
            <a:endParaRPr lang="ru-RU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Классификация вирусов.</a:t>
            </a:r>
          </a:p>
        </p:txBody>
      </p:sp>
      <p:graphicFrame>
        <p:nvGraphicFramePr>
          <p:cNvPr id="1026" name="Organization Chart 7"/>
          <p:cNvGraphicFramePr>
            <a:graphicFrameLocks/>
          </p:cNvGraphicFramePr>
          <p:nvPr>
            <p:ph type="dgm" idx="1"/>
          </p:nvPr>
        </p:nvGraphicFramePr>
        <p:xfrm>
          <a:off x="684213" y="836613"/>
          <a:ext cx="7704137" cy="5349875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ru-RU" sz="4000" u="sng" smtClean="0">
                <a:solidFill>
                  <a:srgbClr val="FF0000"/>
                </a:solidFill>
              </a:rPr>
              <a:t>Строение вируса.</a:t>
            </a:r>
            <a:r>
              <a:rPr lang="ru-RU" sz="4000" smtClean="0"/>
              <a:t> </a:t>
            </a: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395288" y="1700213"/>
          <a:ext cx="3960812" cy="4105275"/>
        </p:xfrm>
        <a:graphic>
          <a:graphicData uri="http://schemas.openxmlformats.org/presentationml/2006/ole">
            <p:oleObj spid="_x0000_s2050" name="Точечный рисунок" r:id="rId3" imgW="3000000" imgH="2123810" progId="Paint.Picture">
              <p:embed/>
            </p:oleObj>
          </a:graphicData>
        </a:graphic>
      </p:graphicFrame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4643438" y="1341438"/>
            <a:ext cx="4122737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b="0"/>
              <a:t>   </a:t>
            </a:r>
            <a:r>
              <a:rPr lang="ru-RU" b="0">
                <a:solidFill>
                  <a:srgbClr val="800000"/>
                </a:solidFill>
              </a:rPr>
              <a:t>Вирусы имеют настолько простое строение, что их нередко вообще не считают живыми.</a:t>
            </a:r>
          </a:p>
          <a:p>
            <a:pPr algn="l"/>
            <a:endParaRPr lang="ru-RU" b="0">
              <a:solidFill>
                <a:srgbClr val="800000"/>
              </a:solidFill>
            </a:endParaRPr>
          </a:p>
          <a:p>
            <a:pPr algn="l"/>
            <a:r>
              <a:rPr lang="ru-RU" b="0">
                <a:solidFill>
                  <a:srgbClr val="800000"/>
                </a:solidFill>
              </a:rPr>
              <a:t>   Каждая вирусная частица состоит из небольшого количества </a:t>
            </a:r>
            <a:r>
              <a:rPr lang="ru-RU" i="1">
                <a:solidFill>
                  <a:srgbClr val="800000"/>
                </a:solidFill>
              </a:rPr>
              <a:t>генетического материала </a:t>
            </a:r>
            <a:r>
              <a:rPr lang="ru-RU" b="0" i="1">
                <a:solidFill>
                  <a:srgbClr val="800000"/>
                </a:solidFill>
              </a:rPr>
              <a:t>(ДНК или РНК),</a:t>
            </a:r>
            <a:r>
              <a:rPr lang="ru-RU" b="0">
                <a:solidFill>
                  <a:srgbClr val="800000"/>
                </a:solidFill>
              </a:rPr>
              <a:t> заключённого в </a:t>
            </a:r>
            <a:r>
              <a:rPr lang="ru-RU" i="1">
                <a:solidFill>
                  <a:srgbClr val="800000"/>
                </a:solidFill>
              </a:rPr>
              <a:t>белковую оболочку (капсид).. </a:t>
            </a:r>
          </a:p>
          <a:p>
            <a:pPr algn="l"/>
            <a:r>
              <a:rPr lang="ru-RU" b="0" i="1">
                <a:solidFill>
                  <a:srgbClr val="800000"/>
                </a:solidFill>
              </a:rPr>
              <a:t> </a:t>
            </a:r>
          </a:p>
          <a:p>
            <a:pPr algn="l" eaLnBrk="0" hangingPunct="0"/>
            <a:endParaRPr lang="ru-RU" b="0" i="1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676275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FF0000"/>
                </a:solidFill>
              </a:rPr>
              <a:t>Типы капсид.</a:t>
            </a: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11188" y="1219200"/>
            <a:ext cx="7632700" cy="2065338"/>
          </a:xfrm>
        </p:spPr>
        <p:txBody>
          <a:bodyPr/>
          <a:lstStyle/>
          <a:p>
            <a:pPr marL="533400" indent="-533400" eaLnBrk="1" hangingPunct="1">
              <a:buFontTx/>
              <a:buNone/>
            </a:pPr>
            <a:r>
              <a:rPr lang="ru-RU" sz="2400" u="sng" smtClean="0">
                <a:solidFill>
                  <a:srgbClr val="800000"/>
                </a:solidFill>
              </a:rPr>
              <a:t>Различают три основных типа симметрии: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sz="2400" smtClean="0">
                <a:solidFill>
                  <a:srgbClr val="800000"/>
                </a:solidFill>
                <a:cs typeface="Times New Roman" pitchFamily="18" charset="0"/>
              </a:rPr>
              <a:t>Икосаэдрически</a:t>
            </a:r>
            <a:r>
              <a:rPr lang="ru-RU" sz="2400" smtClean="0">
                <a:solidFill>
                  <a:srgbClr val="800000"/>
                </a:solidFill>
              </a:rPr>
              <a:t>й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sz="2400" smtClean="0">
                <a:solidFill>
                  <a:srgbClr val="800000"/>
                </a:solidFill>
              </a:rPr>
              <a:t>С</a:t>
            </a:r>
            <a:r>
              <a:rPr lang="ru-RU" sz="2400" smtClean="0">
                <a:solidFill>
                  <a:srgbClr val="800000"/>
                </a:solidFill>
                <a:cs typeface="Times New Roman" pitchFamily="18" charset="0"/>
              </a:rPr>
              <a:t>пиральны</a:t>
            </a:r>
            <a:r>
              <a:rPr lang="ru-RU" sz="2400" smtClean="0">
                <a:solidFill>
                  <a:srgbClr val="800000"/>
                </a:solidFill>
              </a:rPr>
              <a:t>й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sz="2400" smtClean="0">
                <a:solidFill>
                  <a:srgbClr val="800000"/>
                </a:solidFill>
                <a:cs typeface="Times New Roman" pitchFamily="18" charset="0"/>
              </a:rPr>
              <a:t>Сложны</a:t>
            </a:r>
            <a:r>
              <a:rPr lang="ru-RU" sz="2400" smtClean="0">
                <a:solidFill>
                  <a:srgbClr val="800000"/>
                </a:solidFill>
              </a:rPr>
              <a:t>й </a:t>
            </a:r>
          </a:p>
          <a:p>
            <a:pPr marL="533400" indent="-533400" eaLnBrk="1" hangingPunct="1">
              <a:buFontTx/>
              <a:buNone/>
            </a:pPr>
            <a:endParaRPr lang="ru-RU" sz="2400" smtClean="0">
              <a:solidFill>
                <a:srgbClr val="800000"/>
              </a:solidFill>
            </a:endParaRPr>
          </a:p>
        </p:txBody>
      </p:sp>
      <p:pic>
        <p:nvPicPr>
          <p:cNvPr id="8196" name="Picture 6" descr="fig41_1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63938" y="3213100"/>
            <a:ext cx="2444750" cy="1944688"/>
          </a:xfrm>
          <a:noFill/>
        </p:spPr>
      </p:pic>
      <p:pic>
        <p:nvPicPr>
          <p:cNvPr id="8197" name="Picture 7" descr="fig41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213100"/>
            <a:ext cx="2427288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9" descr="pict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3213100"/>
            <a:ext cx="2125662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Text Box 17"/>
          <p:cNvSpPr txBox="1">
            <a:spLocks noChangeArrowheads="1"/>
          </p:cNvSpPr>
          <p:nvPr/>
        </p:nvSpPr>
        <p:spPr bwMode="auto">
          <a:xfrm>
            <a:off x="179388" y="3213100"/>
            <a:ext cx="41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1.</a:t>
            </a:r>
          </a:p>
        </p:txBody>
      </p:sp>
      <p:sp>
        <p:nvSpPr>
          <p:cNvPr id="8200" name="Text Box 18"/>
          <p:cNvSpPr txBox="1">
            <a:spLocks noChangeArrowheads="1"/>
          </p:cNvSpPr>
          <p:nvPr/>
        </p:nvSpPr>
        <p:spPr bwMode="auto">
          <a:xfrm>
            <a:off x="3059113" y="3213100"/>
            <a:ext cx="41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2.</a:t>
            </a:r>
          </a:p>
        </p:txBody>
      </p:sp>
      <p:sp>
        <p:nvSpPr>
          <p:cNvPr id="8201" name="Text Box 20"/>
          <p:cNvSpPr txBox="1">
            <a:spLocks noChangeArrowheads="1"/>
          </p:cNvSpPr>
          <p:nvPr/>
        </p:nvSpPr>
        <p:spPr bwMode="auto">
          <a:xfrm>
            <a:off x="6051550" y="3233738"/>
            <a:ext cx="41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3.</a:t>
            </a:r>
          </a:p>
        </p:txBody>
      </p:sp>
      <p:sp>
        <p:nvSpPr>
          <p:cNvPr id="8202" name="Text Box 21"/>
          <p:cNvSpPr txBox="1">
            <a:spLocks noChangeArrowheads="1"/>
          </p:cNvSpPr>
          <p:nvPr/>
        </p:nvSpPr>
        <p:spPr bwMode="auto">
          <a:xfrm>
            <a:off x="539750" y="5300663"/>
            <a:ext cx="820896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0">
                <a:solidFill>
                  <a:srgbClr val="800000"/>
                </a:solidFill>
              </a:rPr>
              <a:t>Форма капсид у ДНК и РНК вирусов разная</a:t>
            </a:r>
            <a:r>
              <a:rPr lang="en-US" b="0">
                <a:solidFill>
                  <a:srgbClr val="800000"/>
                </a:solidFill>
              </a:rPr>
              <a:t>: </a:t>
            </a:r>
            <a:r>
              <a:rPr lang="ru-RU" b="0">
                <a:solidFill>
                  <a:srgbClr val="800000"/>
                </a:solidFill>
              </a:rPr>
              <a:t>у РНК вирусов только кубическая и спиральная, а у ДНК вирусов она кубическая, спиральная, сложная и двойная.</a:t>
            </a:r>
          </a:p>
          <a:p>
            <a:endParaRPr lang="ru-RU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533400"/>
            <a:ext cx="7772400" cy="11430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800000"/>
                </a:solidFill>
              </a:rPr>
              <a:t>Строение вируса бактериофага.</a:t>
            </a:r>
            <a:br>
              <a:rPr lang="ru-RU" sz="4000" smtClean="0">
                <a:solidFill>
                  <a:srgbClr val="800000"/>
                </a:solidFill>
              </a:rPr>
            </a:br>
            <a:endParaRPr lang="ru-RU" sz="4000" smtClean="0">
              <a:solidFill>
                <a:srgbClr val="800000"/>
              </a:solidFill>
            </a:endParaRPr>
          </a:p>
        </p:txBody>
      </p:sp>
      <p:sp>
        <p:nvSpPr>
          <p:cNvPr id="9219" name="Rectangle 28"/>
          <p:cNvSpPr>
            <a:spLocks noChangeArrowheads="1"/>
          </p:cNvSpPr>
          <p:nvPr/>
        </p:nvSpPr>
        <p:spPr bwMode="auto">
          <a:xfrm>
            <a:off x="381000" y="1382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9220" name="Picture 30" descr="fa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428750"/>
            <a:ext cx="777240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4868863"/>
            <a:ext cx="7343775" cy="1368425"/>
          </a:xfrm>
        </p:spPr>
        <p:txBody>
          <a:bodyPr/>
          <a:lstStyle/>
          <a:p>
            <a:pPr eaLnBrk="1" hangingPunct="1"/>
            <a:r>
              <a:rPr lang="ru-RU" sz="2000" smtClean="0">
                <a:solidFill>
                  <a:srgbClr val="800000"/>
                </a:solidFill>
                <a:latin typeface="times"/>
              </a:rPr>
              <a:t>Слева: вирус табачной мозаики (фотография сделана электронным микроскопом с увеличением в сто тысяч раз). </a:t>
            </a:r>
            <a:br>
              <a:rPr lang="ru-RU" sz="2000" smtClean="0">
                <a:solidFill>
                  <a:srgbClr val="800000"/>
                </a:solidFill>
                <a:latin typeface="times"/>
              </a:rPr>
            </a:br>
            <a:r>
              <a:rPr lang="ru-RU" sz="2000" smtClean="0">
                <a:solidFill>
                  <a:srgbClr val="800000"/>
                </a:solidFill>
                <a:latin typeface="times"/>
              </a:rPr>
              <a:t>Справа: схема строения вируса; красную нить РНК окружают молекулы белка.</a:t>
            </a:r>
            <a:br>
              <a:rPr lang="ru-RU" sz="2000" smtClean="0">
                <a:solidFill>
                  <a:srgbClr val="800000"/>
                </a:solidFill>
                <a:latin typeface="times"/>
              </a:rPr>
            </a:br>
            <a:endParaRPr lang="ru-RU" smtClean="0">
              <a:solidFill>
                <a:srgbClr val="800000"/>
              </a:solidFill>
              <a:latin typeface="times"/>
            </a:endParaRPr>
          </a:p>
        </p:txBody>
      </p:sp>
      <p:pic>
        <p:nvPicPr>
          <p:cNvPr id="10243" name="Picture 11" descr="010101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268413"/>
            <a:ext cx="756126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44" name="Group 16"/>
          <p:cNvGrpSpPr>
            <a:grpSpLocks/>
          </p:cNvGrpSpPr>
          <p:nvPr/>
        </p:nvGrpSpPr>
        <p:grpSpPr bwMode="auto">
          <a:xfrm>
            <a:off x="0" y="-4244975"/>
            <a:ext cx="9144000" cy="15347950"/>
            <a:chOff x="-499" y="768"/>
            <a:chExt cx="5760" cy="9668"/>
          </a:xfrm>
        </p:grpSpPr>
        <p:sp>
          <p:nvSpPr>
            <p:cNvPr id="10251" name="Rectangle 14"/>
            <p:cNvSpPr>
              <a:spLocks noChangeArrowheads="1"/>
            </p:cNvSpPr>
            <p:nvPr/>
          </p:nvSpPr>
          <p:spPr bwMode="auto">
            <a:xfrm>
              <a:off x="-337" y="768"/>
              <a:ext cx="68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ru-RU" sz="1000" b="0">
                  <a:latin typeface="times"/>
                </a:rPr>
                <a:t>Рисунок 1.1.1.1. </a:t>
              </a:r>
              <a:endParaRPr lang="ru-RU" b="0"/>
            </a:p>
          </p:txBody>
        </p:sp>
        <p:sp>
          <p:nvSpPr>
            <p:cNvPr id="10252" name="Rectangle 15"/>
            <p:cNvSpPr>
              <a:spLocks noChangeArrowheads="1"/>
            </p:cNvSpPr>
            <p:nvPr/>
          </p:nvSpPr>
          <p:spPr bwMode="auto">
            <a:xfrm>
              <a:off x="-499" y="10186"/>
              <a:ext cx="57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ru-RU" sz="1000" b="0">
                  <a:latin typeface="times"/>
                </a:rPr>
                <a:t>Слева: вирус табачной мозаики (фотография сделана электронным микроскопом с увеличением в сто тысяч раз). Справа: схема строения вируса; красную нить РНК окружают молекулы белка. </a:t>
              </a:r>
              <a:endParaRPr lang="ru-RU" b="0"/>
            </a:p>
          </p:txBody>
        </p:sp>
      </p:grpSp>
      <p:sp>
        <p:nvSpPr>
          <p:cNvPr id="10245" name="Rectangle 17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4400" b="0">
              <a:solidFill>
                <a:schemeClr val="tx2"/>
              </a:solidFill>
            </a:endParaRPr>
          </a:p>
        </p:txBody>
      </p:sp>
      <p:sp>
        <p:nvSpPr>
          <p:cNvPr id="10246" name="Rectangle 18"/>
          <p:cNvSpPr>
            <a:spLocks noChangeArrowheads="1"/>
          </p:cNvSpPr>
          <p:nvPr/>
        </p:nvSpPr>
        <p:spPr bwMode="auto">
          <a:xfrm>
            <a:off x="6096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4400" b="0">
              <a:solidFill>
                <a:schemeClr val="tx2"/>
              </a:solidFill>
            </a:endParaRPr>
          </a:p>
        </p:txBody>
      </p:sp>
      <p:grpSp>
        <p:nvGrpSpPr>
          <p:cNvPr id="10247" name="Group 21"/>
          <p:cNvGrpSpPr>
            <a:grpSpLocks/>
          </p:cNvGrpSpPr>
          <p:nvPr/>
        </p:nvGrpSpPr>
        <p:grpSpPr bwMode="auto">
          <a:xfrm>
            <a:off x="0" y="-4244975"/>
            <a:ext cx="9144000" cy="15347950"/>
            <a:chOff x="-499" y="768"/>
            <a:chExt cx="5760" cy="9668"/>
          </a:xfrm>
        </p:grpSpPr>
        <p:sp>
          <p:nvSpPr>
            <p:cNvPr id="10249" name="Rectangle 19"/>
            <p:cNvSpPr>
              <a:spLocks noChangeArrowheads="1"/>
            </p:cNvSpPr>
            <p:nvPr/>
          </p:nvSpPr>
          <p:spPr bwMode="auto">
            <a:xfrm>
              <a:off x="-337" y="768"/>
              <a:ext cx="68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ru-RU" sz="1000" b="0">
                  <a:latin typeface="times"/>
                </a:rPr>
                <a:t>Рисунок 1.1.1.1. </a:t>
              </a:r>
              <a:endParaRPr lang="ru-RU" b="0"/>
            </a:p>
          </p:txBody>
        </p:sp>
        <p:sp>
          <p:nvSpPr>
            <p:cNvPr id="10250" name="Rectangle 20"/>
            <p:cNvSpPr>
              <a:spLocks noChangeArrowheads="1"/>
            </p:cNvSpPr>
            <p:nvPr/>
          </p:nvSpPr>
          <p:spPr bwMode="auto">
            <a:xfrm>
              <a:off x="-499" y="10186"/>
              <a:ext cx="57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ru-RU" sz="1000" b="0">
                  <a:latin typeface="times"/>
                </a:rPr>
                <a:t>Слева: вирус табачной мозаики (фотография сделана электронным микроскопом с увеличением в сто тысяч раз). Справа: схема строения вируса; красную нить РНК окружают молекулы белка. </a:t>
              </a:r>
              <a:endParaRPr lang="ru-RU" b="0"/>
            </a:p>
          </p:txBody>
        </p:sp>
      </p:grpSp>
      <p:sp>
        <p:nvSpPr>
          <p:cNvPr id="10248" name="Text Box 22"/>
          <p:cNvSpPr txBox="1">
            <a:spLocks noChangeArrowheads="1"/>
          </p:cNvSpPr>
          <p:nvPr/>
        </p:nvSpPr>
        <p:spPr bwMode="auto">
          <a:xfrm>
            <a:off x="2411413" y="404813"/>
            <a:ext cx="40846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>
                <a:solidFill>
                  <a:srgbClr val="000099"/>
                </a:solidFill>
              </a:rPr>
              <a:t>Примеры вирусов.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627</Words>
  <Application>Microsoft Office PowerPoint</Application>
  <PresentationFormat>Экран (4:3)</PresentationFormat>
  <Paragraphs>79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Times New Roman</vt:lpstr>
      <vt:lpstr>Arial</vt:lpstr>
      <vt:lpstr>times</vt:lpstr>
      <vt:lpstr>Оформление по умолчанию</vt:lpstr>
      <vt:lpstr>Точечный рисунок</vt:lpstr>
      <vt:lpstr>Тема урока:  Вирусы. Строение и классификация.</vt:lpstr>
      <vt:lpstr>Цели урока:</vt:lpstr>
      <vt:lpstr>Понятие вируса.  Вирус (с лат. «яд»)-неклеточная форма жизни. Они являются облигатными(обязательными) внутриклеточными паразитами,     т. е. функционирующие только при попадании внутрь бактериальной или эукариотической клетки. </vt:lpstr>
      <vt:lpstr>История открытия.</vt:lpstr>
      <vt:lpstr>Классификация вирусов.</vt:lpstr>
      <vt:lpstr>Строение вируса. </vt:lpstr>
      <vt:lpstr>Типы капсид.</vt:lpstr>
      <vt:lpstr>Строение вируса бактериофага. </vt:lpstr>
      <vt:lpstr>Слева: вирус табачной мозаики (фотография сделана электронным микроскопом с увеличением в сто тысяч раз).  Справа: схема строения вируса; красную нить РНК окружают молекулы белка. </vt:lpstr>
      <vt:lpstr> </vt:lpstr>
      <vt:lpstr>   Вирус гриппа  (увеличение в 30 000 раз).      </vt:lpstr>
      <vt:lpstr>Примеры и сравнительные размеры вирусов.</vt:lpstr>
      <vt:lpstr>Жизненный цикл вируса. (основные положения)</vt:lpstr>
      <vt:lpstr>Этапы  ЖЦ.</vt:lpstr>
      <vt:lpstr>Значение вирусов.</vt:lpstr>
      <vt:lpstr>Слайд 16</vt:lpstr>
      <vt:lpstr>      1.  Что такое вирус? 2.  Какие бывают вирусы    (классификация)?  3.  Что такое вирион? 4.   Перечислите основные типы капсид. 5.   Назовите этапы      функционирования вирусов.</vt:lpstr>
      <vt:lpstr>Домашнее задание:  Подготовить сообщение о значении в природе и для человека какого-либо вируса .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Вирусы. Строение и классификация</dc:title>
  <dc:creator>Home</dc:creator>
  <cp:lastModifiedBy>Admin</cp:lastModifiedBy>
  <cp:revision>30</cp:revision>
  <dcterms:created xsi:type="dcterms:W3CDTF">2004-02-24T16:04:18Z</dcterms:created>
  <dcterms:modified xsi:type="dcterms:W3CDTF">2012-02-16T14:21:01Z</dcterms:modified>
</cp:coreProperties>
</file>