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1" r:id="rId2"/>
    <p:sldId id="256" r:id="rId3"/>
    <p:sldId id="262" r:id="rId4"/>
    <p:sldId id="265" r:id="rId5"/>
    <p:sldId id="258" r:id="rId6"/>
    <p:sldId id="263" r:id="rId7"/>
    <p:sldId id="264" r:id="rId8"/>
    <p:sldId id="259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08B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2EE1-6C48-420D-A078-1DCFA2BF214A}" type="datetimeFigureOut">
              <a:rPr lang="ru-RU" smtClean="0"/>
              <a:pPr/>
              <a:t>03.05.2009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AEC0612-AAB2-475A-9F5A-8E6E6EB0D0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2EE1-6C48-420D-A078-1DCFA2BF214A}" type="datetimeFigureOut">
              <a:rPr lang="ru-RU" smtClean="0"/>
              <a:pPr/>
              <a:t>03.05.2009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0612-AAB2-475A-9F5A-8E6E6EB0D0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2EE1-6C48-420D-A078-1DCFA2BF214A}" type="datetimeFigureOut">
              <a:rPr lang="ru-RU" smtClean="0"/>
              <a:pPr/>
              <a:t>03.05.2009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0612-AAB2-475A-9F5A-8E6E6EB0D0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2EE1-6C48-420D-A078-1DCFA2BF214A}" type="datetimeFigureOut">
              <a:rPr lang="ru-RU" smtClean="0"/>
              <a:pPr/>
              <a:t>03.05.2009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AEC0612-AAB2-475A-9F5A-8E6E6EB0D0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2EE1-6C48-420D-A078-1DCFA2BF214A}" type="datetimeFigureOut">
              <a:rPr lang="ru-RU" smtClean="0"/>
              <a:pPr/>
              <a:t>03.05.2009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0612-AAB2-475A-9F5A-8E6E6EB0D0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2EE1-6C48-420D-A078-1DCFA2BF214A}" type="datetimeFigureOut">
              <a:rPr lang="ru-RU" smtClean="0"/>
              <a:pPr/>
              <a:t>03.05.2009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0612-AAB2-475A-9F5A-8E6E6EB0D0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2EE1-6C48-420D-A078-1DCFA2BF214A}" type="datetimeFigureOut">
              <a:rPr lang="ru-RU" smtClean="0"/>
              <a:pPr/>
              <a:t>03.05.2009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AEC0612-AAB2-475A-9F5A-8E6E6EB0D0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2EE1-6C48-420D-A078-1DCFA2BF214A}" type="datetimeFigureOut">
              <a:rPr lang="ru-RU" smtClean="0"/>
              <a:pPr/>
              <a:t>03.05.2009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0612-AAB2-475A-9F5A-8E6E6EB0D0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2EE1-6C48-420D-A078-1DCFA2BF214A}" type="datetimeFigureOut">
              <a:rPr lang="ru-RU" smtClean="0"/>
              <a:pPr/>
              <a:t>03.05.2009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0612-AAB2-475A-9F5A-8E6E6EB0D0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2EE1-6C48-420D-A078-1DCFA2BF214A}" type="datetimeFigureOut">
              <a:rPr lang="ru-RU" smtClean="0"/>
              <a:pPr/>
              <a:t>03.05.2009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0612-AAB2-475A-9F5A-8E6E6EB0D0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E2EE1-6C48-420D-A078-1DCFA2BF214A}" type="datetimeFigureOut">
              <a:rPr lang="ru-RU" smtClean="0"/>
              <a:pPr/>
              <a:t>03.05.2009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0612-AAB2-475A-9F5A-8E6E6EB0D0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37E2EE1-6C48-420D-A078-1DCFA2BF214A}" type="datetimeFigureOut">
              <a:rPr lang="ru-RU" smtClean="0"/>
              <a:pPr/>
              <a:t>03.05.2009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EC0612-AAB2-475A-9F5A-8E6E6EB0D0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471734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atin typeface="Constantia" pitchFamily="18" charset="0"/>
              </a:rPr>
              <a:t>Тригонометрические    функции,</a:t>
            </a:r>
            <a:br>
              <a:rPr lang="ru-RU" b="1" i="1" dirty="0" smtClean="0">
                <a:latin typeface="Constantia" pitchFamily="18" charset="0"/>
              </a:rPr>
            </a:br>
            <a:r>
              <a:rPr lang="ru-RU" b="1" i="1" dirty="0" smtClean="0">
                <a:latin typeface="Constantia" pitchFamily="18" charset="0"/>
              </a:rPr>
              <a:t>их   графики   и   свойства</a:t>
            </a:r>
            <a:endParaRPr lang="ru-RU" b="1" i="1" dirty="0"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6248" y="3714752"/>
            <a:ext cx="485581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Презентация к уроку </a:t>
            </a:r>
          </a:p>
          <a:p>
            <a:r>
              <a:rPr lang="ru-RU" sz="2400" dirty="0" smtClean="0">
                <a:latin typeface="Monotype Corsiva" pitchFamily="66" charset="0"/>
              </a:rPr>
              <a:t>алгебры и началам анализа</a:t>
            </a:r>
          </a:p>
          <a:p>
            <a:r>
              <a:rPr lang="ru-RU" sz="2400" dirty="0" smtClean="0">
                <a:latin typeface="Monotype Corsiva" pitchFamily="66" charset="0"/>
              </a:rPr>
              <a:t>в 10 классе.</a:t>
            </a:r>
          </a:p>
          <a:p>
            <a:r>
              <a:rPr lang="ru-RU" sz="2400" dirty="0" smtClean="0">
                <a:latin typeface="Monotype Corsiva" pitchFamily="66" charset="0"/>
              </a:rPr>
              <a:t>Выполнила:</a:t>
            </a:r>
          </a:p>
          <a:p>
            <a:r>
              <a:rPr lang="ru-RU" sz="2400" dirty="0">
                <a:latin typeface="Monotype Corsiva" pitchFamily="66" charset="0"/>
              </a:rPr>
              <a:t>у</a:t>
            </a:r>
            <a:r>
              <a:rPr lang="ru-RU" sz="2400" dirty="0" smtClean="0">
                <a:latin typeface="Monotype Corsiva" pitchFamily="66" charset="0"/>
              </a:rPr>
              <a:t>читель математики МОУ СОШ № 31</a:t>
            </a:r>
          </a:p>
          <a:p>
            <a:r>
              <a:rPr lang="ru-RU" sz="2400" dirty="0" smtClean="0">
                <a:latin typeface="Monotype Corsiva" pitchFamily="66" charset="0"/>
              </a:rPr>
              <a:t>Шеремета И.В.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8" name="Рисунок 7" descr="Logo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286124"/>
            <a:ext cx="2714644" cy="271464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7"/>
            <a:ext cx="7772400" cy="500065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Constantia" pitchFamily="18" charset="0"/>
              </a:rPr>
              <a:t>Функция </a:t>
            </a:r>
            <a:r>
              <a:rPr lang="en-US" sz="2800" b="1" dirty="0" smtClean="0">
                <a:latin typeface="Constantia" pitchFamily="18" charset="0"/>
              </a:rPr>
              <a:t>   </a:t>
            </a:r>
            <a:r>
              <a:rPr lang="en-US" sz="2800" b="1" i="1" cap="none" dirty="0" smtClean="0">
                <a:latin typeface="Constantia" pitchFamily="18" charset="0"/>
              </a:rPr>
              <a:t>y</a:t>
            </a:r>
            <a:r>
              <a:rPr lang="ru-RU" sz="2800" b="1" i="1" cap="none" dirty="0" smtClean="0">
                <a:latin typeface="Constantia" pitchFamily="18" charset="0"/>
              </a:rPr>
              <a:t> </a:t>
            </a:r>
            <a:r>
              <a:rPr lang="en-US" sz="2800" b="1" i="1" cap="none" dirty="0" smtClean="0">
                <a:latin typeface="Constantia" pitchFamily="18" charset="0"/>
              </a:rPr>
              <a:t>=</a:t>
            </a:r>
            <a:r>
              <a:rPr lang="ru-RU" sz="2800" b="1" i="1" cap="none" dirty="0" smtClean="0">
                <a:latin typeface="Constantia" pitchFamily="18" charset="0"/>
              </a:rPr>
              <a:t> </a:t>
            </a:r>
            <a:r>
              <a:rPr lang="en-US" sz="2800" b="1" i="1" cap="none" dirty="0" smtClean="0">
                <a:latin typeface="Constantia" pitchFamily="18" charset="0"/>
              </a:rPr>
              <a:t>sin</a:t>
            </a:r>
            <a:r>
              <a:rPr lang="ru-RU" sz="2800" b="1" i="1" cap="none" dirty="0" smtClean="0">
                <a:latin typeface="Constantia" pitchFamily="18" charset="0"/>
              </a:rPr>
              <a:t> </a:t>
            </a:r>
            <a:r>
              <a:rPr lang="en-US" sz="2800" b="1" i="1" cap="none" dirty="0" smtClean="0">
                <a:latin typeface="Constantia" pitchFamily="18" charset="0"/>
              </a:rPr>
              <a:t>x</a:t>
            </a:r>
            <a:endParaRPr lang="ru-RU" sz="2800" b="1" i="1" cap="none" dirty="0">
              <a:latin typeface="Constantia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14620"/>
            <a:ext cx="4179124" cy="1285884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14282" y="1714488"/>
            <a:ext cx="3460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Constantia" pitchFamily="18" charset="0"/>
              </a:rPr>
              <a:t>График функции </a:t>
            </a:r>
            <a:r>
              <a:rPr lang="en-US" sz="2000" b="1" i="1" dirty="0" smtClean="0">
                <a:solidFill>
                  <a:srgbClr val="0070C0"/>
                </a:solidFill>
                <a:latin typeface="Constantia" pitchFamily="18" charset="0"/>
              </a:rPr>
              <a:t>   y = sin x</a:t>
            </a:r>
            <a:endParaRPr lang="ru-RU" sz="2000" b="1" i="1" dirty="0">
              <a:solidFill>
                <a:srgbClr val="0070C0"/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1142984"/>
            <a:ext cx="5120761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sz="2400" b="1" dirty="0" smtClean="0">
                <a:solidFill>
                  <a:srgbClr val="FF0000"/>
                </a:solidFill>
                <a:latin typeface="Constantia" pitchFamily="18" charset="0"/>
              </a:rPr>
              <a:t>Свойства функции:</a:t>
            </a:r>
          </a:p>
          <a:p>
            <a:pPr marL="342900" indent="-342900">
              <a:buAutoNum type="arabicPeriod"/>
            </a:pPr>
            <a:r>
              <a:rPr lang="en-US" i="1" dirty="0" smtClean="0">
                <a:latin typeface="Constantia" pitchFamily="18" charset="0"/>
              </a:rPr>
              <a:t>D(sin x) = R</a:t>
            </a:r>
          </a:p>
          <a:p>
            <a:pPr marL="342900" indent="-342900">
              <a:buFont typeface="+mj-lt"/>
              <a:buAutoNum type="arabicPeriod"/>
            </a:pPr>
            <a:r>
              <a:rPr lang="en-US" i="1" dirty="0" smtClean="0">
                <a:latin typeface="Constantia" pitchFamily="18" charset="0"/>
              </a:rPr>
              <a:t>y = sin x – </a:t>
            </a:r>
            <a:r>
              <a:rPr lang="ru-RU" i="1" dirty="0" smtClean="0">
                <a:latin typeface="Constantia" pitchFamily="18" charset="0"/>
              </a:rPr>
              <a:t>нечетная функция, 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       график симметричен относительно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       начала координат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3.    </a:t>
            </a:r>
            <a:r>
              <a:rPr lang="ru-RU" i="1" dirty="0" err="1" smtClean="0">
                <a:latin typeface="Constantia" pitchFamily="18" charset="0"/>
              </a:rPr>
              <a:t>периодичноть</a:t>
            </a:r>
            <a:r>
              <a:rPr lang="ru-RU" i="1" dirty="0" smtClean="0">
                <a:latin typeface="Constantia" pitchFamily="18" charset="0"/>
              </a:rPr>
              <a:t>:  </a:t>
            </a:r>
            <a:r>
              <a:rPr lang="en-US" i="1" dirty="0" smtClean="0">
                <a:latin typeface="Constantia" pitchFamily="18" charset="0"/>
              </a:rPr>
              <a:t>T = 2</a:t>
            </a:r>
            <a:r>
              <a:rPr lang="el-GR" i="1" dirty="0" smtClean="0">
                <a:latin typeface="Constantia" pitchFamily="18" charset="0"/>
              </a:rPr>
              <a:t>π</a:t>
            </a:r>
            <a:endParaRPr lang="ru-RU" i="1" dirty="0" smtClean="0">
              <a:latin typeface="Constantia" pitchFamily="18" charset="0"/>
            </a:endParaRP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4.    </a:t>
            </a:r>
            <a:r>
              <a:rPr lang="en-US" i="1" dirty="0" smtClean="0">
                <a:latin typeface="Constantia" pitchFamily="18" charset="0"/>
              </a:rPr>
              <a:t>sin x  = 0 </a:t>
            </a:r>
            <a:r>
              <a:rPr lang="ru-RU" i="1" dirty="0" smtClean="0">
                <a:latin typeface="Constantia" pitchFamily="18" charset="0"/>
              </a:rPr>
              <a:t>при </a:t>
            </a:r>
            <a:r>
              <a:rPr lang="ru-RU" i="1" dirty="0" err="1" smtClean="0">
                <a:latin typeface="Constantia" pitchFamily="18" charset="0"/>
              </a:rPr>
              <a:t>х</a:t>
            </a:r>
            <a:r>
              <a:rPr lang="ru-RU" i="1" dirty="0" smtClean="0">
                <a:latin typeface="Constantia" pitchFamily="18" charset="0"/>
              </a:rPr>
              <a:t> = </a:t>
            </a:r>
            <a:r>
              <a:rPr lang="el-GR" i="1" dirty="0" smtClean="0">
                <a:latin typeface="Constantia" pitchFamily="18" charset="0"/>
              </a:rPr>
              <a:t>π</a:t>
            </a:r>
            <a:r>
              <a:rPr lang="en-US" i="1" dirty="0" smtClean="0">
                <a:latin typeface="Constantia" pitchFamily="18" charset="0"/>
              </a:rPr>
              <a:t>n, 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latin typeface="Constantia" pitchFamily="18" charset="0"/>
                <a:sym typeface="Symbol"/>
              </a:rPr>
              <a:t>Z </a:t>
            </a:r>
            <a:r>
              <a:rPr lang="ru-RU" i="1" dirty="0" smtClean="0">
                <a:latin typeface="Constantia" pitchFamily="18" charset="0"/>
                <a:sym typeface="Symbol"/>
              </a:rPr>
              <a:t>(нули функции)</a:t>
            </a:r>
            <a:endParaRPr lang="en-US" i="1" dirty="0" smtClean="0">
              <a:latin typeface="Constantia" pitchFamily="18" charset="0"/>
              <a:sym typeface="Symbol"/>
            </a:endParaRPr>
          </a:p>
          <a:p>
            <a:pPr marL="342900" indent="-342900"/>
            <a:r>
              <a:rPr lang="ru-RU" i="1" dirty="0" smtClean="0">
                <a:latin typeface="Constantia" pitchFamily="18" charset="0"/>
                <a:sym typeface="Symbol"/>
              </a:rPr>
              <a:t>5.    промежутки </a:t>
            </a:r>
            <a:r>
              <a:rPr lang="ru-RU" i="1" dirty="0" err="1" smtClean="0">
                <a:latin typeface="Constantia" pitchFamily="18" charset="0"/>
                <a:sym typeface="Symbol"/>
              </a:rPr>
              <a:t>знакопостоянства</a:t>
            </a:r>
            <a:r>
              <a:rPr lang="ru-RU" i="1" dirty="0" smtClean="0">
                <a:latin typeface="Constantia" pitchFamily="18" charset="0"/>
                <a:sym typeface="Symbol"/>
              </a:rPr>
              <a:t>:</a:t>
            </a:r>
          </a:p>
          <a:p>
            <a:pPr marL="342900" indent="-342900"/>
            <a:r>
              <a:rPr lang="ru-RU" i="1" dirty="0">
                <a:sym typeface="Symbol"/>
              </a:rPr>
              <a:t> </a:t>
            </a:r>
            <a:r>
              <a:rPr lang="ru-RU" i="1" dirty="0" smtClean="0">
                <a:sym typeface="Symbol"/>
              </a:rPr>
              <a:t>     </a:t>
            </a:r>
            <a:r>
              <a:rPr lang="en-US" i="1" dirty="0" smtClean="0">
                <a:latin typeface="Constantia" pitchFamily="18" charset="0"/>
                <a:sym typeface="Symbol"/>
              </a:rPr>
              <a:t>sin x &gt; 0  </a:t>
            </a:r>
            <a:r>
              <a:rPr lang="ru-RU" i="1" dirty="0" smtClean="0">
                <a:latin typeface="Constantia" pitchFamily="18" charset="0"/>
                <a:sym typeface="Symbol"/>
              </a:rPr>
              <a:t>при </a:t>
            </a:r>
            <a:r>
              <a:rPr lang="en-US" i="1" dirty="0" smtClean="0">
                <a:latin typeface="Constantia" pitchFamily="18" charset="0"/>
                <a:sym typeface="Symbol"/>
              </a:rPr>
              <a:t>      </a:t>
            </a:r>
            <a:r>
              <a:rPr lang="ru-RU" i="1" dirty="0" smtClean="0">
                <a:latin typeface="Constantia" pitchFamily="18" charset="0"/>
                <a:sym typeface="Symbol"/>
              </a:rPr>
              <a:t>0</a:t>
            </a:r>
            <a:r>
              <a:rPr lang="en-US" i="1" dirty="0" smtClean="0">
                <a:latin typeface="Constantia" pitchFamily="18" charset="0"/>
                <a:sym typeface="Symbol"/>
              </a:rPr>
              <a:t> 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</a:t>
            </a:r>
            <a:r>
              <a:rPr lang="ru-RU" i="1" dirty="0" smtClean="0">
                <a:latin typeface="Constantia" pitchFamily="18" charset="0"/>
                <a:sym typeface="Symbol"/>
              </a:rPr>
              <a:t> &lt; </a:t>
            </a:r>
            <a:r>
              <a:rPr lang="en-US" i="1" dirty="0" smtClean="0">
                <a:latin typeface="Constantia" pitchFamily="18" charset="0"/>
                <a:sym typeface="Symbol"/>
              </a:rPr>
              <a:t>x &lt;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n, </a:t>
            </a:r>
            <a:r>
              <a:rPr lang="en-US" i="1" dirty="0" smtClean="0">
                <a:latin typeface="Constantia" pitchFamily="18" charset="0"/>
              </a:rPr>
              <a:t>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</a:t>
            </a:r>
          </a:p>
          <a:p>
            <a:pPr marL="342900" indent="-342900"/>
            <a:r>
              <a:rPr lang="en-US" i="1" dirty="0" smtClean="0">
                <a:latin typeface="Constantia" pitchFamily="18" charset="0"/>
                <a:sym typeface="Symbol"/>
              </a:rPr>
              <a:t>       sin x &lt; 0  </a:t>
            </a:r>
            <a:r>
              <a:rPr lang="ru-RU" i="1" dirty="0" smtClean="0">
                <a:latin typeface="Constantia" pitchFamily="18" charset="0"/>
                <a:sym typeface="Symbol"/>
              </a:rPr>
              <a:t>при </a:t>
            </a:r>
            <a:r>
              <a:rPr lang="en-US" i="1" dirty="0" smtClean="0">
                <a:latin typeface="Constantia" pitchFamily="18" charset="0"/>
                <a:sym typeface="Symbol"/>
              </a:rPr>
              <a:t>     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 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</a:t>
            </a:r>
            <a:r>
              <a:rPr lang="ru-RU" i="1" dirty="0" smtClean="0">
                <a:latin typeface="Constantia" pitchFamily="18" charset="0"/>
                <a:sym typeface="Symbol"/>
              </a:rPr>
              <a:t> &lt; </a:t>
            </a:r>
            <a:r>
              <a:rPr lang="en-US" i="1" dirty="0" smtClean="0">
                <a:latin typeface="Constantia" pitchFamily="18" charset="0"/>
                <a:sym typeface="Symbol"/>
              </a:rPr>
              <a:t>x &lt;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n, </a:t>
            </a:r>
            <a:r>
              <a:rPr lang="en-US" i="1" dirty="0" smtClean="0">
                <a:latin typeface="Constantia" pitchFamily="18" charset="0"/>
              </a:rPr>
              <a:t>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 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  <a:sym typeface="Symbol"/>
              </a:rPr>
              <a:t>6.   промежутки монотонности:</a:t>
            </a:r>
          </a:p>
          <a:p>
            <a:pPr marL="342900" indent="-342900"/>
            <a:r>
              <a:rPr lang="ru-RU" i="1" dirty="0">
                <a:latin typeface="Constantia" pitchFamily="18" charset="0"/>
                <a:sym typeface="Symbol"/>
              </a:rPr>
              <a:t> </a:t>
            </a:r>
            <a:r>
              <a:rPr lang="ru-RU" i="1" dirty="0" smtClean="0">
                <a:latin typeface="Constantia" pitchFamily="18" charset="0"/>
                <a:sym typeface="Symbol"/>
              </a:rPr>
              <a:t>      </a:t>
            </a:r>
            <a:r>
              <a:rPr lang="en-US" i="1" dirty="0" smtClean="0">
                <a:latin typeface="Constantia" pitchFamily="18" charset="0"/>
                <a:sym typeface="Symbol"/>
              </a:rPr>
              <a:t>x [-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 </a:t>
            </a:r>
            <a:r>
              <a:rPr lang="en-US" i="1" dirty="0" smtClean="0">
                <a:latin typeface="Constantia" pitchFamily="18" charset="0"/>
                <a:sym typeface="Symbol"/>
              </a:rPr>
              <a:t> 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n;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 </a:t>
            </a:r>
            <a:r>
              <a:rPr lang="en-US" i="1" dirty="0" smtClean="0">
                <a:latin typeface="Constantia" pitchFamily="18" charset="0"/>
                <a:sym typeface="Symbol"/>
              </a:rPr>
              <a:t>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n]</a:t>
            </a:r>
            <a:r>
              <a:rPr lang="ru-RU" i="1" dirty="0" smtClean="0">
                <a:latin typeface="Constantia" pitchFamily="18" charset="0"/>
                <a:sym typeface="Symbol"/>
              </a:rPr>
              <a:t>,</a:t>
            </a:r>
            <a:r>
              <a:rPr lang="en-US" i="1" dirty="0" smtClean="0">
                <a:latin typeface="Constantia" pitchFamily="18" charset="0"/>
              </a:rPr>
              <a:t> 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</a:t>
            </a:r>
            <a:r>
              <a:rPr lang="ru-RU" i="1" dirty="0" smtClean="0">
                <a:latin typeface="Constantia" pitchFamily="18" charset="0"/>
                <a:sym typeface="Symbol"/>
              </a:rPr>
              <a:t> – возрастает</a:t>
            </a:r>
            <a:endParaRPr lang="en-US" i="1" dirty="0" smtClean="0">
              <a:latin typeface="Constantia" pitchFamily="18" charset="0"/>
              <a:sym typeface="Symbol"/>
            </a:endParaRPr>
          </a:p>
          <a:p>
            <a:pPr marL="342900" indent="-342900"/>
            <a:r>
              <a:rPr lang="ru-RU" dirty="0" smtClean="0"/>
              <a:t>      </a:t>
            </a:r>
            <a:r>
              <a:rPr lang="en-US" i="1" dirty="0" smtClean="0">
                <a:latin typeface="Constantia" pitchFamily="18" charset="0"/>
                <a:sym typeface="Symbol"/>
              </a:rPr>
              <a:t>x [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 </a:t>
            </a:r>
            <a:r>
              <a:rPr lang="en-US" i="1" dirty="0" smtClean="0">
                <a:latin typeface="Constantia" pitchFamily="18" charset="0"/>
                <a:sym typeface="Symbol"/>
              </a:rPr>
              <a:t> 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n; </a:t>
            </a:r>
            <a:r>
              <a:rPr lang="ru-RU" i="1" baseline="30000" dirty="0" smtClean="0">
                <a:latin typeface="Constantia" pitchFamily="18" charset="0"/>
                <a:sym typeface="Symbol"/>
              </a:rPr>
              <a:t> 3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 </a:t>
            </a:r>
            <a:r>
              <a:rPr lang="en-US" i="1" dirty="0" smtClean="0">
                <a:latin typeface="Constantia" pitchFamily="18" charset="0"/>
                <a:sym typeface="Symbol"/>
              </a:rPr>
              <a:t>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n]</a:t>
            </a:r>
            <a:r>
              <a:rPr lang="ru-RU" i="1" dirty="0" smtClean="0">
                <a:latin typeface="Constantia" pitchFamily="18" charset="0"/>
                <a:sym typeface="Symbol"/>
              </a:rPr>
              <a:t>, </a:t>
            </a:r>
            <a:r>
              <a:rPr lang="en-US" i="1" dirty="0" smtClean="0">
                <a:latin typeface="Constantia" pitchFamily="18" charset="0"/>
              </a:rPr>
              <a:t>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</a:t>
            </a:r>
            <a:r>
              <a:rPr lang="ru-RU" i="1" dirty="0" smtClean="0">
                <a:latin typeface="Constantia" pitchFamily="18" charset="0"/>
                <a:sym typeface="Symbol"/>
              </a:rPr>
              <a:t>– убывает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7.    экстремумы: 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       </a:t>
            </a:r>
            <a:r>
              <a:rPr lang="en-US" i="1" dirty="0" smtClean="0">
                <a:latin typeface="Constantia" pitchFamily="18" charset="0"/>
              </a:rPr>
              <a:t>y </a:t>
            </a:r>
            <a:r>
              <a:rPr lang="en-US" i="1" baseline="-25000" dirty="0" smtClean="0">
                <a:latin typeface="Constantia" pitchFamily="18" charset="0"/>
              </a:rPr>
              <a:t>max</a:t>
            </a:r>
            <a:r>
              <a:rPr lang="en-US" i="1" dirty="0" smtClean="0">
                <a:latin typeface="Constantia" pitchFamily="18" charset="0"/>
              </a:rPr>
              <a:t> = 1 </a:t>
            </a:r>
            <a:r>
              <a:rPr lang="ru-RU" i="1" dirty="0" smtClean="0">
                <a:latin typeface="Constantia" pitchFamily="18" charset="0"/>
              </a:rPr>
              <a:t>   при </a:t>
            </a:r>
            <a:r>
              <a:rPr lang="ru-RU" i="1" dirty="0" err="1" smtClean="0">
                <a:latin typeface="Constantia" pitchFamily="18" charset="0"/>
              </a:rPr>
              <a:t>х</a:t>
            </a:r>
            <a:r>
              <a:rPr lang="ru-RU" i="1" dirty="0" smtClean="0">
                <a:latin typeface="Constantia" pitchFamily="18" charset="0"/>
              </a:rPr>
              <a:t> =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 </a:t>
            </a:r>
            <a:r>
              <a:rPr lang="en-US" i="1" dirty="0" smtClean="0">
                <a:latin typeface="Constantia" pitchFamily="18" charset="0"/>
                <a:sym typeface="Symbol"/>
              </a:rPr>
              <a:t> 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</a:t>
            </a:r>
            <a:r>
              <a:rPr lang="ru-RU" i="1" dirty="0" smtClean="0">
                <a:latin typeface="Constantia" pitchFamily="18" charset="0"/>
                <a:sym typeface="Symbol"/>
              </a:rPr>
              <a:t>, </a:t>
            </a:r>
            <a:r>
              <a:rPr lang="en-US" i="1" dirty="0" smtClean="0">
                <a:latin typeface="Constantia" pitchFamily="18" charset="0"/>
              </a:rPr>
              <a:t>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</a:t>
            </a:r>
            <a:endParaRPr lang="ru-RU" i="1" dirty="0" smtClean="0">
              <a:latin typeface="Constantia" pitchFamily="18" charset="0"/>
            </a:endParaRP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       </a:t>
            </a:r>
            <a:r>
              <a:rPr lang="en-US" i="1" dirty="0" smtClean="0">
                <a:latin typeface="Constantia" pitchFamily="18" charset="0"/>
              </a:rPr>
              <a:t>y </a:t>
            </a:r>
            <a:r>
              <a:rPr lang="en-US" i="1" baseline="-25000" dirty="0" smtClean="0">
                <a:latin typeface="Constantia" pitchFamily="18" charset="0"/>
              </a:rPr>
              <a:t>min</a:t>
            </a:r>
            <a:r>
              <a:rPr lang="en-US" i="1" dirty="0" smtClean="0">
                <a:latin typeface="Constantia" pitchFamily="18" charset="0"/>
              </a:rPr>
              <a:t> = - 1 </a:t>
            </a:r>
            <a:r>
              <a:rPr lang="ru-RU" i="1" dirty="0" smtClean="0">
                <a:latin typeface="Constantia" pitchFamily="18" charset="0"/>
              </a:rPr>
              <a:t>   при </a:t>
            </a:r>
            <a:r>
              <a:rPr lang="ru-RU" i="1" dirty="0" err="1" smtClean="0">
                <a:latin typeface="Constantia" pitchFamily="18" charset="0"/>
              </a:rPr>
              <a:t>х</a:t>
            </a:r>
            <a:r>
              <a:rPr lang="ru-RU" i="1" dirty="0" smtClean="0">
                <a:latin typeface="Constantia" pitchFamily="18" charset="0"/>
              </a:rPr>
              <a:t> = </a:t>
            </a:r>
            <a:r>
              <a:rPr lang="en-US" i="1" dirty="0" smtClean="0">
                <a:latin typeface="Constantia" pitchFamily="18" charset="0"/>
                <a:sym typeface="Symbol"/>
              </a:rPr>
              <a:t>-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 </a:t>
            </a:r>
            <a:r>
              <a:rPr lang="en-US" i="1" dirty="0" smtClean="0">
                <a:latin typeface="Constantia" pitchFamily="18" charset="0"/>
                <a:sym typeface="Symbol"/>
              </a:rPr>
              <a:t> 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</a:t>
            </a:r>
            <a:r>
              <a:rPr lang="ru-RU" i="1" dirty="0" smtClean="0">
                <a:latin typeface="Constantia" pitchFamily="18" charset="0"/>
                <a:sym typeface="Symbol"/>
              </a:rPr>
              <a:t>, </a:t>
            </a:r>
            <a:r>
              <a:rPr lang="en-US" i="1" dirty="0" smtClean="0">
                <a:latin typeface="Constantia" pitchFamily="18" charset="0"/>
              </a:rPr>
              <a:t>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8.   </a:t>
            </a:r>
            <a:r>
              <a:rPr lang="en-US" i="1" dirty="0" smtClean="0">
                <a:latin typeface="Constantia" pitchFamily="18" charset="0"/>
              </a:rPr>
              <a:t>E(sin x) = [- 1 ; 1]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9.   производная:</a:t>
            </a:r>
          </a:p>
          <a:p>
            <a:pPr marL="342900" indent="-342900"/>
            <a:r>
              <a:rPr lang="ru-RU" i="1" dirty="0">
                <a:latin typeface="Constantia" pitchFamily="18" charset="0"/>
              </a:rPr>
              <a:t> </a:t>
            </a:r>
            <a:r>
              <a:rPr lang="ru-RU" i="1" dirty="0" smtClean="0">
                <a:latin typeface="Constantia" pitchFamily="18" charset="0"/>
              </a:rPr>
              <a:t>      </a:t>
            </a:r>
            <a:r>
              <a:rPr lang="en-US" i="1" dirty="0" smtClean="0">
                <a:latin typeface="Constantia" pitchFamily="18" charset="0"/>
              </a:rPr>
              <a:t>(sin x )´</a:t>
            </a:r>
            <a:r>
              <a:rPr lang="ru-RU" i="1" dirty="0" smtClean="0">
                <a:latin typeface="Constantia" pitchFamily="18" charset="0"/>
              </a:rPr>
              <a:t> = </a:t>
            </a:r>
            <a:r>
              <a:rPr lang="en-US" i="1" dirty="0" err="1" smtClean="0">
                <a:latin typeface="Constantia" pitchFamily="18" charset="0"/>
              </a:rPr>
              <a:t>cos</a:t>
            </a:r>
            <a:r>
              <a:rPr lang="en-US" i="1" dirty="0" smtClean="0">
                <a:latin typeface="Constantia" pitchFamily="18" charset="0"/>
              </a:rPr>
              <a:t> x</a:t>
            </a:r>
            <a:endParaRPr lang="ru-RU" i="1" dirty="0" smtClean="0">
              <a:latin typeface="Constantia" pitchFamily="18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 l="14254" t="7455" r="7807" b="15128"/>
          <a:stretch>
            <a:fillRect/>
          </a:stretch>
        </p:blipFill>
        <p:spPr bwMode="auto">
          <a:xfrm>
            <a:off x="1857356" y="2000240"/>
            <a:ext cx="707236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6" name="Прямая со стрелкой 35"/>
          <p:cNvCxnSpPr>
            <a:endCxn id="1026" idx="0"/>
          </p:cNvCxnSpPr>
          <p:nvPr/>
        </p:nvCxnSpPr>
        <p:spPr>
          <a:xfrm rot="5400000" flipH="1">
            <a:off x="3477701" y="3821909"/>
            <a:ext cx="3786214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0800000" flipH="1">
            <a:off x="1928794" y="3786191"/>
            <a:ext cx="6929486" cy="3571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500694" y="1785926"/>
            <a:ext cx="300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latin typeface="Constantia" pitchFamily="18" charset="0"/>
              </a:rPr>
              <a:t>y</a:t>
            </a:r>
            <a:endParaRPr lang="ru-RU" sz="2000" b="1" i="1" dirty="0">
              <a:latin typeface="Constantia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15404" y="3357562"/>
            <a:ext cx="322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Constantia" pitchFamily="18" charset="0"/>
              </a:rPr>
              <a:t>x</a:t>
            </a:r>
            <a:endParaRPr lang="ru-RU" sz="2000" b="1" i="1" dirty="0">
              <a:latin typeface="Constantia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00628" y="29289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5357818" y="421481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</a:t>
            </a:r>
            <a:endParaRPr lang="ru-RU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5400000">
            <a:off x="4429124" y="3786190"/>
            <a:ext cx="143670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7858545" y="3785793"/>
            <a:ext cx="142876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2715009" y="3785793"/>
            <a:ext cx="142876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>
            <a:off x="6144033" y="3785793"/>
            <a:ext cx="142876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1572001" y="3285727"/>
            <a:ext cx="142876" cy="7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929322" y="378619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latin typeface="Constantia" pitchFamily="18" charset="0"/>
              </a:rPr>
              <a:t>π</a:t>
            </a:r>
            <a:r>
              <a:rPr lang="en-US" b="1" dirty="0" smtClean="0">
                <a:latin typeface="Constantia" pitchFamily="18" charset="0"/>
              </a:rPr>
              <a:t>/2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286248" y="378619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-</a:t>
            </a:r>
            <a:r>
              <a:rPr lang="el-GR" b="1" dirty="0" smtClean="0">
                <a:latin typeface="Constantia" pitchFamily="18" charset="0"/>
              </a:rPr>
              <a:t>π</a:t>
            </a:r>
            <a:r>
              <a:rPr lang="en-US" b="1" dirty="0" smtClean="0">
                <a:latin typeface="Constantia" pitchFamily="18" charset="0"/>
              </a:rPr>
              <a:t>/2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929454" y="378619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latin typeface="Constantia" pitchFamily="18" charset="0"/>
              </a:rPr>
              <a:t>π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643834" y="3786190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3</a:t>
            </a:r>
            <a:r>
              <a:rPr lang="el-GR" b="1" dirty="0" smtClean="0">
                <a:latin typeface="Constantia" pitchFamily="18" charset="0"/>
              </a:rPr>
              <a:t>π</a:t>
            </a:r>
            <a:r>
              <a:rPr lang="en-US" b="1" dirty="0" smtClean="0">
                <a:latin typeface="Constantia" pitchFamily="18" charset="0"/>
              </a:rPr>
              <a:t>/2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572528" y="3786190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2</a:t>
            </a:r>
            <a:r>
              <a:rPr lang="el-GR" b="1" dirty="0" smtClean="0">
                <a:latin typeface="Constantia" pitchFamily="18" charset="0"/>
              </a:rPr>
              <a:t>π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500430" y="378619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-</a:t>
            </a:r>
            <a:r>
              <a:rPr lang="el-GR" b="1" dirty="0" smtClean="0">
                <a:latin typeface="Constantia" pitchFamily="18" charset="0"/>
              </a:rPr>
              <a:t>π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500298" y="378619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-3</a:t>
            </a:r>
            <a:r>
              <a:rPr lang="el-GR" b="1" dirty="0" smtClean="0">
                <a:latin typeface="Constantia" pitchFamily="18" charset="0"/>
              </a:rPr>
              <a:t>π</a:t>
            </a:r>
            <a:r>
              <a:rPr lang="en-US" b="1" dirty="0" smtClean="0">
                <a:latin typeface="Constantia" pitchFamily="18" charset="0"/>
              </a:rPr>
              <a:t>/2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785918" y="3857628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-2</a:t>
            </a:r>
            <a:r>
              <a:rPr lang="el-GR" b="1" dirty="0" smtClean="0">
                <a:latin typeface="Constantia" pitchFamily="18" charset="0"/>
              </a:rPr>
              <a:t>π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286380" y="37147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ru-RU" dirty="0"/>
          </a:p>
        </p:txBody>
      </p:sp>
      <p:cxnSp>
        <p:nvCxnSpPr>
          <p:cNvPr id="81" name="Прямая соединительная линия 80"/>
          <p:cNvCxnSpPr/>
          <p:nvPr/>
        </p:nvCxnSpPr>
        <p:spPr>
          <a:xfrm>
            <a:off x="1928794" y="3214686"/>
            <a:ext cx="6858048" cy="1588"/>
          </a:xfrm>
          <a:prstGeom prst="line">
            <a:avLst/>
          </a:prstGeom>
          <a:ln w="285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0" y="2714620"/>
            <a:ext cx="1922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00B0F0"/>
                </a:solidFill>
                <a:latin typeface="Constantia" pitchFamily="18" charset="0"/>
              </a:rPr>
              <a:t>y = sin x +1</a:t>
            </a:r>
            <a:endParaRPr lang="ru-RU" sz="2800" b="1" i="1" dirty="0">
              <a:solidFill>
                <a:srgbClr val="00B0F0"/>
              </a:solidFill>
              <a:latin typeface="Constantia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0" y="3429000"/>
            <a:ext cx="1592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Constantia" pitchFamily="18" charset="0"/>
              </a:rPr>
              <a:t>y = sin x </a:t>
            </a:r>
            <a:endParaRPr lang="ru-RU" sz="2800" b="1" i="1" dirty="0">
              <a:latin typeface="Constantia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142976" y="428604"/>
            <a:ext cx="669792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Constantia" pitchFamily="18" charset="0"/>
              </a:rPr>
              <a:t>Построение функции </a:t>
            </a:r>
            <a:r>
              <a:rPr lang="en-US" sz="3200" b="1" dirty="0" smtClean="0">
                <a:latin typeface="Constantia" pitchFamily="18" charset="0"/>
              </a:rPr>
              <a:t>y = sin x ±b</a:t>
            </a:r>
            <a:endParaRPr lang="ru-RU" sz="3200" b="1" dirty="0">
              <a:latin typeface="Constantia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0" y="4143380"/>
            <a:ext cx="1842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E808B8"/>
                </a:solidFill>
                <a:latin typeface="Constantia" pitchFamily="18" charset="0"/>
              </a:rPr>
              <a:t>y = sin x -1</a:t>
            </a:r>
            <a:endParaRPr lang="ru-RU" sz="2800" b="1" i="1" dirty="0">
              <a:solidFill>
                <a:srgbClr val="E808B8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 l="10227" t="7254" r="6439" b="7254"/>
          <a:stretch>
            <a:fillRect/>
          </a:stretch>
        </p:blipFill>
        <p:spPr bwMode="auto">
          <a:xfrm>
            <a:off x="2000232" y="2071678"/>
            <a:ext cx="685804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6" name="Прямая со стрелкой 35"/>
          <p:cNvCxnSpPr/>
          <p:nvPr/>
        </p:nvCxnSpPr>
        <p:spPr>
          <a:xfrm rot="5400000" flipH="1" flipV="1">
            <a:off x="3536149" y="3750471"/>
            <a:ext cx="3786214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40" idx="2"/>
          </p:cNvCxnSpPr>
          <p:nvPr/>
        </p:nvCxnSpPr>
        <p:spPr>
          <a:xfrm>
            <a:off x="2000232" y="3750472"/>
            <a:ext cx="6876434" cy="7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500694" y="1785926"/>
            <a:ext cx="300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latin typeface="Constantia" pitchFamily="18" charset="0"/>
              </a:rPr>
              <a:t>y</a:t>
            </a:r>
            <a:endParaRPr lang="ru-RU" sz="2000" b="1" i="1" dirty="0">
              <a:latin typeface="Constantia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15404" y="3357562"/>
            <a:ext cx="322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Constantia" pitchFamily="18" charset="0"/>
              </a:rPr>
              <a:t>x</a:t>
            </a:r>
            <a:endParaRPr lang="ru-RU" sz="2000" b="1" i="1" dirty="0">
              <a:latin typeface="Constantia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00628" y="29289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5357818" y="421481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</a:t>
            </a:r>
            <a:endParaRPr lang="ru-RU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5400000">
            <a:off x="4429124" y="3786190"/>
            <a:ext cx="143670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7858545" y="3785793"/>
            <a:ext cx="142876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2715009" y="3785793"/>
            <a:ext cx="142876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>
            <a:off x="6144033" y="3785793"/>
            <a:ext cx="142876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1572001" y="3285727"/>
            <a:ext cx="142876" cy="7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929322" y="378619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latin typeface="Constantia" pitchFamily="18" charset="0"/>
              </a:rPr>
              <a:t>π</a:t>
            </a:r>
            <a:r>
              <a:rPr lang="en-US" b="1" dirty="0" smtClean="0">
                <a:latin typeface="Constantia" pitchFamily="18" charset="0"/>
              </a:rPr>
              <a:t>/2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286248" y="378619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-</a:t>
            </a:r>
            <a:r>
              <a:rPr lang="el-GR" b="1" dirty="0" smtClean="0">
                <a:latin typeface="Constantia" pitchFamily="18" charset="0"/>
              </a:rPr>
              <a:t>π</a:t>
            </a:r>
            <a:r>
              <a:rPr lang="en-US" b="1" dirty="0" smtClean="0">
                <a:latin typeface="Constantia" pitchFamily="18" charset="0"/>
              </a:rPr>
              <a:t>/2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929454" y="378619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latin typeface="Constantia" pitchFamily="18" charset="0"/>
              </a:rPr>
              <a:t>π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643834" y="3786190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3</a:t>
            </a:r>
            <a:r>
              <a:rPr lang="el-GR" b="1" dirty="0" smtClean="0">
                <a:latin typeface="Constantia" pitchFamily="18" charset="0"/>
              </a:rPr>
              <a:t>π</a:t>
            </a:r>
            <a:r>
              <a:rPr lang="en-US" b="1" dirty="0" smtClean="0">
                <a:latin typeface="Constantia" pitchFamily="18" charset="0"/>
              </a:rPr>
              <a:t>/2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572528" y="3786190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2</a:t>
            </a:r>
            <a:r>
              <a:rPr lang="el-GR" b="1" dirty="0" smtClean="0">
                <a:latin typeface="Constantia" pitchFamily="18" charset="0"/>
              </a:rPr>
              <a:t>π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500430" y="378619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-</a:t>
            </a:r>
            <a:r>
              <a:rPr lang="el-GR" b="1" dirty="0" smtClean="0">
                <a:latin typeface="Constantia" pitchFamily="18" charset="0"/>
              </a:rPr>
              <a:t>π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500298" y="378619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-3</a:t>
            </a:r>
            <a:r>
              <a:rPr lang="el-GR" b="1" dirty="0" smtClean="0">
                <a:latin typeface="Constantia" pitchFamily="18" charset="0"/>
              </a:rPr>
              <a:t>π</a:t>
            </a:r>
            <a:r>
              <a:rPr lang="en-US" b="1" dirty="0" smtClean="0">
                <a:latin typeface="Constantia" pitchFamily="18" charset="0"/>
              </a:rPr>
              <a:t>/2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785918" y="3857628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-2</a:t>
            </a:r>
            <a:r>
              <a:rPr lang="el-GR" b="1" dirty="0" smtClean="0">
                <a:latin typeface="Constantia" pitchFamily="18" charset="0"/>
              </a:rPr>
              <a:t>π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357818" y="37147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ru-RU" dirty="0"/>
          </a:p>
        </p:txBody>
      </p:sp>
      <p:sp>
        <p:nvSpPr>
          <p:cNvPr id="82" name="TextBox 81"/>
          <p:cNvSpPr txBox="1"/>
          <p:nvPr/>
        </p:nvSpPr>
        <p:spPr>
          <a:xfrm>
            <a:off x="0" y="2714620"/>
            <a:ext cx="2257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latin typeface="Constantia" pitchFamily="18" charset="0"/>
              </a:rPr>
              <a:t>y = sin(x +</a:t>
            </a:r>
            <a:r>
              <a:rPr lang="el-GR" sz="2400" b="1" i="1" dirty="0" smtClean="0">
                <a:solidFill>
                  <a:srgbClr val="FF0000"/>
                </a:solidFill>
                <a:latin typeface="Constantia" pitchFamily="18" charset="0"/>
              </a:rPr>
              <a:t>π/</a:t>
            </a:r>
            <a:r>
              <a:rPr lang="en-US" sz="2400" b="1" i="1" dirty="0" smtClean="0">
                <a:solidFill>
                  <a:srgbClr val="FF0000"/>
                </a:solidFill>
                <a:latin typeface="Constantia" pitchFamily="18" charset="0"/>
              </a:rPr>
              <a:t>2)</a:t>
            </a:r>
            <a:endParaRPr lang="ru-RU" sz="2400" b="1" i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0" y="3429000"/>
            <a:ext cx="1592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Constantia" pitchFamily="18" charset="0"/>
              </a:rPr>
              <a:t>y = sin x </a:t>
            </a:r>
            <a:endParaRPr lang="ru-RU" sz="2800" b="1" i="1" dirty="0">
              <a:latin typeface="Constantia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142976" y="428604"/>
            <a:ext cx="669792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Constantia" pitchFamily="18" charset="0"/>
              </a:rPr>
              <a:t>Построение функции </a:t>
            </a:r>
            <a:r>
              <a:rPr lang="en-US" sz="3200" b="1" dirty="0" smtClean="0">
                <a:latin typeface="Constantia" pitchFamily="18" charset="0"/>
              </a:rPr>
              <a:t>y = sin x ±b</a:t>
            </a:r>
            <a:endParaRPr lang="ru-RU" sz="3200" b="1" dirty="0">
              <a:latin typeface="Constantia" pitchFamily="18" charset="0"/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rot="5400000">
            <a:off x="4536281" y="3750471"/>
            <a:ext cx="3357586" cy="1588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0" y="4143380"/>
            <a:ext cx="21194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70C0"/>
                </a:solidFill>
                <a:latin typeface="Constantia" pitchFamily="18" charset="0"/>
              </a:rPr>
              <a:t>y = sin(x -</a:t>
            </a:r>
            <a:r>
              <a:rPr lang="el-GR" sz="2400" b="1" i="1" dirty="0" smtClean="0">
                <a:solidFill>
                  <a:srgbClr val="0070C0"/>
                </a:solidFill>
                <a:latin typeface="Constantia" pitchFamily="18" charset="0"/>
              </a:rPr>
              <a:t>π/</a:t>
            </a:r>
            <a:r>
              <a:rPr lang="en-US" sz="2400" b="1" i="1" dirty="0" smtClean="0">
                <a:solidFill>
                  <a:srgbClr val="0070C0"/>
                </a:solidFill>
                <a:latin typeface="Constantia" pitchFamily="18" charset="0"/>
              </a:rPr>
              <a:t>2)</a:t>
            </a:r>
            <a:endParaRPr lang="ru-RU" sz="2400" b="1" i="1" dirty="0">
              <a:solidFill>
                <a:srgbClr val="0070C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7"/>
            <a:ext cx="7772400" cy="500065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Constantia" pitchFamily="18" charset="0"/>
              </a:rPr>
              <a:t>Функция </a:t>
            </a:r>
            <a:r>
              <a:rPr lang="en-US" sz="2800" b="1" dirty="0" smtClean="0">
                <a:latin typeface="Constantia" pitchFamily="18" charset="0"/>
              </a:rPr>
              <a:t>   </a:t>
            </a:r>
            <a:r>
              <a:rPr lang="en-US" sz="2800" b="1" i="1" cap="none" dirty="0" smtClean="0">
                <a:latin typeface="Constantia" pitchFamily="18" charset="0"/>
              </a:rPr>
              <a:t>y = </a:t>
            </a:r>
            <a:r>
              <a:rPr lang="en-US" sz="2800" b="1" i="1" cap="none" dirty="0" err="1" smtClean="0">
                <a:latin typeface="Constantia" pitchFamily="18" charset="0"/>
              </a:rPr>
              <a:t>cos</a:t>
            </a:r>
            <a:r>
              <a:rPr lang="en-US" sz="2800" b="1" i="1" cap="none" dirty="0" smtClean="0">
                <a:latin typeface="Constantia" pitchFamily="18" charset="0"/>
              </a:rPr>
              <a:t> x</a:t>
            </a:r>
            <a:endParaRPr lang="ru-RU" sz="2800" b="1" i="1" cap="none" dirty="0"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714488"/>
            <a:ext cx="34932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Constantia" pitchFamily="18" charset="0"/>
              </a:rPr>
              <a:t>График функции </a:t>
            </a:r>
            <a:r>
              <a:rPr lang="en-US" sz="2000" b="1" i="1" dirty="0" smtClean="0">
                <a:solidFill>
                  <a:srgbClr val="0070C0"/>
                </a:solidFill>
                <a:latin typeface="Constantia" pitchFamily="18" charset="0"/>
              </a:rPr>
              <a:t>   y = </a:t>
            </a:r>
            <a:r>
              <a:rPr lang="en-US" sz="2000" b="1" i="1" dirty="0" err="1" smtClean="0">
                <a:solidFill>
                  <a:srgbClr val="0070C0"/>
                </a:solidFill>
                <a:latin typeface="Constantia" pitchFamily="18" charset="0"/>
              </a:rPr>
              <a:t>cos</a:t>
            </a:r>
            <a:r>
              <a:rPr lang="en-US" sz="2000" b="1" i="1" dirty="0" smtClean="0">
                <a:solidFill>
                  <a:srgbClr val="0070C0"/>
                </a:solidFill>
                <a:latin typeface="Constantia" pitchFamily="18" charset="0"/>
              </a:rPr>
              <a:t> x</a:t>
            </a:r>
            <a:endParaRPr lang="ru-RU" sz="2000" b="1" i="1" dirty="0">
              <a:solidFill>
                <a:srgbClr val="0070C0"/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1142984"/>
            <a:ext cx="5116465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sz="2400" b="1" dirty="0" smtClean="0">
                <a:solidFill>
                  <a:srgbClr val="FF0000"/>
                </a:solidFill>
                <a:latin typeface="Constantia" pitchFamily="18" charset="0"/>
              </a:rPr>
              <a:t>Свойства функции:</a:t>
            </a:r>
          </a:p>
          <a:p>
            <a:pPr marL="342900" indent="-342900">
              <a:buAutoNum type="arabicPeriod"/>
            </a:pPr>
            <a:r>
              <a:rPr lang="en-US" i="1" dirty="0" smtClean="0">
                <a:latin typeface="Constantia" pitchFamily="18" charset="0"/>
              </a:rPr>
              <a:t>D(</a:t>
            </a:r>
            <a:r>
              <a:rPr lang="en-US" i="1" dirty="0" err="1" smtClean="0">
                <a:latin typeface="Constantia" pitchFamily="18" charset="0"/>
              </a:rPr>
              <a:t>cos</a:t>
            </a:r>
            <a:r>
              <a:rPr lang="en-US" i="1" dirty="0" smtClean="0">
                <a:latin typeface="Constantia" pitchFamily="18" charset="0"/>
              </a:rPr>
              <a:t> x) = R</a:t>
            </a:r>
          </a:p>
          <a:p>
            <a:pPr marL="342900" indent="-342900">
              <a:buFont typeface="+mj-lt"/>
              <a:buAutoNum type="arabicPeriod"/>
            </a:pPr>
            <a:r>
              <a:rPr lang="en-US" i="1" dirty="0" smtClean="0">
                <a:latin typeface="Constantia" pitchFamily="18" charset="0"/>
              </a:rPr>
              <a:t>y = </a:t>
            </a:r>
            <a:r>
              <a:rPr lang="en-US" i="1" dirty="0" err="1" smtClean="0">
                <a:latin typeface="Constantia" pitchFamily="18" charset="0"/>
              </a:rPr>
              <a:t>cos</a:t>
            </a:r>
            <a:r>
              <a:rPr lang="en-US" i="1" dirty="0" smtClean="0">
                <a:latin typeface="Constantia" pitchFamily="18" charset="0"/>
              </a:rPr>
              <a:t> x – </a:t>
            </a:r>
            <a:r>
              <a:rPr lang="ru-RU" i="1" dirty="0" smtClean="0">
                <a:latin typeface="Constantia" pitchFamily="18" charset="0"/>
              </a:rPr>
              <a:t>четная функция,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       график симметричен относительно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       оси ординат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3.    </a:t>
            </a:r>
            <a:r>
              <a:rPr lang="ru-RU" i="1" dirty="0" err="1" smtClean="0">
                <a:latin typeface="Constantia" pitchFamily="18" charset="0"/>
              </a:rPr>
              <a:t>периодичноть</a:t>
            </a:r>
            <a:r>
              <a:rPr lang="ru-RU" i="1" dirty="0" smtClean="0">
                <a:latin typeface="Constantia" pitchFamily="18" charset="0"/>
              </a:rPr>
              <a:t>:  </a:t>
            </a:r>
            <a:r>
              <a:rPr lang="en-US" i="1" dirty="0" smtClean="0">
                <a:latin typeface="Constantia" pitchFamily="18" charset="0"/>
              </a:rPr>
              <a:t>T = 2</a:t>
            </a:r>
            <a:r>
              <a:rPr lang="el-GR" i="1" dirty="0" smtClean="0">
                <a:latin typeface="Constantia" pitchFamily="18" charset="0"/>
              </a:rPr>
              <a:t>π</a:t>
            </a:r>
            <a:endParaRPr lang="ru-RU" i="1" dirty="0" smtClean="0">
              <a:latin typeface="Constantia" pitchFamily="18" charset="0"/>
            </a:endParaRP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4.    </a:t>
            </a:r>
            <a:r>
              <a:rPr lang="en-US" i="1" dirty="0" err="1" smtClean="0">
                <a:latin typeface="Constantia" pitchFamily="18" charset="0"/>
              </a:rPr>
              <a:t>cos</a:t>
            </a:r>
            <a:r>
              <a:rPr lang="en-US" i="1" dirty="0" smtClean="0">
                <a:latin typeface="Constantia" pitchFamily="18" charset="0"/>
              </a:rPr>
              <a:t> x  = 0 </a:t>
            </a:r>
            <a:r>
              <a:rPr lang="ru-RU" i="1" dirty="0" smtClean="0">
                <a:latin typeface="Constantia" pitchFamily="18" charset="0"/>
              </a:rPr>
              <a:t>при </a:t>
            </a:r>
            <a:r>
              <a:rPr lang="ru-RU" i="1" dirty="0" err="1" smtClean="0">
                <a:latin typeface="Constantia" pitchFamily="18" charset="0"/>
              </a:rPr>
              <a:t>х</a:t>
            </a:r>
            <a:r>
              <a:rPr lang="ru-RU" i="1" dirty="0" smtClean="0">
                <a:latin typeface="Constantia" pitchFamily="18" charset="0"/>
              </a:rPr>
              <a:t> =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 </a:t>
            </a:r>
            <a:r>
              <a:rPr lang="en-US" i="1" dirty="0" smtClean="0">
                <a:latin typeface="Constantia" pitchFamily="18" charset="0"/>
                <a:sym typeface="Symbol"/>
              </a:rPr>
              <a:t>+ </a:t>
            </a:r>
            <a:r>
              <a:rPr lang="el-GR" i="1" dirty="0" smtClean="0">
                <a:latin typeface="Constantia" pitchFamily="18" charset="0"/>
              </a:rPr>
              <a:t>π</a:t>
            </a:r>
            <a:r>
              <a:rPr lang="en-US" i="1" dirty="0" smtClean="0">
                <a:latin typeface="Constantia" pitchFamily="18" charset="0"/>
              </a:rPr>
              <a:t>n, 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latin typeface="Constantia" pitchFamily="18" charset="0"/>
                <a:sym typeface="Symbol"/>
              </a:rPr>
              <a:t>Z </a:t>
            </a:r>
            <a:r>
              <a:rPr lang="ru-RU" i="1" dirty="0" smtClean="0">
                <a:latin typeface="Constantia" pitchFamily="18" charset="0"/>
                <a:sym typeface="Symbol"/>
              </a:rPr>
              <a:t>(</a:t>
            </a:r>
            <a:r>
              <a:rPr lang="ru-RU" sz="1600" i="1" dirty="0" smtClean="0">
                <a:latin typeface="Constantia" pitchFamily="18" charset="0"/>
                <a:sym typeface="Symbol"/>
              </a:rPr>
              <a:t>нули функции</a:t>
            </a:r>
            <a:r>
              <a:rPr lang="ru-RU" i="1" dirty="0" smtClean="0">
                <a:latin typeface="Constantia" pitchFamily="18" charset="0"/>
                <a:sym typeface="Symbol"/>
              </a:rPr>
              <a:t>)</a:t>
            </a:r>
            <a:endParaRPr lang="en-US" i="1" dirty="0" smtClean="0">
              <a:latin typeface="Constantia" pitchFamily="18" charset="0"/>
              <a:sym typeface="Symbol"/>
            </a:endParaRPr>
          </a:p>
          <a:p>
            <a:pPr marL="342900" indent="-342900"/>
            <a:r>
              <a:rPr lang="ru-RU" i="1" dirty="0" smtClean="0">
                <a:latin typeface="Constantia" pitchFamily="18" charset="0"/>
                <a:sym typeface="Symbol"/>
              </a:rPr>
              <a:t>5.    промежутки </a:t>
            </a:r>
            <a:r>
              <a:rPr lang="ru-RU" i="1" dirty="0" err="1" smtClean="0">
                <a:latin typeface="Constantia" pitchFamily="18" charset="0"/>
                <a:sym typeface="Symbol"/>
              </a:rPr>
              <a:t>знакопостоянства</a:t>
            </a:r>
            <a:r>
              <a:rPr lang="ru-RU" i="1" dirty="0" smtClean="0">
                <a:latin typeface="Constantia" pitchFamily="18" charset="0"/>
                <a:sym typeface="Symbol"/>
              </a:rPr>
              <a:t>:</a:t>
            </a:r>
          </a:p>
          <a:p>
            <a:pPr marL="342900" indent="-342900"/>
            <a:r>
              <a:rPr lang="ru-RU" i="1" dirty="0">
                <a:sym typeface="Symbol"/>
              </a:rPr>
              <a:t> </a:t>
            </a:r>
            <a:r>
              <a:rPr lang="ru-RU" i="1" dirty="0" smtClean="0">
                <a:sym typeface="Symbol"/>
              </a:rPr>
              <a:t>     </a:t>
            </a:r>
            <a:r>
              <a:rPr lang="en-US" i="1" dirty="0" err="1" smtClean="0">
                <a:latin typeface="Constantia" pitchFamily="18" charset="0"/>
                <a:sym typeface="Symbol"/>
              </a:rPr>
              <a:t>cos</a:t>
            </a:r>
            <a:r>
              <a:rPr lang="en-US" i="1" dirty="0" smtClean="0">
                <a:latin typeface="Constantia" pitchFamily="18" charset="0"/>
                <a:sym typeface="Symbol"/>
              </a:rPr>
              <a:t> x &gt; 0 </a:t>
            </a:r>
            <a:r>
              <a:rPr lang="ru-RU" i="1" dirty="0" smtClean="0">
                <a:latin typeface="Constantia" pitchFamily="18" charset="0"/>
                <a:sym typeface="Symbol"/>
              </a:rPr>
              <a:t>при</a:t>
            </a:r>
            <a:r>
              <a:rPr lang="en-US" i="1" dirty="0" smtClean="0">
                <a:latin typeface="Constantia" pitchFamily="18" charset="0"/>
                <a:sym typeface="Symbol"/>
              </a:rPr>
              <a:t> </a:t>
            </a:r>
            <a:r>
              <a:rPr lang="ru-RU" i="1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-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</a:t>
            </a:r>
            <a:r>
              <a:rPr lang="en-US" i="1" dirty="0" smtClean="0">
                <a:latin typeface="Constantia" pitchFamily="18" charset="0"/>
                <a:sym typeface="Symbol"/>
              </a:rPr>
              <a:t> 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</a:t>
            </a:r>
            <a:r>
              <a:rPr lang="ru-RU" i="1" dirty="0" smtClean="0">
                <a:latin typeface="Constantia" pitchFamily="18" charset="0"/>
                <a:sym typeface="Symbol"/>
              </a:rPr>
              <a:t> &lt; </a:t>
            </a:r>
            <a:r>
              <a:rPr lang="en-US" i="1" dirty="0" smtClean="0">
                <a:latin typeface="Constantia" pitchFamily="18" charset="0"/>
                <a:sym typeface="Symbol"/>
              </a:rPr>
              <a:t>x &lt; 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 </a:t>
            </a:r>
            <a:r>
              <a:rPr lang="en-US" i="1" dirty="0" smtClean="0">
                <a:latin typeface="Constantia" pitchFamily="18" charset="0"/>
                <a:sym typeface="Symbol"/>
              </a:rPr>
              <a:t>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n, </a:t>
            </a:r>
            <a:r>
              <a:rPr lang="en-US" i="1" dirty="0" smtClean="0">
                <a:latin typeface="Constantia" pitchFamily="18" charset="0"/>
              </a:rPr>
              <a:t>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</a:t>
            </a:r>
          </a:p>
          <a:p>
            <a:pPr marL="342900" indent="-342900"/>
            <a:r>
              <a:rPr lang="en-US" i="1" dirty="0" smtClean="0">
                <a:latin typeface="Constantia" pitchFamily="18" charset="0"/>
                <a:sym typeface="Symbol"/>
              </a:rPr>
              <a:t>       </a:t>
            </a:r>
            <a:r>
              <a:rPr lang="en-US" i="1" dirty="0" err="1" smtClean="0">
                <a:latin typeface="Constantia" pitchFamily="18" charset="0"/>
                <a:sym typeface="Symbol"/>
              </a:rPr>
              <a:t>cos</a:t>
            </a:r>
            <a:r>
              <a:rPr lang="en-US" i="1" dirty="0" smtClean="0">
                <a:latin typeface="Constantia" pitchFamily="18" charset="0"/>
                <a:sym typeface="Symbol"/>
              </a:rPr>
              <a:t> x &lt; 0 </a:t>
            </a:r>
            <a:r>
              <a:rPr lang="ru-RU" i="1" dirty="0" smtClean="0">
                <a:latin typeface="Constantia" pitchFamily="18" charset="0"/>
                <a:sym typeface="Symbol"/>
              </a:rPr>
              <a:t>при </a:t>
            </a:r>
            <a:r>
              <a:rPr lang="en-US" i="1" dirty="0" smtClean="0">
                <a:latin typeface="Constantia" pitchFamily="18" charset="0"/>
                <a:sym typeface="Symbol"/>
              </a:rPr>
              <a:t>  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</a:t>
            </a:r>
            <a:r>
              <a:rPr lang="en-US" i="1" dirty="0" smtClean="0">
                <a:latin typeface="Constantia" pitchFamily="18" charset="0"/>
                <a:sym typeface="Symbol"/>
              </a:rPr>
              <a:t> 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</a:t>
            </a:r>
            <a:r>
              <a:rPr lang="ru-RU" i="1" dirty="0" smtClean="0">
                <a:latin typeface="Constantia" pitchFamily="18" charset="0"/>
                <a:sym typeface="Symbol"/>
              </a:rPr>
              <a:t> &lt; </a:t>
            </a:r>
            <a:r>
              <a:rPr lang="en-US" i="1" dirty="0" smtClean="0">
                <a:latin typeface="Constantia" pitchFamily="18" charset="0"/>
                <a:sym typeface="Symbol"/>
              </a:rPr>
              <a:t>x &lt;</a:t>
            </a:r>
            <a:r>
              <a:rPr lang="ru-RU" i="1" baseline="30000" dirty="0" smtClean="0">
                <a:latin typeface="Constantia" pitchFamily="18" charset="0"/>
                <a:sym typeface="Symbol"/>
              </a:rPr>
              <a:t> 3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 </a:t>
            </a:r>
            <a:r>
              <a:rPr lang="en-US" i="1" dirty="0" smtClean="0">
                <a:latin typeface="Constantia" pitchFamily="18" charset="0"/>
                <a:sym typeface="Symbol"/>
              </a:rPr>
              <a:t>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n, </a:t>
            </a:r>
            <a:r>
              <a:rPr lang="en-US" i="1" dirty="0" smtClean="0">
                <a:latin typeface="Constantia" pitchFamily="18" charset="0"/>
              </a:rPr>
              <a:t>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 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  <a:sym typeface="Symbol"/>
              </a:rPr>
              <a:t>6.   промежутки монотонности:</a:t>
            </a:r>
          </a:p>
          <a:p>
            <a:pPr marL="342900" indent="-342900"/>
            <a:r>
              <a:rPr lang="ru-RU" i="1" dirty="0">
                <a:latin typeface="Constantia" pitchFamily="18" charset="0"/>
                <a:sym typeface="Symbol"/>
              </a:rPr>
              <a:t> </a:t>
            </a:r>
            <a:r>
              <a:rPr lang="ru-RU" i="1" dirty="0" smtClean="0">
                <a:latin typeface="Constantia" pitchFamily="18" charset="0"/>
                <a:sym typeface="Symbol"/>
              </a:rPr>
              <a:t>      </a:t>
            </a:r>
            <a:r>
              <a:rPr lang="en-US" i="1" dirty="0" smtClean="0">
                <a:latin typeface="Constantia" pitchFamily="18" charset="0"/>
                <a:sym typeface="Symbol"/>
              </a:rPr>
              <a:t>x [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n;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n]</a:t>
            </a:r>
            <a:r>
              <a:rPr lang="ru-RU" i="1" dirty="0" smtClean="0">
                <a:latin typeface="Constantia" pitchFamily="18" charset="0"/>
                <a:sym typeface="Symbol"/>
              </a:rPr>
              <a:t>,</a:t>
            </a:r>
            <a:r>
              <a:rPr lang="en-US" i="1" dirty="0" smtClean="0">
                <a:latin typeface="Constantia" pitchFamily="18" charset="0"/>
              </a:rPr>
              <a:t> 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</a:t>
            </a:r>
            <a:r>
              <a:rPr lang="ru-RU" i="1" dirty="0" smtClean="0">
                <a:latin typeface="Constantia" pitchFamily="18" charset="0"/>
                <a:sym typeface="Symbol"/>
              </a:rPr>
              <a:t> – возрастает</a:t>
            </a:r>
            <a:endParaRPr lang="en-US" i="1" dirty="0" smtClean="0">
              <a:latin typeface="Constantia" pitchFamily="18" charset="0"/>
              <a:sym typeface="Symbol"/>
            </a:endParaRPr>
          </a:p>
          <a:p>
            <a:pPr marL="342900" indent="-342900"/>
            <a:r>
              <a:rPr lang="ru-RU" dirty="0" smtClean="0"/>
              <a:t>      </a:t>
            </a:r>
            <a:r>
              <a:rPr lang="en-US" i="1" dirty="0" smtClean="0">
                <a:latin typeface="Constantia" pitchFamily="18" charset="0"/>
                <a:sym typeface="Symbol"/>
              </a:rPr>
              <a:t>x [</a:t>
            </a:r>
            <a:r>
              <a:rPr lang="ru-RU" i="1" dirty="0" smtClean="0">
                <a:latin typeface="Constantia" pitchFamily="18" charset="0"/>
                <a:sym typeface="Symbol"/>
              </a:rPr>
              <a:t>0</a:t>
            </a:r>
            <a:r>
              <a:rPr lang="en-US" i="1" dirty="0" smtClean="0">
                <a:latin typeface="Constantia" pitchFamily="18" charset="0"/>
                <a:sym typeface="Symbol"/>
              </a:rPr>
              <a:t> 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n; 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n]</a:t>
            </a:r>
            <a:r>
              <a:rPr lang="ru-RU" i="1" dirty="0" smtClean="0">
                <a:latin typeface="Constantia" pitchFamily="18" charset="0"/>
                <a:sym typeface="Symbol"/>
              </a:rPr>
              <a:t>, </a:t>
            </a:r>
            <a:r>
              <a:rPr lang="en-US" i="1" dirty="0" smtClean="0">
                <a:latin typeface="Constantia" pitchFamily="18" charset="0"/>
              </a:rPr>
              <a:t>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</a:t>
            </a:r>
            <a:r>
              <a:rPr lang="ru-RU" i="1" dirty="0" smtClean="0">
                <a:latin typeface="Constantia" pitchFamily="18" charset="0"/>
                <a:sym typeface="Symbol"/>
              </a:rPr>
              <a:t>– убывает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7.    экстремумы: 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       </a:t>
            </a:r>
            <a:r>
              <a:rPr lang="en-US" i="1" dirty="0" smtClean="0">
                <a:latin typeface="Constantia" pitchFamily="18" charset="0"/>
              </a:rPr>
              <a:t>y </a:t>
            </a:r>
            <a:r>
              <a:rPr lang="en-US" i="1" baseline="-25000" dirty="0" smtClean="0">
                <a:latin typeface="Constantia" pitchFamily="18" charset="0"/>
              </a:rPr>
              <a:t>max</a:t>
            </a:r>
            <a:r>
              <a:rPr lang="en-US" i="1" dirty="0" smtClean="0">
                <a:latin typeface="Constantia" pitchFamily="18" charset="0"/>
              </a:rPr>
              <a:t> = 1 </a:t>
            </a:r>
            <a:r>
              <a:rPr lang="ru-RU" i="1" dirty="0" smtClean="0">
                <a:latin typeface="Constantia" pitchFamily="18" charset="0"/>
              </a:rPr>
              <a:t>   </a:t>
            </a:r>
            <a:r>
              <a:rPr lang="en-US" i="1" dirty="0" smtClean="0">
                <a:latin typeface="Constantia" pitchFamily="18" charset="0"/>
              </a:rPr>
              <a:t>  </a:t>
            </a:r>
            <a:r>
              <a:rPr lang="ru-RU" i="1" dirty="0" smtClean="0">
                <a:latin typeface="Constantia" pitchFamily="18" charset="0"/>
              </a:rPr>
              <a:t>при </a:t>
            </a:r>
            <a:r>
              <a:rPr lang="ru-RU" i="1" dirty="0" err="1" smtClean="0">
                <a:latin typeface="Constantia" pitchFamily="18" charset="0"/>
              </a:rPr>
              <a:t>х</a:t>
            </a:r>
            <a:r>
              <a:rPr lang="ru-RU" i="1" dirty="0" smtClean="0">
                <a:latin typeface="Constantia" pitchFamily="18" charset="0"/>
              </a:rPr>
              <a:t> = </a:t>
            </a:r>
            <a:r>
              <a:rPr lang="en-US" i="1" dirty="0" smtClean="0">
                <a:latin typeface="Constantia" pitchFamily="18" charset="0"/>
                <a:sym typeface="Symbol"/>
              </a:rPr>
              <a:t>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</a:t>
            </a:r>
            <a:r>
              <a:rPr lang="ru-RU" i="1" dirty="0" smtClean="0">
                <a:latin typeface="Constantia" pitchFamily="18" charset="0"/>
                <a:sym typeface="Symbol"/>
              </a:rPr>
              <a:t>, </a:t>
            </a:r>
            <a:r>
              <a:rPr lang="en-US" i="1" dirty="0" smtClean="0">
                <a:latin typeface="Constantia" pitchFamily="18" charset="0"/>
              </a:rPr>
              <a:t>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</a:t>
            </a:r>
            <a:endParaRPr lang="ru-RU" i="1" dirty="0" smtClean="0">
              <a:latin typeface="Constantia" pitchFamily="18" charset="0"/>
            </a:endParaRP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       </a:t>
            </a:r>
            <a:r>
              <a:rPr lang="en-US" i="1" dirty="0" smtClean="0">
                <a:latin typeface="Constantia" pitchFamily="18" charset="0"/>
              </a:rPr>
              <a:t>y </a:t>
            </a:r>
            <a:r>
              <a:rPr lang="en-US" i="1" baseline="-25000" dirty="0" smtClean="0">
                <a:latin typeface="Constantia" pitchFamily="18" charset="0"/>
              </a:rPr>
              <a:t>min</a:t>
            </a:r>
            <a:r>
              <a:rPr lang="en-US" i="1" dirty="0" smtClean="0">
                <a:latin typeface="Constantia" pitchFamily="18" charset="0"/>
              </a:rPr>
              <a:t> = - 1 </a:t>
            </a:r>
            <a:r>
              <a:rPr lang="ru-RU" i="1" dirty="0" smtClean="0">
                <a:latin typeface="Constantia" pitchFamily="18" charset="0"/>
              </a:rPr>
              <a:t>   при </a:t>
            </a:r>
            <a:r>
              <a:rPr lang="ru-RU" i="1" dirty="0" err="1" smtClean="0">
                <a:latin typeface="Constantia" pitchFamily="18" charset="0"/>
              </a:rPr>
              <a:t>х</a:t>
            </a:r>
            <a:r>
              <a:rPr lang="ru-RU" i="1" dirty="0" smtClean="0">
                <a:latin typeface="Constantia" pitchFamily="18" charset="0"/>
              </a:rPr>
              <a:t> = </a:t>
            </a:r>
            <a:r>
              <a:rPr lang="el-GR" i="1" dirty="0" smtClean="0">
                <a:latin typeface="Constantia" pitchFamily="18" charset="0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+ 2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</a:t>
            </a:r>
            <a:r>
              <a:rPr lang="ru-RU" i="1" dirty="0" smtClean="0">
                <a:latin typeface="Constantia" pitchFamily="18" charset="0"/>
                <a:sym typeface="Symbol"/>
              </a:rPr>
              <a:t>, </a:t>
            </a:r>
            <a:r>
              <a:rPr lang="en-US" i="1" dirty="0" smtClean="0">
                <a:latin typeface="Constantia" pitchFamily="18" charset="0"/>
              </a:rPr>
              <a:t>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8.   </a:t>
            </a:r>
            <a:r>
              <a:rPr lang="en-US" i="1" dirty="0" smtClean="0">
                <a:latin typeface="Constantia" pitchFamily="18" charset="0"/>
              </a:rPr>
              <a:t>E(</a:t>
            </a:r>
            <a:r>
              <a:rPr lang="en-US" i="1" dirty="0" err="1" smtClean="0">
                <a:latin typeface="Constantia" pitchFamily="18" charset="0"/>
              </a:rPr>
              <a:t>cos</a:t>
            </a:r>
            <a:r>
              <a:rPr lang="en-US" i="1" dirty="0" smtClean="0">
                <a:latin typeface="Constantia" pitchFamily="18" charset="0"/>
              </a:rPr>
              <a:t> x) = [- 1 ; 1]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9.   производная:</a:t>
            </a:r>
          </a:p>
          <a:p>
            <a:pPr marL="342900" indent="-342900"/>
            <a:r>
              <a:rPr lang="ru-RU" i="1" dirty="0">
                <a:latin typeface="Constantia" pitchFamily="18" charset="0"/>
              </a:rPr>
              <a:t> </a:t>
            </a:r>
            <a:r>
              <a:rPr lang="ru-RU" i="1" dirty="0" smtClean="0">
                <a:latin typeface="Constantia" pitchFamily="18" charset="0"/>
              </a:rPr>
              <a:t>      </a:t>
            </a:r>
            <a:r>
              <a:rPr lang="en-US" i="1" dirty="0" smtClean="0">
                <a:latin typeface="Constantia" pitchFamily="18" charset="0"/>
              </a:rPr>
              <a:t>(</a:t>
            </a:r>
            <a:r>
              <a:rPr lang="en-US" i="1" dirty="0" err="1" smtClean="0">
                <a:latin typeface="Constantia" pitchFamily="18" charset="0"/>
              </a:rPr>
              <a:t>cos</a:t>
            </a:r>
            <a:r>
              <a:rPr lang="en-US" i="1" dirty="0" smtClean="0">
                <a:latin typeface="Constantia" pitchFamily="18" charset="0"/>
              </a:rPr>
              <a:t> x )´</a:t>
            </a:r>
            <a:r>
              <a:rPr lang="ru-RU" i="1" dirty="0" smtClean="0">
                <a:latin typeface="Constantia" pitchFamily="18" charset="0"/>
              </a:rPr>
              <a:t> = </a:t>
            </a:r>
            <a:r>
              <a:rPr lang="en-US" i="1" dirty="0" smtClean="0">
                <a:latin typeface="Constantia" pitchFamily="18" charset="0"/>
              </a:rPr>
              <a:t>- sin x</a:t>
            </a:r>
            <a:endParaRPr lang="ru-RU" i="1" dirty="0" smtClean="0">
              <a:latin typeface="Constant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714620"/>
            <a:ext cx="3929090" cy="1149757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90500" cap="sq" cmpd="tri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4284" t="7568" r="8137" b="15276"/>
          <a:stretch>
            <a:fillRect/>
          </a:stretch>
        </p:blipFill>
        <p:spPr bwMode="auto">
          <a:xfrm>
            <a:off x="1857356" y="2000240"/>
            <a:ext cx="706361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6" name="Прямая со стрелкой 35"/>
          <p:cNvCxnSpPr>
            <a:endCxn id="1026" idx="0"/>
          </p:cNvCxnSpPr>
          <p:nvPr/>
        </p:nvCxnSpPr>
        <p:spPr>
          <a:xfrm rot="5400000" flipH="1">
            <a:off x="3477701" y="3821909"/>
            <a:ext cx="3786214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0800000" flipH="1">
            <a:off x="1928794" y="3786191"/>
            <a:ext cx="6929486" cy="3571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500694" y="1785926"/>
            <a:ext cx="300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latin typeface="Constantia" pitchFamily="18" charset="0"/>
              </a:rPr>
              <a:t>y</a:t>
            </a:r>
            <a:endParaRPr lang="ru-RU" sz="2000" b="1" i="1" dirty="0">
              <a:latin typeface="Constantia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15404" y="3357562"/>
            <a:ext cx="322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Constantia" pitchFamily="18" charset="0"/>
              </a:rPr>
              <a:t>x</a:t>
            </a:r>
            <a:endParaRPr lang="ru-RU" sz="2000" b="1" i="1" dirty="0">
              <a:latin typeface="Constantia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00628" y="29289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5357818" y="421481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</a:t>
            </a:r>
            <a:endParaRPr lang="ru-RU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5400000">
            <a:off x="4429124" y="3786190"/>
            <a:ext cx="143670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8001421" y="3785793"/>
            <a:ext cx="142876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2715009" y="3785793"/>
            <a:ext cx="142876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>
            <a:off x="6215471" y="3785793"/>
            <a:ext cx="142876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6000760" y="378619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latin typeface="Constantia" pitchFamily="18" charset="0"/>
              </a:rPr>
              <a:t>π</a:t>
            </a:r>
            <a:r>
              <a:rPr lang="en-US" b="1" dirty="0" smtClean="0">
                <a:latin typeface="Constantia" pitchFamily="18" charset="0"/>
              </a:rPr>
              <a:t>/2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286248" y="378619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-</a:t>
            </a:r>
            <a:r>
              <a:rPr lang="el-GR" b="1" dirty="0" smtClean="0">
                <a:latin typeface="Constantia" pitchFamily="18" charset="0"/>
              </a:rPr>
              <a:t>π</a:t>
            </a:r>
            <a:r>
              <a:rPr lang="en-US" b="1" dirty="0" smtClean="0">
                <a:latin typeface="Constantia" pitchFamily="18" charset="0"/>
              </a:rPr>
              <a:t>/2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929454" y="378619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latin typeface="Constantia" pitchFamily="18" charset="0"/>
              </a:rPr>
              <a:t>π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786710" y="3786190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3</a:t>
            </a:r>
            <a:r>
              <a:rPr lang="el-GR" b="1" dirty="0" smtClean="0">
                <a:latin typeface="Constantia" pitchFamily="18" charset="0"/>
              </a:rPr>
              <a:t>π</a:t>
            </a:r>
            <a:r>
              <a:rPr lang="en-US" b="1" dirty="0" smtClean="0">
                <a:latin typeface="Constantia" pitchFamily="18" charset="0"/>
              </a:rPr>
              <a:t>/2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572528" y="3786190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2</a:t>
            </a:r>
            <a:r>
              <a:rPr lang="el-GR" b="1" dirty="0" smtClean="0">
                <a:latin typeface="Constantia" pitchFamily="18" charset="0"/>
              </a:rPr>
              <a:t>π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500430" y="378619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-</a:t>
            </a:r>
            <a:r>
              <a:rPr lang="el-GR" b="1" dirty="0" smtClean="0">
                <a:latin typeface="Constantia" pitchFamily="18" charset="0"/>
              </a:rPr>
              <a:t>π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500298" y="378619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-3</a:t>
            </a:r>
            <a:r>
              <a:rPr lang="el-GR" b="1" dirty="0" smtClean="0">
                <a:latin typeface="Constantia" pitchFamily="18" charset="0"/>
              </a:rPr>
              <a:t>π</a:t>
            </a:r>
            <a:r>
              <a:rPr lang="en-US" b="1" dirty="0" smtClean="0">
                <a:latin typeface="Constantia" pitchFamily="18" charset="0"/>
              </a:rPr>
              <a:t>/2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785918" y="3857628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-2</a:t>
            </a:r>
            <a:r>
              <a:rPr lang="el-GR" b="1" dirty="0" smtClean="0">
                <a:latin typeface="Constantia" pitchFamily="18" charset="0"/>
              </a:rPr>
              <a:t>π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286380" y="37147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ru-RU" dirty="0"/>
          </a:p>
        </p:txBody>
      </p:sp>
      <p:cxnSp>
        <p:nvCxnSpPr>
          <p:cNvPr id="81" name="Прямая соединительная линия 80"/>
          <p:cNvCxnSpPr/>
          <p:nvPr/>
        </p:nvCxnSpPr>
        <p:spPr>
          <a:xfrm>
            <a:off x="1928794" y="3214686"/>
            <a:ext cx="6858048" cy="1588"/>
          </a:xfrm>
          <a:prstGeom prst="line">
            <a:avLst/>
          </a:prstGeom>
          <a:ln w="285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0" y="2571744"/>
            <a:ext cx="1968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00B0F0"/>
                </a:solidFill>
                <a:latin typeface="Constantia" pitchFamily="18" charset="0"/>
              </a:rPr>
              <a:t>y = </a:t>
            </a:r>
            <a:r>
              <a:rPr lang="en-US" sz="2800" b="1" i="1" dirty="0" err="1" smtClean="0">
                <a:solidFill>
                  <a:srgbClr val="00B0F0"/>
                </a:solidFill>
                <a:latin typeface="Constantia" pitchFamily="18" charset="0"/>
              </a:rPr>
              <a:t>cos</a:t>
            </a:r>
            <a:r>
              <a:rPr lang="en-US" sz="2800" b="1" i="1" dirty="0" smtClean="0">
                <a:solidFill>
                  <a:srgbClr val="00B0F0"/>
                </a:solidFill>
                <a:latin typeface="Constantia" pitchFamily="18" charset="0"/>
              </a:rPr>
              <a:t> x +1</a:t>
            </a:r>
            <a:endParaRPr lang="ru-RU" sz="2800" b="1" i="1" dirty="0">
              <a:solidFill>
                <a:srgbClr val="00B0F0"/>
              </a:solidFill>
              <a:latin typeface="Constantia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0" y="3429000"/>
            <a:ext cx="1638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Constantia" pitchFamily="18" charset="0"/>
              </a:rPr>
              <a:t>y = </a:t>
            </a:r>
            <a:r>
              <a:rPr lang="en-US" sz="2800" b="1" i="1" dirty="0" err="1" smtClean="0">
                <a:latin typeface="Constantia" pitchFamily="18" charset="0"/>
              </a:rPr>
              <a:t>cos</a:t>
            </a:r>
            <a:r>
              <a:rPr lang="en-US" sz="2800" b="1" i="1" dirty="0" smtClean="0">
                <a:latin typeface="Constantia" pitchFamily="18" charset="0"/>
              </a:rPr>
              <a:t> x </a:t>
            </a:r>
            <a:endParaRPr lang="ru-RU" sz="2800" b="1" i="1" dirty="0">
              <a:latin typeface="Constantia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142976" y="428604"/>
            <a:ext cx="673101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Constantia" pitchFamily="18" charset="0"/>
              </a:rPr>
              <a:t>Построение функции </a:t>
            </a:r>
            <a:r>
              <a:rPr lang="en-US" sz="3200" b="1" dirty="0" smtClean="0">
                <a:latin typeface="Constantia" pitchFamily="18" charset="0"/>
              </a:rPr>
              <a:t>y = </a:t>
            </a:r>
            <a:r>
              <a:rPr lang="en-US" sz="3200" b="1" dirty="0" err="1" smtClean="0">
                <a:latin typeface="Constantia" pitchFamily="18" charset="0"/>
              </a:rPr>
              <a:t>cos</a:t>
            </a:r>
            <a:r>
              <a:rPr lang="en-US" sz="3200" b="1" dirty="0" smtClean="0">
                <a:latin typeface="Constantia" pitchFamily="18" charset="0"/>
              </a:rPr>
              <a:t> x ±b</a:t>
            </a:r>
            <a:endParaRPr lang="ru-RU" sz="3200" b="1" dirty="0">
              <a:latin typeface="Constantia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4143380"/>
            <a:ext cx="18885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rgbClr val="E808B8"/>
                </a:solidFill>
                <a:latin typeface="Constantia" pitchFamily="18" charset="0"/>
              </a:rPr>
              <a:t>y = </a:t>
            </a:r>
            <a:r>
              <a:rPr lang="en-US" sz="2800" b="1" i="1" dirty="0" err="1" smtClean="0">
                <a:solidFill>
                  <a:srgbClr val="E808B8"/>
                </a:solidFill>
                <a:latin typeface="Constantia" pitchFamily="18" charset="0"/>
              </a:rPr>
              <a:t>cos</a:t>
            </a:r>
            <a:r>
              <a:rPr lang="en-US" sz="2800" b="1" i="1" dirty="0" smtClean="0">
                <a:solidFill>
                  <a:srgbClr val="E808B8"/>
                </a:solidFill>
                <a:latin typeface="Constantia" pitchFamily="18" charset="0"/>
              </a:rPr>
              <a:t> x -1</a:t>
            </a:r>
            <a:endParaRPr lang="ru-RU" sz="2800" b="1" i="1" dirty="0">
              <a:solidFill>
                <a:srgbClr val="E808B8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0227" t="7254" r="6439" b="7254"/>
          <a:stretch>
            <a:fillRect/>
          </a:stretch>
        </p:blipFill>
        <p:spPr bwMode="auto">
          <a:xfrm>
            <a:off x="1857356" y="2071678"/>
            <a:ext cx="7000926" cy="35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6" name="Прямая со стрелкой 35"/>
          <p:cNvCxnSpPr>
            <a:endCxn id="1026" idx="0"/>
          </p:cNvCxnSpPr>
          <p:nvPr/>
        </p:nvCxnSpPr>
        <p:spPr>
          <a:xfrm rot="5400000" flipH="1">
            <a:off x="3477701" y="3821909"/>
            <a:ext cx="3786214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0800000" flipH="1">
            <a:off x="1928794" y="3786191"/>
            <a:ext cx="6929486" cy="3571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500694" y="1785926"/>
            <a:ext cx="300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latin typeface="Constantia" pitchFamily="18" charset="0"/>
              </a:rPr>
              <a:t>y</a:t>
            </a:r>
            <a:endParaRPr lang="ru-RU" sz="2000" b="1" i="1" dirty="0">
              <a:latin typeface="Constantia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15404" y="3357562"/>
            <a:ext cx="322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Constantia" pitchFamily="18" charset="0"/>
              </a:rPr>
              <a:t>x</a:t>
            </a:r>
            <a:endParaRPr lang="ru-RU" sz="2000" b="1" i="1" dirty="0">
              <a:latin typeface="Constantia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00628" y="29289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5357818" y="421481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</a:t>
            </a:r>
            <a:endParaRPr lang="ru-RU" dirty="0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5400000">
            <a:off x="4429124" y="3786190"/>
            <a:ext cx="143670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7858545" y="3785793"/>
            <a:ext cx="142876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2715009" y="3785793"/>
            <a:ext cx="142876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>
            <a:off x="6144033" y="3785793"/>
            <a:ext cx="142876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1572001" y="3285727"/>
            <a:ext cx="142876" cy="7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929322" y="378619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latin typeface="Constantia" pitchFamily="18" charset="0"/>
              </a:rPr>
              <a:t>π</a:t>
            </a:r>
            <a:r>
              <a:rPr lang="en-US" b="1" dirty="0" smtClean="0">
                <a:latin typeface="Constantia" pitchFamily="18" charset="0"/>
              </a:rPr>
              <a:t>/2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286248" y="378619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-</a:t>
            </a:r>
            <a:r>
              <a:rPr lang="el-GR" b="1" dirty="0" smtClean="0">
                <a:latin typeface="Constantia" pitchFamily="18" charset="0"/>
              </a:rPr>
              <a:t>π</a:t>
            </a:r>
            <a:r>
              <a:rPr lang="en-US" b="1" dirty="0" smtClean="0">
                <a:latin typeface="Constantia" pitchFamily="18" charset="0"/>
              </a:rPr>
              <a:t>/2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929454" y="378619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latin typeface="Constantia" pitchFamily="18" charset="0"/>
              </a:rPr>
              <a:t>π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643834" y="3786190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3</a:t>
            </a:r>
            <a:r>
              <a:rPr lang="el-GR" b="1" dirty="0" smtClean="0">
                <a:latin typeface="Constantia" pitchFamily="18" charset="0"/>
              </a:rPr>
              <a:t>π</a:t>
            </a:r>
            <a:r>
              <a:rPr lang="en-US" b="1" dirty="0" smtClean="0">
                <a:latin typeface="Constantia" pitchFamily="18" charset="0"/>
              </a:rPr>
              <a:t>/2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572528" y="3786190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2</a:t>
            </a:r>
            <a:r>
              <a:rPr lang="el-GR" b="1" dirty="0" smtClean="0">
                <a:latin typeface="Constantia" pitchFamily="18" charset="0"/>
              </a:rPr>
              <a:t>π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500430" y="378619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-</a:t>
            </a:r>
            <a:r>
              <a:rPr lang="el-GR" b="1" dirty="0" smtClean="0">
                <a:latin typeface="Constantia" pitchFamily="18" charset="0"/>
              </a:rPr>
              <a:t>π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500298" y="378619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-3</a:t>
            </a:r>
            <a:r>
              <a:rPr lang="el-GR" b="1" dirty="0" smtClean="0">
                <a:latin typeface="Constantia" pitchFamily="18" charset="0"/>
              </a:rPr>
              <a:t>π</a:t>
            </a:r>
            <a:r>
              <a:rPr lang="en-US" b="1" dirty="0" smtClean="0">
                <a:latin typeface="Constantia" pitchFamily="18" charset="0"/>
              </a:rPr>
              <a:t>/2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785918" y="3857628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nstantia" pitchFamily="18" charset="0"/>
              </a:rPr>
              <a:t>-2</a:t>
            </a:r>
            <a:r>
              <a:rPr lang="el-GR" b="1" dirty="0" smtClean="0">
                <a:latin typeface="Constantia" pitchFamily="18" charset="0"/>
              </a:rPr>
              <a:t>π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286380" y="37147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ru-RU" dirty="0"/>
          </a:p>
        </p:txBody>
      </p:sp>
      <p:sp>
        <p:nvSpPr>
          <p:cNvPr id="82" name="TextBox 81"/>
          <p:cNvSpPr txBox="1"/>
          <p:nvPr/>
        </p:nvSpPr>
        <p:spPr>
          <a:xfrm>
            <a:off x="0" y="3000372"/>
            <a:ext cx="1885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B0F0"/>
                </a:solidFill>
                <a:latin typeface="Constantia" pitchFamily="18" charset="0"/>
              </a:rPr>
              <a:t>y = </a:t>
            </a:r>
            <a:r>
              <a:rPr lang="en-US" sz="2000" b="1" i="1" dirty="0" err="1" smtClean="0">
                <a:solidFill>
                  <a:srgbClr val="00B0F0"/>
                </a:solidFill>
                <a:latin typeface="Constantia" pitchFamily="18" charset="0"/>
              </a:rPr>
              <a:t>cos</a:t>
            </a:r>
            <a:r>
              <a:rPr lang="en-US" sz="2000" b="1" i="1" dirty="0" smtClean="0">
                <a:solidFill>
                  <a:srgbClr val="00B0F0"/>
                </a:solidFill>
                <a:latin typeface="Constantia" pitchFamily="18" charset="0"/>
              </a:rPr>
              <a:t>(x -</a:t>
            </a:r>
            <a:r>
              <a:rPr lang="el-GR" sz="2000" b="1" i="1" dirty="0" smtClean="0">
                <a:solidFill>
                  <a:srgbClr val="00B0F0"/>
                </a:solidFill>
                <a:latin typeface="Constantia" pitchFamily="18" charset="0"/>
              </a:rPr>
              <a:t>π/</a:t>
            </a:r>
            <a:r>
              <a:rPr lang="en-US" sz="2000" b="1" i="1" dirty="0" smtClean="0">
                <a:solidFill>
                  <a:srgbClr val="00B0F0"/>
                </a:solidFill>
                <a:latin typeface="Constantia" pitchFamily="18" charset="0"/>
              </a:rPr>
              <a:t>2)</a:t>
            </a:r>
            <a:endParaRPr lang="ru-RU" sz="2000" b="1" i="1" dirty="0">
              <a:solidFill>
                <a:srgbClr val="00B0F0"/>
              </a:solidFill>
              <a:latin typeface="Constantia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0" y="3429000"/>
            <a:ext cx="1638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Constantia" pitchFamily="18" charset="0"/>
              </a:rPr>
              <a:t>y = </a:t>
            </a:r>
            <a:r>
              <a:rPr lang="en-US" sz="2800" b="1" i="1" dirty="0" err="1" smtClean="0">
                <a:latin typeface="Constantia" pitchFamily="18" charset="0"/>
              </a:rPr>
              <a:t>cos</a:t>
            </a:r>
            <a:r>
              <a:rPr lang="en-US" sz="2800" b="1" i="1" dirty="0" smtClean="0">
                <a:latin typeface="Constantia" pitchFamily="18" charset="0"/>
              </a:rPr>
              <a:t> x </a:t>
            </a:r>
            <a:endParaRPr lang="ru-RU" sz="2800" b="1" i="1" dirty="0">
              <a:latin typeface="Constantia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57224" y="428604"/>
            <a:ext cx="7335726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Constantia" pitchFamily="18" charset="0"/>
              </a:rPr>
              <a:t>Построение функции </a:t>
            </a:r>
            <a:r>
              <a:rPr lang="en-US" sz="3200" b="1" dirty="0" smtClean="0">
                <a:latin typeface="Constantia" pitchFamily="18" charset="0"/>
              </a:rPr>
              <a:t>y = </a:t>
            </a:r>
            <a:r>
              <a:rPr lang="en-US" sz="3200" b="1" dirty="0" err="1" smtClean="0">
                <a:latin typeface="Constantia" pitchFamily="18" charset="0"/>
              </a:rPr>
              <a:t>cos</a:t>
            </a:r>
            <a:r>
              <a:rPr lang="en-US" sz="3200" b="1" dirty="0" smtClean="0">
                <a:latin typeface="Constantia" pitchFamily="18" charset="0"/>
              </a:rPr>
              <a:t>(x ±</a:t>
            </a:r>
            <a:r>
              <a:rPr lang="el-GR" sz="3200" b="1" dirty="0" smtClean="0">
                <a:latin typeface="Constantia" pitchFamily="18" charset="0"/>
              </a:rPr>
              <a:t>π/</a:t>
            </a:r>
            <a:r>
              <a:rPr lang="en-US" sz="3200" b="1" dirty="0" smtClean="0">
                <a:latin typeface="Constantia" pitchFamily="18" charset="0"/>
              </a:rPr>
              <a:t>2)</a:t>
            </a:r>
            <a:endParaRPr lang="ru-RU" sz="3200" b="1" dirty="0">
              <a:latin typeface="Constantia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0" y="4143380"/>
            <a:ext cx="1885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latin typeface="Constantia" pitchFamily="18" charset="0"/>
              </a:rPr>
              <a:t>y = </a:t>
            </a:r>
            <a:r>
              <a:rPr lang="en-US" sz="2000" b="1" i="1" dirty="0" err="1" smtClean="0">
                <a:solidFill>
                  <a:srgbClr val="FF0000"/>
                </a:solidFill>
                <a:latin typeface="Constantia" pitchFamily="18" charset="0"/>
              </a:rPr>
              <a:t>cos</a:t>
            </a:r>
            <a:r>
              <a:rPr lang="en-US" sz="2000" b="1" i="1" dirty="0" smtClean="0">
                <a:solidFill>
                  <a:srgbClr val="FF0000"/>
                </a:solidFill>
                <a:latin typeface="Constantia" pitchFamily="18" charset="0"/>
              </a:rPr>
              <a:t>(x +</a:t>
            </a:r>
            <a:r>
              <a:rPr lang="el-GR" sz="2000" b="1" i="1" dirty="0" smtClean="0">
                <a:solidFill>
                  <a:srgbClr val="FF0000"/>
                </a:solidFill>
                <a:latin typeface="Constantia" pitchFamily="18" charset="0"/>
              </a:rPr>
              <a:t>π/</a:t>
            </a:r>
            <a:r>
              <a:rPr lang="en-US" sz="2000" b="1" i="1" dirty="0" smtClean="0">
                <a:solidFill>
                  <a:srgbClr val="FF0000"/>
                </a:solidFill>
                <a:latin typeface="Constantia" pitchFamily="18" charset="0"/>
              </a:rPr>
              <a:t>2)</a:t>
            </a:r>
            <a:endParaRPr lang="ru-RU" sz="2000" b="1" i="1" dirty="0">
              <a:solidFill>
                <a:srgbClr val="FF0000"/>
              </a:solidFill>
              <a:latin typeface="Constantia" pitchFamily="18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>
            <a:off x="4500562" y="3786190"/>
            <a:ext cx="3429024" cy="1588"/>
          </a:xfrm>
          <a:prstGeom prst="line">
            <a:avLst/>
          </a:prstGeom>
          <a:ln>
            <a:solidFill>
              <a:srgbClr val="0070C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2786050" y="3786190"/>
            <a:ext cx="3429024" cy="1588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7"/>
            <a:ext cx="7772400" cy="500065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Constantia" pitchFamily="18" charset="0"/>
              </a:rPr>
              <a:t>Функция </a:t>
            </a:r>
            <a:r>
              <a:rPr lang="en-US" sz="2800" b="1" dirty="0" smtClean="0">
                <a:latin typeface="Constantia" pitchFamily="18" charset="0"/>
              </a:rPr>
              <a:t>   </a:t>
            </a:r>
            <a:r>
              <a:rPr lang="en-US" sz="2800" b="1" i="1" cap="none" dirty="0" smtClean="0">
                <a:latin typeface="Constantia" pitchFamily="18" charset="0"/>
              </a:rPr>
              <a:t>y = </a:t>
            </a:r>
            <a:r>
              <a:rPr lang="en-US" sz="2800" b="1" i="1" cap="none" dirty="0" err="1" smtClean="0">
                <a:latin typeface="Constantia" pitchFamily="18" charset="0"/>
              </a:rPr>
              <a:t>tg</a:t>
            </a:r>
            <a:r>
              <a:rPr lang="en-US" sz="2800" b="1" i="1" cap="none" dirty="0" smtClean="0">
                <a:latin typeface="Constantia" pitchFamily="18" charset="0"/>
              </a:rPr>
              <a:t> x</a:t>
            </a:r>
            <a:endParaRPr lang="ru-RU" sz="2800" b="1" i="1" cap="none" dirty="0"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714488"/>
            <a:ext cx="334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Constantia" pitchFamily="18" charset="0"/>
              </a:rPr>
              <a:t>График функции </a:t>
            </a:r>
            <a:r>
              <a:rPr lang="en-US" sz="2000" b="1" i="1" dirty="0" smtClean="0">
                <a:solidFill>
                  <a:srgbClr val="0070C0"/>
                </a:solidFill>
                <a:latin typeface="Constantia" pitchFamily="18" charset="0"/>
              </a:rPr>
              <a:t>   y = </a:t>
            </a:r>
            <a:r>
              <a:rPr lang="en-US" sz="2000" b="1" i="1" dirty="0" err="1" smtClean="0">
                <a:solidFill>
                  <a:srgbClr val="0070C0"/>
                </a:solidFill>
                <a:latin typeface="Constantia" pitchFamily="18" charset="0"/>
              </a:rPr>
              <a:t>tg</a:t>
            </a:r>
            <a:r>
              <a:rPr lang="en-US" sz="2000" b="1" i="1" dirty="0" smtClean="0">
                <a:solidFill>
                  <a:srgbClr val="0070C0"/>
                </a:solidFill>
                <a:latin typeface="Constantia" pitchFamily="18" charset="0"/>
              </a:rPr>
              <a:t> x</a:t>
            </a:r>
            <a:endParaRPr lang="ru-RU" sz="2000" b="1" i="1" dirty="0">
              <a:solidFill>
                <a:srgbClr val="0070C0"/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1142984"/>
            <a:ext cx="4962064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sz="2400" b="1" dirty="0" smtClean="0">
                <a:solidFill>
                  <a:srgbClr val="FF0000"/>
                </a:solidFill>
                <a:latin typeface="Constantia" pitchFamily="18" charset="0"/>
              </a:rPr>
              <a:t>Свойства функции:</a:t>
            </a:r>
            <a:endParaRPr lang="en-US" sz="2400" b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pPr marL="342900" indent="-342900"/>
            <a:endParaRPr lang="ru-RU" sz="2400" b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pPr marL="342900" indent="-342900">
              <a:buAutoNum type="arabicPeriod"/>
            </a:pPr>
            <a:r>
              <a:rPr lang="en-US" i="1" dirty="0" smtClean="0">
                <a:latin typeface="Constantia" pitchFamily="18" charset="0"/>
              </a:rPr>
              <a:t>D(</a:t>
            </a:r>
            <a:r>
              <a:rPr lang="en-US" i="1" dirty="0" err="1" smtClean="0">
                <a:latin typeface="Constantia" pitchFamily="18" charset="0"/>
              </a:rPr>
              <a:t>tg</a:t>
            </a:r>
            <a:r>
              <a:rPr lang="en-US" i="1" dirty="0" smtClean="0">
                <a:latin typeface="Constantia" pitchFamily="18" charset="0"/>
              </a:rPr>
              <a:t> x) =   x</a:t>
            </a:r>
            <a:r>
              <a:rPr lang="en-US" i="1" dirty="0" smtClean="0">
                <a:latin typeface="Constantia" pitchFamily="18" charset="0"/>
                <a:sym typeface="Symbol"/>
              </a:rPr>
              <a:t> </a:t>
            </a:r>
            <a:r>
              <a:rPr lang="en-US" i="1" dirty="0" smtClean="0">
                <a:latin typeface="Constantia" pitchFamily="18" charset="0"/>
              </a:rPr>
              <a:t>R/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 </a:t>
            </a:r>
            <a:r>
              <a:rPr lang="en-US" i="1" dirty="0" smtClean="0">
                <a:latin typeface="Constantia" pitchFamily="18" charset="0"/>
                <a:sym typeface="Symbol"/>
              </a:rPr>
              <a:t>+ </a:t>
            </a:r>
            <a:r>
              <a:rPr lang="el-GR" i="1" dirty="0" smtClean="0">
                <a:latin typeface="Constantia" pitchFamily="18" charset="0"/>
              </a:rPr>
              <a:t>π</a:t>
            </a:r>
            <a:r>
              <a:rPr lang="en-US" i="1" dirty="0" smtClean="0">
                <a:latin typeface="Constantia" pitchFamily="18" charset="0"/>
              </a:rPr>
              <a:t>n, 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latin typeface="Constantia" pitchFamily="18" charset="0"/>
                <a:sym typeface="Symbol"/>
              </a:rPr>
              <a:t>Z     </a:t>
            </a:r>
            <a:endParaRPr lang="en-US" i="1" dirty="0" smtClean="0">
              <a:latin typeface="Constantia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i="1" dirty="0" smtClean="0">
                <a:latin typeface="Constantia" pitchFamily="18" charset="0"/>
              </a:rPr>
              <a:t>y = </a:t>
            </a:r>
            <a:r>
              <a:rPr lang="en-US" i="1" dirty="0" err="1" smtClean="0">
                <a:latin typeface="Constantia" pitchFamily="18" charset="0"/>
              </a:rPr>
              <a:t>tg</a:t>
            </a:r>
            <a:r>
              <a:rPr lang="en-US" i="1" dirty="0" smtClean="0">
                <a:latin typeface="Constantia" pitchFamily="18" charset="0"/>
              </a:rPr>
              <a:t> x – </a:t>
            </a:r>
            <a:r>
              <a:rPr lang="ru-RU" i="1" dirty="0" smtClean="0">
                <a:latin typeface="Constantia" pitchFamily="18" charset="0"/>
              </a:rPr>
              <a:t>нечетная функция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       график симметричен относительно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       начала координат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3.    </a:t>
            </a:r>
            <a:r>
              <a:rPr lang="ru-RU" i="1" dirty="0" err="1">
                <a:latin typeface="Constantia" pitchFamily="18" charset="0"/>
              </a:rPr>
              <a:t>п</a:t>
            </a:r>
            <a:r>
              <a:rPr lang="ru-RU" i="1" dirty="0" err="1" smtClean="0">
                <a:latin typeface="Constantia" pitchFamily="18" charset="0"/>
              </a:rPr>
              <a:t>ериодичноть</a:t>
            </a:r>
            <a:r>
              <a:rPr lang="ru-RU" i="1" dirty="0" smtClean="0">
                <a:latin typeface="Constantia" pitchFamily="18" charset="0"/>
              </a:rPr>
              <a:t>:  </a:t>
            </a:r>
            <a:r>
              <a:rPr lang="en-US" i="1" dirty="0" smtClean="0">
                <a:latin typeface="Constantia" pitchFamily="18" charset="0"/>
              </a:rPr>
              <a:t>T = </a:t>
            </a:r>
            <a:r>
              <a:rPr lang="el-GR" i="1" dirty="0" smtClean="0">
                <a:latin typeface="Constantia" pitchFamily="18" charset="0"/>
              </a:rPr>
              <a:t>π</a:t>
            </a:r>
            <a:endParaRPr lang="ru-RU" i="1" dirty="0" smtClean="0">
              <a:latin typeface="Constantia" pitchFamily="18" charset="0"/>
            </a:endParaRP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4.    </a:t>
            </a:r>
            <a:r>
              <a:rPr lang="en-US" i="1" dirty="0" err="1" smtClean="0">
                <a:latin typeface="Constantia" pitchFamily="18" charset="0"/>
              </a:rPr>
              <a:t>tg</a:t>
            </a:r>
            <a:r>
              <a:rPr lang="en-US" i="1" dirty="0" smtClean="0">
                <a:latin typeface="Constantia" pitchFamily="18" charset="0"/>
              </a:rPr>
              <a:t> x  = 0 </a:t>
            </a:r>
            <a:r>
              <a:rPr lang="ru-RU" i="1" dirty="0" smtClean="0">
                <a:latin typeface="Constantia" pitchFamily="18" charset="0"/>
              </a:rPr>
              <a:t>при </a:t>
            </a:r>
            <a:r>
              <a:rPr lang="ru-RU" i="1" dirty="0" err="1" smtClean="0">
                <a:latin typeface="Constantia" pitchFamily="18" charset="0"/>
              </a:rPr>
              <a:t>х</a:t>
            </a:r>
            <a:r>
              <a:rPr lang="ru-RU" i="1" dirty="0" smtClean="0">
                <a:latin typeface="Constantia" pitchFamily="18" charset="0"/>
              </a:rPr>
              <a:t> =</a:t>
            </a:r>
            <a:r>
              <a:rPr lang="en-US" i="1" dirty="0" smtClean="0">
                <a:latin typeface="Constantia" pitchFamily="18" charset="0"/>
                <a:sym typeface="Symbol"/>
              </a:rPr>
              <a:t> </a:t>
            </a:r>
            <a:r>
              <a:rPr lang="el-GR" i="1" dirty="0" smtClean="0">
                <a:latin typeface="Constantia" pitchFamily="18" charset="0"/>
              </a:rPr>
              <a:t>π</a:t>
            </a:r>
            <a:r>
              <a:rPr lang="en-US" i="1" dirty="0" smtClean="0">
                <a:latin typeface="Constantia" pitchFamily="18" charset="0"/>
              </a:rPr>
              <a:t>n, 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latin typeface="Constantia" pitchFamily="18" charset="0"/>
                <a:sym typeface="Symbol"/>
              </a:rPr>
              <a:t>Z </a:t>
            </a:r>
            <a:r>
              <a:rPr lang="ru-RU" i="1" dirty="0" smtClean="0">
                <a:latin typeface="Constantia" pitchFamily="18" charset="0"/>
                <a:sym typeface="Symbol"/>
              </a:rPr>
              <a:t>(</a:t>
            </a:r>
            <a:r>
              <a:rPr lang="ru-RU" sz="1600" i="1" dirty="0" smtClean="0">
                <a:latin typeface="Constantia" pitchFamily="18" charset="0"/>
                <a:sym typeface="Symbol"/>
              </a:rPr>
              <a:t>нули функции</a:t>
            </a:r>
            <a:r>
              <a:rPr lang="ru-RU" i="1" dirty="0" smtClean="0">
                <a:latin typeface="Constantia" pitchFamily="18" charset="0"/>
                <a:sym typeface="Symbol"/>
              </a:rPr>
              <a:t>)</a:t>
            </a:r>
            <a:endParaRPr lang="en-US" i="1" dirty="0" smtClean="0">
              <a:latin typeface="Constantia" pitchFamily="18" charset="0"/>
              <a:sym typeface="Symbol"/>
            </a:endParaRPr>
          </a:p>
          <a:p>
            <a:pPr marL="342900" indent="-342900"/>
            <a:r>
              <a:rPr lang="ru-RU" i="1" dirty="0" smtClean="0">
                <a:latin typeface="Constantia" pitchFamily="18" charset="0"/>
                <a:sym typeface="Symbol"/>
              </a:rPr>
              <a:t>5.     промежутки </a:t>
            </a:r>
            <a:r>
              <a:rPr lang="ru-RU" i="1" dirty="0" err="1" smtClean="0">
                <a:latin typeface="Constantia" pitchFamily="18" charset="0"/>
                <a:sym typeface="Symbol"/>
              </a:rPr>
              <a:t>знакопостоянства</a:t>
            </a:r>
            <a:r>
              <a:rPr lang="ru-RU" i="1" dirty="0" smtClean="0">
                <a:latin typeface="Constantia" pitchFamily="18" charset="0"/>
                <a:sym typeface="Symbol"/>
              </a:rPr>
              <a:t>:</a:t>
            </a:r>
          </a:p>
          <a:p>
            <a:pPr marL="342900" indent="-342900"/>
            <a:r>
              <a:rPr lang="ru-RU" i="1" dirty="0">
                <a:sym typeface="Symbol"/>
              </a:rPr>
              <a:t> </a:t>
            </a:r>
            <a:r>
              <a:rPr lang="ru-RU" i="1" dirty="0" smtClean="0">
                <a:sym typeface="Symbol"/>
              </a:rPr>
              <a:t>     </a:t>
            </a:r>
            <a:r>
              <a:rPr lang="en-US" i="1" dirty="0" err="1" smtClean="0">
                <a:latin typeface="Constantia" pitchFamily="18" charset="0"/>
                <a:sym typeface="Symbol"/>
              </a:rPr>
              <a:t>tg</a:t>
            </a:r>
            <a:r>
              <a:rPr lang="en-US" i="1" dirty="0" smtClean="0">
                <a:latin typeface="Constantia" pitchFamily="18" charset="0"/>
                <a:sym typeface="Symbol"/>
              </a:rPr>
              <a:t> x &gt; 0 </a:t>
            </a:r>
            <a:r>
              <a:rPr lang="ru-RU" i="1" dirty="0" smtClean="0">
                <a:latin typeface="Constantia" pitchFamily="18" charset="0"/>
                <a:sym typeface="Symbol"/>
              </a:rPr>
              <a:t>при</a:t>
            </a:r>
            <a:r>
              <a:rPr lang="en-US" i="1" dirty="0" smtClean="0">
                <a:latin typeface="Constantia" pitchFamily="18" charset="0"/>
                <a:sym typeface="Symbol"/>
              </a:rPr>
              <a:t> </a:t>
            </a:r>
            <a:r>
              <a:rPr lang="ru-RU" i="1" dirty="0" smtClean="0">
                <a:latin typeface="Constantia" pitchFamily="18" charset="0"/>
                <a:sym typeface="Symbol"/>
              </a:rPr>
              <a:t>    0 </a:t>
            </a:r>
            <a:r>
              <a:rPr lang="en-US" i="1" dirty="0" smtClean="0">
                <a:latin typeface="Constantia" pitchFamily="18" charset="0"/>
                <a:sym typeface="Symbol"/>
              </a:rPr>
              <a:t>+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</a:t>
            </a:r>
            <a:r>
              <a:rPr lang="ru-RU" i="1" dirty="0" smtClean="0">
                <a:latin typeface="Constantia" pitchFamily="18" charset="0"/>
                <a:sym typeface="Symbol"/>
              </a:rPr>
              <a:t> &lt; </a:t>
            </a:r>
            <a:r>
              <a:rPr lang="en-US" i="1" dirty="0" smtClean="0">
                <a:latin typeface="Constantia" pitchFamily="18" charset="0"/>
                <a:sym typeface="Symbol"/>
              </a:rPr>
              <a:t>x &lt; 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 </a:t>
            </a:r>
            <a:r>
              <a:rPr lang="en-US" i="1" dirty="0" smtClean="0">
                <a:latin typeface="Constantia" pitchFamily="18" charset="0"/>
                <a:sym typeface="Symbol"/>
              </a:rPr>
              <a:t>+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n, </a:t>
            </a:r>
            <a:r>
              <a:rPr lang="en-US" i="1" dirty="0" smtClean="0">
                <a:latin typeface="Constantia" pitchFamily="18" charset="0"/>
              </a:rPr>
              <a:t>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</a:t>
            </a:r>
          </a:p>
          <a:p>
            <a:pPr marL="342900" indent="-342900"/>
            <a:r>
              <a:rPr lang="en-US" i="1" dirty="0" smtClean="0">
                <a:latin typeface="Constantia" pitchFamily="18" charset="0"/>
                <a:sym typeface="Symbol"/>
              </a:rPr>
              <a:t>       </a:t>
            </a:r>
            <a:r>
              <a:rPr lang="en-US" i="1" dirty="0" err="1" smtClean="0">
                <a:latin typeface="Constantia" pitchFamily="18" charset="0"/>
                <a:sym typeface="Symbol"/>
              </a:rPr>
              <a:t>tg</a:t>
            </a:r>
            <a:r>
              <a:rPr lang="en-US" i="1" dirty="0" smtClean="0">
                <a:latin typeface="Constantia" pitchFamily="18" charset="0"/>
                <a:sym typeface="Symbol"/>
              </a:rPr>
              <a:t> x &lt; 0 </a:t>
            </a:r>
            <a:r>
              <a:rPr lang="ru-RU" i="1" dirty="0" smtClean="0">
                <a:latin typeface="Constantia" pitchFamily="18" charset="0"/>
                <a:sym typeface="Symbol"/>
              </a:rPr>
              <a:t>при </a:t>
            </a:r>
            <a:r>
              <a:rPr lang="en-US" i="1" dirty="0" smtClean="0">
                <a:latin typeface="Constantia" pitchFamily="18" charset="0"/>
                <a:sym typeface="Symbol"/>
              </a:rPr>
              <a:t>  </a:t>
            </a:r>
            <a:r>
              <a:rPr lang="ru-RU" i="1" dirty="0" smtClean="0">
                <a:latin typeface="Constantia" pitchFamily="18" charset="0"/>
                <a:sym typeface="Symbol"/>
              </a:rPr>
              <a:t>-</a:t>
            </a:r>
            <a:r>
              <a:rPr lang="en-US" i="1" dirty="0" smtClean="0">
                <a:latin typeface="Constantia" pitchFamily="18" charset="0"/>
                <a:sym typeface="Symbol"/>
              </a:rPr>
              <a:t>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</a:t>
            </a:r>
            <a:r>
              <a:rPr lang="en-US" i="1" dirty="0" smtClean="0">
                <a:latin typeface="Constantia" pitchFamily="18" charset="0"/>
                <a:sym typeface="Symbol"/>
              </a:rPr>
              <a:t> +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</a:t>
            </a:r>
            <a:r>
              <a:rPr lang="ru-RU" i="1" dirty="0" smtClean="0">
                <a:latin typeface="Constantia" pitchFamily="18" charset="0"/>
                <a:sym typeface="Symbol"/>
              </a:rPr>
              <a:t> &lt; </a:t>
            </a:r>
            <a:r>
              <a:rPr lang="en-US" i="1" dirty="0" smtClean="0">
                <a:latin typeface="Constantia" pitchFamily="18" charset="0"/>
                <a:sym typeface="Symbol"/>
              </a:rPr>
              <a:t>x &lt;</a:t>
            </a:r>
            <a:r>
              <a:rPr lang="ru-RU" i="1" dirty="0">
                <a:latin typeface="Constantia" pitchFamily="18" charset="0"/>
                <a:sym typeface="Symbol"/>
              </a:rPr>
              <a:t> </a:t>
            </a:r>
            <a:r>
              <a:rPr lang="ru-RU" i="1" dirty="0" smtClean="0">
                <a:latin typeface="Constantia" pitchFamily="18" charset="0"/>
                <a:sym typeface="Symbol"/>
              </a:rPr>
              <a:t>0 </a:t>
            </a:r>
            <a:r>
              <a:rPr lang="en-US" i="1" dirty="0" smtClean="0">
                <a:latin typeface="Constantia" pitchFamily="18" charset="0"/>
                <a:sym typeface="Symbol"/>
              </a:rPr>
              <a:t>+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n, </a:t>
            </a:r>
            <a:r>
              <a:rPr lang="en-US" i="1" dirty="0" smtClean="0">
                <a:latin typeface="Constantia" pitchFamily="18" charset="0"/>
              </a:rPr>
              <a:t>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 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  <a:sym typeface="Symbol"/>
              </a:rPr>
              <a:t>6.   промежутки монотонности:</a:t>
            </a:r>
          </a:p>
          <a:p>
            <a:pPr marL="342900" indent="-342900"/>
            <a:r>
              <a:rPr lang="ru-RU" i="1" dirty="0">
                <a:latin typeface="Constantia" pitchFamily="18" charset="0"/>
                <a:sym typeface="Symbol"/>
              </a:rPr>
              <a:t> </a:t>
            </a:r>
            <a:r>
              <a:rPr lang="ru-RU" i="1" dirty="0" smtClean="0">
                <a:latin typeface="Constantia" pitchFamily="18" charset="0"/>
                <a:sym typeface="Symbol"/>
              </a:rPr>
              <a:t>      </a:t>
            </a:r>
            <a:r>
              <a:rPr lang="en-US" i="1" dirty="0" smtClean="0">
                <a:latin typeface="Constantia" pitchFamily="18" charset="0"/>
                <a:sym typeface="Symbol"/>
              </a:rPr>
              <a:t>x [</a:t>
            </a:r>
            <a:r>
              <a:rPr lang="ru-RU" i="1" dirty="0" smtClean="0">
                <a:latin typeface="Constantia" pitchFamily="18" charset="0"/>
                <a:sym typeface="Symbol"/>
              </a:rPr>
              <a:t>-</a:t>
            </a:r>
            <a:r>
              <a:rPr lang="en-US" i="1" dirty="0" smtClean="0">
                <a:latin typeface="Constantia" pitchFamily="18" charset="0"/>
                <a:sym typeface="Symbol"/>
              </a:rPr>
              <a:t>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</a:t>
            </a:r>
            <a:r>
              <a:rPr lang="en-US" i="1" dirty="0" smtClean="0">
                <a:latin typeface="Constantia" pitchFamily="18" charset="0"/>
                <a:sym typeface="Symbol"/>
              </a:rPr>
              <a:t> +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n; </a:t>
            </a:r>
            <a:r>
              <a:rPr lang="ru-RU" i="1" dirty="0">
                <a:latin typeface="Constantia" pitchFamily="18" charset="0"/>
                <a:sym typeface="Symbol"/>
              </a:rPr>
              <a:t>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</a:t>
            </a:r>
            <a:r>
              <a:rPr lang="en-US" i="1" dirty="0" smtClean="0">
                <a:latin typeface="Constantia" pitchFamily="18" charset="0"/>
                <a:sym typeface="Symbol"/>
              </a:rPr>
              <a:t> +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n]</a:t>
            </a:r>
            <a:r>
              <a:rPr lang="ru-RU" i="1" dirty="0" smtClean="0">
                <a:latin typeface="Constantia" pitchFamily="18" charset="0"/>
                <a:sym typeface="Symbol"/>
              </a:rPr>
              <a:t>,</a:t>
            </a:r>
            <a:r>
              <a:rPr lang="en-US" i="1" dirty="0" smtClean="0">
                <a:latin typeface="Constantia" pitchFamily="18" charset="0"/>
              </a:rPr>
              <a:t> 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</a:t>
            </a:r>
            <a:r>
              <a:rPr lang="ru-RU" i="1" dirty="0" smtClean="0">
                <a:latin typeface="Constantia" pitchFamily="18" charset="0"/>
                <a:sym typeface="Symbol"/>
              </a:rPr>
              <a:t> – возрастает</a:t>
            </a:r>
          </a:p>
          <a:p>
            <a:pPr marL="342900" indent="-342900">
              <a:buAutoNum type="arabicPeriod" startAt="7"/>
            </a:pPr>
            <a:r>
              <a:rPr lang="ru-RU" i="1" dirty="0">
                <a:latin typeface="Constantia" pitchFamily="18" charset="0"/>
              </a:rPr>
              <a:t>э</a:t>
            </a:r>
            <a:r>
              <a:rPr lang="ru-RU" i="1" dirty="0" smtClean="0">
                <a:latin typeface="Constantia" pitchFamily="18" charset="0"/>
              </a:rPr>
              <a:t>кстремумов </a:t>
            </a:r>
            <a:r>
              <a:rPr lang="ru-RU" b="1" i="1" u="sng" dirty="0" smtClean="0">
                <a:latin typeface="Constantia" pitchFamily="18" charset="0"/>
              </a:rPr>
              <a:t>нет</a:t>
            </a:r>
          </a:p>
          <a:p>
            <a:pPr marL="342900" indent="-342900">
              <a:buAutoNum type="arabicPeriod" startAt="7"/>
            </a:pPr>
            <a:r>
              <a:rPr lang="en-US" i="1" dirty="0" smtClean="0">
                <a:latin typeface="Constantia" pitchFamily="18" charset="0"/>
              </a:rPr>
              <a:t>E(</a:t>
            </a:r>
            <a:r>
              <a:rPr lang="en-US" i="1" dirty="0" err="1" smtClean="0">
                <a:latin typeface="Constantia" pitchFamily="18" charset="0"/>
              </a:rPr>
              <a:t>tg</a:t>
            </a:r>
            <a:r>
              <a:rPr lang="en-US" i="1" dirty="0" smtClean="0">
                <a:latin typeface="Constantia" pitchFamily="18" charset="0"/>
              </a:rPr>
              <a:t> x) = R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9.   производная:</a:t>
            </a:r>
          </a:p>
          <a:p>
            <a:pPr marL="342900" indent="-342900"/>
            <a:r>
              <a:rPr lang="ru-RU" i="1" dirty="0">
                <a:latin typeface="Constantia" pitchFamily="18" charset="0"/>
              </a:rPr>
              <a:t> </a:t>
            </a:r>
            <a:r>
              <a:rPr lang="ru-RU" i="1" dirty="0" smtClean="0">
                <a:latin typeface="Constantia" pitchFamily="18" charset="0"/>
              </a:rPr>
              <a:t>      </a:t>
            </a:r>
            <a:r>
              <a:rPr lang="en-US" i="1" dirty="0" smtClean="0">
                <a:latin typeface="Constantia" pitchFamily="18" charset="0"/>
              </a:rPr>
              <a:t>(</a:t>
            </a:r>
            <a:r>
              <a:rPr lang="en-US" i="1" dirty="0" err="1" smtClean="0">
                <a:latin typeface="Constantia" pitchFamily="18" charset="0"/>
              </a:rPr>
              <a:t>tg</a:t>
            </a:r>
            <a:r>
              <a:rPr lang="en-US" i="1" dirty="0" smtClean="0">
                <a:latin typeface="Constantia" pitchFamily="18" charset="0"/>
              </a:rPr>
              <a:t> x )´</a:t>
            </a:r>
            <a:r>
              <a:rPr lang="ru-RU" i="1" dirty="0" smtClean="0">
                <a:latin typeface="Constantia" pitchFamily="18" charset="0"/>
              </a:rPr>
              <a:t> = </a:t>
            </a:r>
            <a:r>
              <a:rPr lang="en-US" i="1" dirty="0" smtClean="0">
                <a:latin typeface="Constantia" pitchFamily="18" charset="0"/>
              </a:rPr>
              <a:t>1/</a:t>
            </a:r>
            <a:r>
              <a:rPr lang="en-US" i="1" dirty="0" err="1" smtClean="0">
                <a:latin typeface="Constantia" pitchFamily="18" charset="0"/>
              </a:rPr>
              <a:t>cos</a:t>
            </a:r>
            <a:r>
              <a:rPr lang="en-US" i="1" dirty="0" smtClean="0">
                <a:latin typeface="Constantia" pitchFamily="18" charset="0"/>
              </a:rPr>
              <a:t> </a:t>
            </a:r>
            <a:r>
              <a:rPr lang="en-US" i="1" baseline="30000" dirty="0" smtClean="0">
                <a:latin typeface="Constantia" pitchFamily="18" charset="0"/>
              </a:rPr>
              <a:t>2</a:t>
            </a:r>
            <a:r>
              <a:rPr lang="en-US" i="1" dirty="0" smtClean="0">
                <a:latin typeface="Constantia" pitchFamily="18" charset="0"/>
              </a:rPr>
              <a:t> x</a:t>
            </a:r>
            <a:endParaRPr lang="ru-RU" i="1" dirty="0" smtClean="0">
              <a:latin typeface="Constant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357430"/>
            <a:ext cx="3929058" cy="3016541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Левая фигурная скобка 9"/>
          <p:cNvSpPr/>
          <p:nvPr/>
        </p:nvSpPr>
        <p:spPr>
          <a:xfrm>
            <a:off x="5500694" y="1857364"/>
            <a:ext cx="71438" cy="35719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равая фигурная скобка 10"/>
          <p:cNvSpPr/>
          <p:nvPr/>
        </p:nvSpPr>
        <p:spPr>
          <a:xfrm>
            <a:off x="7572396" y="1857364"/>
            <a:ext cx="71438" cy="35719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7"/>
            <a:ext cx="7772400" cy="500065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Constantia" pitchFamily="18" charset="0"/>
              </a:rPr>
              <a:t>Функция </a:t>
            </a:r>
            <a:r>
              <a:rPr lang="en-US" sz="2800" b="1" dirty="0" smtClean="0">
                <a:latin typeface="Constantia" pitchFamily="18" charset="0"/>
              </a:rPr>
              <a:t>   </a:t>
            </a:r>
            <a:r>
              <a:rPr lang="en-US" sz="2800" b="1" i="1" cap="none" dirty="0" smtClean="0">
                <a:latin typeface="Constantia" pitchFamily="18" charset="0"/>
              </a:rPr>
              <a:t>y = </a:t>
            </a:r>
            <a:r>
              <a:rPr lang="en-US" sz="2800" b="1" i="1" cap="none" dirty="0" err="1" smtClean="0">
                <a:latin typeface="Constantia" pitchFamily="18" charset="0"/>
              </a:rPr>
              <a:t>ctg</a:t>
            </a:r>
            <a:r>
              <a:rPr lang="en-US" sz="2800" b="1" i="1" cap="none" dirty="0" smtClean="0">
                <a:latin typeface="Constantia" pitchFamily="18" charset="0"/>
              </a:rPr>
              <a:t> x</a:t>
            </a:r>
            <a:endParaRPr lang="ru-RU" sz="2800" b="1" i="1" cap="none" dirty="0"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714488"/>
            <a:ext cx="3473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Constantia" pitchFamily="18" charset="0"/>
              </a:rPr>
              <a:t>График функции </a:t>
            </a:r>
            <a:r>
              <a:rPr lang="en-US" sz="2000" b="1" i="1" dirty="0" smtClean="0">
                <a:solidFill>
                  <a:srgbClr val="0070C0"/>
                </a:solidFill>
                <a:latin typeface="Constantia" pitchFamily="18" charset="0"/>
              </a:rPr>
              <a:t>   y = </a:t>
            </a:r>
            <a:r>
              <a:rPr lang="en-US" sz="2000" b="1" i="1" dirty="0" err="1" smtClean="0">
                <a:solidFill>
                  <a:srgbClr val="0070C0"/>
                </a:solidFill>
                <a:latin typeface="Constantia" pitchFamily="18" charset="0"/>
              </a:rPr>
              <a:t>ctg</a:t>
            </a:r>
            <a:r>
              <a:rPr lang="en-US" sz="2000" b="1" i="1" dirty="0" smtClean="0">
                <a:solidFill>
                  <a:srgbClr val="0070C0"/>
                </a:solidFill>
                <a:latin typeface="Constantia" pitchFamily="18" charset="0"/>
              </a:rPr>
              <a:t> x</a:t>
            </a:r>
            <a:endParaRPr lang="ru-RU" sz="2000" b="1" i="1" dirty="0">
              <a:solidFill>
                <a:srgbClr val="0070C0"/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1142984"/>
            <a:ext cx="5186741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sz="2400" b="1" dirty="0" smtClean="0">
                <a:solidFill>
                  <a:srgbClr val="FF0000"/>
                </a:solidFill>
                <a:latin typeface="Constantia" pitchFamily="18" charset="0"/>
              </a:rPr>
              <a:t>Свойства функции:</a:t>
            </a:r>
            <a:endParaRPr lang="en-US" sz="2400" b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pPr marL="342900" indent="-342900"/>
            <a:endParaRPr lang="ru-RU" sz="2400" b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pPr marL="342900" indent="-342900">
              <a:buAutoNum type="arabicPeriod"/>
            </a:pPr>
            <a:r>
              <a:rPr lang="en-US" i="1" dirty="0" smtClean="0">
                <a:latin typeface="Constantia" pitchFamily="18" charset="0"/>
              </a:rPr>
              <a:t>D(</a:t>
            </a:r>
            <a:r>
              <a:rPr lang="en-US" i="1" dirty="0" err="1" smtClean="0">
                <a:latin typeface="Constantia" pitchFamily="18" charset="0"/>
              </a:rPr>
              <a:t>ctg</a:t>
            </a:r>
            <a:r>
              <a:rPr lang="en-US" i="1" dirty="0" smtClean="0">
                <a:latin typeface="Constantia" pitchFamily="18" charset="0"/>
              </a:rPr>
              <a:t> x) =    x</a:t>
            </a:r>
            <a:r>
              <a:rPr lang="en-US" i="1" dirty="0" smtClean="0">
                <a:latin typeface="Constantia" pitchFamily="18" charset="0"/>
                <a:sym typeface="Symbol"/>
              </a:rPr>
              <a:t> </a:t>
            </a:r>
            <a:r>
              <a:rPr lang="en-US" i="1" dirty="0" smtClean="0">
                <a:latin typeface="Constantia" pitchFamily="18" charset="0"/>
              </a:rPr>
              <a:t>R /</a:t>
            </a:r>
            <a:r>
              <a:rPr lang="en-US" i="1" dirty="0" smtClean="0">
                <a:latin typeface="Constantia" pitchFamily="18" charset="0"/>
                <a:sym typeface="Symbol"/>
              </a:rPr>
              <a:t> </a:t>
            </a:r>
            <a:r>
              <a:rPr lang="el-GR" i="1" dirty="0" smtClean="0">
                <a:latin typeface="Constantia" pitchFamily="18" charset="0"/>
              </a:rPr>
              <a:t>π</a:t>
            </a:r>
            <a:r>
              <a:rPr lang="en-US" i="1" dirty="0" smtClean="0">
                <a:latin typeface="Constantia" pitchFamily="18" charset="0"/>
              </a:rPr>
              <a:t>n, 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latin typeface="Constantia" pitchFamily="18" charset="0"/>
                <a:sym typeface="Symbol"/>
              </a:rPr>
              <a:t>Z </a:t>
            </a:r>
            <a:endParaRPr lang="en-US" i="1" dirty="0" smtClean="0">
              <a:latin typeface="Constantia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i="1" dirty="0" smtClean="0">
                <a:latin typeface="Constantia" pitchFamily="18" charset="0"/>
              </a:rPr>
              <a:t>y = </a:t>
            </a:r>
            <a:r>
              <a:rPr lang="en-US" i="1" dirty="0" err="1" smtClean="0">
                <a:latin typeface="Constantia" pitchFamily="18" charset="0"/>
              </a:rPr>
              <a:t>ctg</a:t>
            </a:r>
            <a:r>
              <a:rPr lang="en-US" i="1" dirty="0" smtClean="0">
                <a:latin typeface="Constantia" pitchFamily="18" charset="0"/>
              </a:rPr>
              <a:t> x – </a:t>
            </a:r>
            <a:r>
              <a:rPr lang="ru-RU" i="1" dirty="0" smtClean="0">
                <a:latin typeface="Constantia" pitchFamily="18" charset="0"/>
              </a:rPr>
              <a:t>нечетная функция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       график симметричен относительно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       начала координат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3.    </a:t>
            </a:r>
            <a:r>
              <a:rPr lang="ru-RU" i="1" dirty="0" err="1">
                <a:latin typeface="Constantia" pitchFamily="18" charset="0"/>
              </a:rPr>
              <a:t>п</a:t>
            </a:r>
            <a:r>
              <a:rPr lang="ru-RU" i="1" dirty="0" err="1" smtClean="0">
                <a:latin typeface="Constantia" pitchFamily="18" charset="0"/>
              </a:rPr>
              <a:t>ериодичноть</a:t>
            </a:r>
            <a:r>
              <a:rPr lang="ru-RU" i="1" dirty="0" smtClean="0">
                <a:latin typeface="Constantia" pitchFamily="18" charset="0"/>
              </a:rPr>
              <a:t>:  </a:t>
            </a:r>
            <a:r>
              <a:rPr lang="en-US" i="1" dirty="0" smtClean="0">
                <a:latin typeface="Constantia" pitchFamily="18" charset="0"/>
              </a:rPr>
              <a:t>T = </a:t>
            </a:r>
            <a:r>
              <a:rPr lang="el-GR" i="1" dirty="0" smtClean="0">
                <a:latin typeface="Constantia" pitchFamily="18" charset="0"/>
              </a:rPr>
              <a:t>π</a:t>
            </a:r>
            <a:endParaRPr lang="ru-RU" i="1" dirty="0" smtClean="0">
              <a:latin typeface="Constantia" pitchFamily="18" charset="0"/>
            </a:endParaRP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4.    </a:t>
            </a:r>
            <a:r>
              <a:rPr lang="en-US" i="1" dirty="0" err="1" smtClean="0">
                <a:latin typeface="Constantia" pitchFamily="18" charset="0"/>
              </a:rPr>
              <a:t>ctg</a:t>
            </a:r>
            <a:r>
              <a:rPr lang="en-US" i="1" dirty="0" smtClean="0">
                <a:latin typeface="Constantia" pitchFamily="18" charset="0"/>
              </a:rPr>
              <a:t> x  = 0 </a:t>
            </a:r>
            <a:r>
              <a:rPr lang="ru-RU" i="1" dirty="0" smtClean="0">
                <a:latin typeface="Constantia" pitchFamily="18" charset="0"/>
              </a:rPr>
              <a:t>при </a:t>
            </a:r>
            <a:r>
              <a:rPr lang="ru-RU" i="1" dirty="0" err="1" smtClean="0">
                <a:latin typeface="Constantia" pitchFamily="18" charset="0"/>
              </a:rPr>
              <a:t>х</a:t>
            </a:r>
            <a:r>
              <a:rPr lang="ru-RU" i="1" dirty="0" smtClean="0">
                <a:latin typeface="Constantia" pitchFamily="18" charset="0"/>
              </a:rPr>
              <a:t> =</a:t>
            </a:r>
            <a:r>
              <a:rPr lang="en-US" i="1" dirty="0" smtClean="0">
                <a:latin typeface="Constantia" pitchFamily="18" charset="0"/>
                <a:sym typeface="Symbol"/>
              </a:rPr>
              <a:t>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</a:t>
            </a:r>
            <a:r>
              <a:rPr lang="en-US" i="1" dirty="0" smtClean="0">
                <a:latin typeface="Constantia" pitchFamily="18" charset="0"/>
                <a:sym typeface="Symbol"/>
              </a:rPr>
              <a:t> + </a:t>
            </a:r>
            <a:r>
              <a:rPr lang="el-GR" i="1" dirty="0" smtClean="0">
                <a:latin typeface="Constantia" pitchFamily="18" charset="0"/>
              </a:rPr>
              <a:t>π</a:t>
            </a:r>
            <a:r>
              <a:rPr lang="en-US" i="1" dirty="0" smtClean="0">
                <a:latin typeface="Constantia" pitchFamily="18" charset="0"/>
              </a:rPr>
              <a:t>n, 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latin typeface="Constantia" pitchFamily="18" charset="0"/>
                <a:sym typeface="Symbol"/>
              </a:rPr>
              <a:t>Z </a:t>
            </a:r>
            <a:r>
              <a:rPr lang="ru-RU" i="1" dirty="0" smtClean="0">
                <a:latin typeface="Constantia" pitchFamily="18" charset="0"/>
                <a:sym typeface="Symbol"/>
              </a:rPr>
              <a:t>(</a:t>
            </a:r>
            <a:r>
              <a:rPr lang="ru-RU" sz="1600" i="1" dirty="0" smtClean="0">
                <a:latin typeface="Constantia" pitchFamily="18" charset="0"/>
                <a:sym typeface="Symbol"/>
              </a:rPr>
              <a:t>нули функции</a:t>
            </a:r>
            <a:r>
              <a:rPr lang="ru-RU" i="1" dirty="0" smtClean="0">
                <a:latin typeface="Constantia" pitchFamily="18" charset="0"/>
                <a:sym typeface="Symbol"/>
              </a:rPr>
              <a:t>)</a:t>
            </a:r>
            <a:endParaRPr lang="en-US" i="1" dirty="0" smtClean="0">
              <a:latin typeface="Constantia" pitchFamily="18" charset="0"/>
              <a:sym typeface="Symbol"/>
            </a:endParaRPr>
          </a:p>
          <a:p>
            <a:pPr marL="342900" indent="-342900"/>
            <a:r>
              <a:rPr lang="ru-RU" i="1" dirty="0" smtClean="0">
                <a:latin typeface="Constantia" pitchFamily="18" charset="0"/>
                <a:sym typeface="Symbol"/>
              </a:rPr>
              <a:t>5.     промежутки </a:t>
            </a:r>
            <a:r>
              <a:rPr lang="ru-RU" i="1" dirty="0" err="1" smtClean="0">
                <a:latin typeface="Constantia" pitchFamily="18" charset="0"/>
                <a:sym typeface="Symbol"/>
              </a:rPr>
              <a:t>знакопостоянства</a:t>
            </a:r>
            <a:r>
              <a:rPr lang="ru-RU" i="1" dirty="0" smtClean="0">
                <a:latin typeface="Constantia" pitchFamily="18" charset="0"/>
                <a:sym typeface="Symbol"/>
              </a:rPr>
              <a:t>:</a:t>
            </a:r>
          </a:p>
          <a:p>
            <a:pPr marL="342900" indent="-342900"/>
            <a:r>
              <a:rPr lang="ru-RU" i="1" dirty="0">
                <a:sym typeface="Symbol"/>
              </a:rPr>
              <a:t> </a:t>
            </a:r>
            <a:r>
              <a:rPr lang="ru-RU" i="1" dirty="0" smtClean="0">
                <a:sym typeface="Symbol"/>
              </a:rPr>
              <a:t>     </a:t>
            </a:r>
            <a:r>
              <a:rPr lang="en-US" i="1" dirty="0" err="1" smtClean="0">
                <a:sym typeface="Symbol"/>
              </a:rPr>
              <a:t>c</a:t>
            </a:r>
            <a:r>
              <a:rPr lang="en-US" i="1" dirty="0" err="1" smtClean="0">
                <a:latin typeface="Constantia" pitchFamily="18" charset="0"/>
                <a:sym typeface="Symbol"/>
              </a:rPr>
              <a:t>tg</a:t>
            </a:r>
            <a:r>
              <a:rPr lang="en-US" i="1" dirty="0" smtClean="0">
                <a:latin typeface="Constantia" pitchFamily="18" charset="0"/>
                <a:sym typeface="Symbol"/>
              </a:rPr>
              <a:t> x &gt; 0 </a:t>
            </a:r>
            <a:r>
              <a:rPr lang="ru-RU" i="1" dirty="0" smtClean="0">
                <a:latin typeface="Constantia" pitchFamily="18" charset="0"/>
                <a:sym typeface="Symbol"/>
              </a:rPr>
              <a:t>при</a:t>
            </a:r>
            <a:r>
              <a:rPr lang="en-US" i="1" dirty="0" smtClean="0">
                <a:latin typeface="Constantia" pitchFamily="18" charset="0"/>
                <a:sym typeface="Symbol"/>
              </a:rPr>
              <a:t> </a:t>
            </a:r>
            <a:r>
              <a:rPr lang="ru-RU" i="1" dirty="0" smtClean="0">
                <a:latin typeface="Constantia" pitchFamily="18" charset="0"/>
                <a:sym typeface="Symbol"/>
              </a:rPr>
              <a:t>    0 </a:t>
            </a:r>
            <a:r>
              <a:rPr lang="en-US" i="1" dirty="0" smtClean="0">
                <a:latin typeface="Constantia" pitchFamily="18" charset="0"/>
                <a:sym typeface="Symbol"/>
              </a:rPr>
              <a:t>+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</a:t>
            </a:r>
            <a:r>
              <a:rPr lang="ru-RU" i="1" dirty="0" smtClean="0">
                <a:latin typeface="Constantia" pitchFamily="18" charset="0"/>
                <a:sym typeface="Symbol"/>
              </a:rPr>
              <a:t> &lt; </a:t>
            </a:r>
            <a:r>
              <a:rPr lang="en-US" i="1" dirty="0" smtClean="0">
                <a:latin typeface="Constantia" pitchFamily="18" charset="0"/>
                <a:sym typeface="Symbol"/>
              </a:rPr>
              <a:t>x &lt; 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 </a:t>
            </a:r>
            <a:r>
              <a:rPr lang="en-US" i="1" dirty="0" smtClean="0">
                <a:latin typeface="Constantia" pitchFamily="18" charset="0"/>
                <a:sym typeface="Symbol"/>
              </a:rPr>
              <a:t>+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n, </a:t>
            </a:r>
            <a:r>
              <a:rPr lang="en-US" i="1" dirty="0" smtClean="0">
                <a:latin typeface="Constantia" pitchFamily="18" charset="0"/>
              </a:rPr>
              <a:t>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</a:t>
            </a:r>
          </a:p>
          <a:p>
            <a:pPr marL="342900" indent="-342900"/>
            <a:r>
              <a:rPr lang="en-US" i="1" dirty="0" smtClean="0">
                <a:latin typeface="Constantia" pitchFamily="18" charset="0"/>
                <a:sym typeface="Symbol"/>
              </a:rPr>
              <a:t>       </a:t>
            </a:r>
            <a:r>
              <a:rPr lang="en-US" i="1" dirty="0" err="1" smtClean="0">
                <a:latin typeface="Constantia" pitchFamily="18" charset="0"/>
                <a:sym typeface="Symbol"/>
              </a:rPr>
              <a:t>ctg</a:t>
            </a:r>
            <a:r>
              <a:rPr lang="en-US" i="1" dirty="0" smtClean="0">
                <a:latin typeface="Constantia" pitchFamily="18" charset="0"/>
                <a:sym typeface="Symbol"/>
              </a:rPr>
              <a:t> x &lt; 0 </a:t>
            </a:r>
            <a:r>
              <a:rPr lang="ru-RU" i="1" dirty="0" smtClean="0">
                <a:latin typeface="Constantia" pitchFamily="18" charset="0"/>
                <a:sym typeface="Symbol"/>
              </a:rPr>
              <a:t>при </a:t>
            </a:r>
            <a:r>
              <a:rPr lang="en-US" i="1" dirty="0" smtClean="0">
                <a:latin typeface="Constantia" pitchFamily="18" charset="0"/>
                <a:sym typeface="Symbol"/>
              </a:rPr>
              <a:t>  </a:t>
            </a:r>
            <a:r>
              <a:rPr lang="el-GR" i="1" baseline="30000" dirty="0" smtClean="0">
                <a:latin typeface="Constantia" pitchFamily="18" charset="0"/>
                <a:sym typeface="Symbol"/>
              </a:rPr>
              <a:t>π</a:t>
            </a:r>
            <a:r>
              <a:rPr lang="en-US" i="1" baseline="30000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/</a:t>
            </a:r>
            <a:r>
              <a:rPr lang="en-US" i="1" baseline="-25000" dirty="0" smtClean="0">
                <a:latin typeface="Constantia" pitchFamily="18" charset="0"/>
                <a:sym typeface="Symbol"/>
              </a:rPr>
              <a:t>2</a:t>
            </a:r>
            <a:r>
              <a:rPr lang="en-US" i="1" dirty="0" smtClean="0">
                <a:latin typeface="Constantia" pitchFamily="18" charset="0"/>
                <a:sym typeface="Symbol"/>
              </a:rPr>
              <a:t> +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</a:t>
            </a:r>
            <a:r>
              <a:rPr lang="ru-RU" i="1" dirty="0" smtClean="0">
                <a:latin typeface="Constantia" pitchFamily="18" charset="0"/>
                <a:sym typeface="Symbol"/>
              </a:rPr>
              <a:t> &lt; </a:t>
            </a:r>
            <a:r>
              <a:rPr lang="en-US" i="1" dirty="0" smtClean="0">
                <a:latin typeface="Constantia" pitchFamily="18" charset="0"/>
                <a:sym typeface="Symbol"/>
              </a:rPr>
              <a:t>x &lt;</a:t>
            </a:r>
            <a:r>
              <a:rPr lang="ru-RU" i="1" dirty="0">
                <a:latin typeface="Constantia" pitchFamily="18" charset="0"/>
                <a:sym typeface="Symbol"/>
              </a:rPr>
              <a:t>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ru-RU" i="1" dirty="0" smtClean="0">
                <a:latin typeface="Constantia" pitchFamily="18" charset="0"/>
                <a:sym typeface="Symbol"/>
              </a:rPr>
              <a:t> </a:t>
            </a:r>
            <a:r>
              <a:rPr lang="en-US" i="1" dirty="0" smtClean="0">
                <a:latin typeface="Constantia" pitchFamily="18" charset="0"/>
                <a:sym typeface="Symbol"/>
              </a:rPr>
              <a:t>+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n, </a:t>
            </a:r>
            <a:r>
              <a:rPr lang="en-US" i="1" dirty="0" smtClean="0">
                <a:latin typeface="Constantia" pitchFamily="18" charset="0"/>
              </a:rPr>
              <a:t>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 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  <a:sym typeface="Symbol"/>
              </a:rPr>
              <a:t>6.   промежутки монотонности:</a:t>
            </a:r>
          </a:p>
          <a:p>
            <a:pPr marL="342900" indent="-342900"/>
            <a:r>
              <a:rPr lang="ru-RU" i="1" dirty="0">
                <a:latin typeface="Constantia" pitchFamily="18" charset="0"/>
                <a:sym typeface="Symbol"/>
              </a:rPr>
              <a:t> </a:t>
            </a:r>
            <a:r>
              <a:rPr lang="ru-RU" i="1" dirty="0" smtClean="0">
                <a:latin typeface="Constantia" pitchFamily="18" charset="0"/>
                <a:sym typeface="Symbol"/>
              </a:rPr>
              <a:t>      </a:t>
            </a:r>
            <a:r>
              <a:rPr lang="en-US" i="1" dirty="0" smtClean="0">
                <a:latin typeface="Constantia" pitchFamily="18" charset="0"/>
                <a:sym typeface="Symbol"/>
              </a:rPr>
              <a:t>x [0+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n;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+ </a:t>
            </a:r>
            <a:r>
              <a:rPr lang="el-GR" i="1" dirty="0" smtClean="0">
                <a:latin typeface="Constantia" pitchFamily="18" charset="0"/>
                <a:sym typeface="Symbol"/>
              </a:rPr>
              <a:t>π</a:t>
            </a:r>
            <a:r>
              <a:rPr lang="en-US" i="1" dirty="0" smtClean="0">
                <a:latin typeface="Constantia" pitchFamily="18" charset="0"/>
                <a:sym typeface="Symbol"/>
              </a:rPr>
              <a:t>n]</a:t>
            </a:r>
            <a:r>
              <a:rPr lang="ru-RU" i="1" dirty="0" smtClean="0">
                <a:latin typeface="Constantia" pitchFamily="18" charset="0"/>
                <a:sym typeface="Symbol"/>
              </a:rPr>
              <a:t>,</a:t>
            </a:r>
            <a:r>
              <a:rPr lang="en-US" i="1" dirty="0" smtClean="0">
                <a:latin typeface="Constantia" pitchFamily="18" charset="0"/>
              </a:rPr>
              <a:t> n</a:t>
            </a:r>
            <a:r>
              <a:rPr lang="ru-RU" dirty="0" smtClean="0">
                <a:sym typeface="Symbol"/>
              </a:rPr>
              <a:t></a:t>
            </a:r>
            <a:r>
              <a:rPr lang="en-US" i="1" dirty="0" smtClean="0">
                <a:sym typeface="Symbol"/>
              </a:rPr>
              <a:t>Z</a:t>
            </a:r>
            <a:r>
              <a:rPr lang="ru-RU" i="1" dirty="0" smtClean="0">
                <a:latin typeface="Constantia" pitchFamily="18" charset="0"/>
                <a:sym typeface="Symbol"/>
              </a:rPr>
              <a:t> – убывает</a:t>
            </a:r>
          </a:p>
          <a:p>
            <a:pPr marL="342900" indent="-342900">
              <a:buAutoNum type="arabicPeriod" startAt="7"/>
            </a:pPr>
            <a:r>
              <a:rPr lang="ru-RU" i="1" dirty="0">
                <a:latin typeface="Constantia" pitchFamily="18" charset="0"/>
              </a:rPr>
              <a:t>э</a:t>
            </a:r>
            <a:r>
              <a:rPr lang="ru-RU" i="1" dirty="0" smtClean="0">
                <a:latin typeface="Constantia" pitchFamily="18" charset="0"/>
              </a:rPr>
              <a:t>кстремумов </a:t>
            </a:r>
            <a:r>
              <a:rPr lang="ru-RU" b="1" i="1" u="sng" dirty="0" smtClean="0">
                <a:latin typeface="Constantia" pitchFamily="18" charset="0"/>
              </a:rPr>
              <a:t>нет</a:t>
            </a:r>
          </a:p>
          <a:p>
            <a:pPr marL="342900" indent="-342900">
              <a:buAutoNum type="arabicPeriod" startAt="7"/>
            </a:pPr>
            <a:r>
              <a:rPr lang="en-US" i="1" dirty="0" smtClean="0">
                <a:latin typeface="Constantia" pitchFamily="18" charset="0"/>
              </a:rPr>
              <a:t>E(</a:t>
            </a:r>
            <a:r>
              <a:rPr lang="en-US" i="1" dirty="0" err="1" smtClean="0">
                <a:latin typeface="Constantia" pitchFamily="18" charset="0"/>
              </a:rPr>
              <a:t>ctg</a:t>
            </a:r>
            <a:r>
              <a:rPr lang="en-US" i="1" dirty="0" smtClean="0">
                <a:latin typeface="Constantia" pitchFamily="18" charset="0"/>
              </a:rPr>
              <a:t> x) = R</a:t>
            </a:r>
          </a:p>
          <a:p>
            <a:pPr marL="342900" indent="-342900"/>
            <a:r>
              <a:rPr lang="ru-RU" i="1" dirty="0" smtClean="0">
                <a:latin typeface="Constantia" pitchFamily="18" charset="0"/>
              </a:rPr>
              <a:t>9.   производная:</a:t>
            </a:r>
          </a:p>
          <a:p>
            <a:pPr marL="342900" indent="-342900"/>
            <a:r>
              <a:rPr lang="ru-RU" i="1" dirty="0">
                <a:latin typeface="Constantia" pitchFamily="18" charset="0"/>
              </a:rPr>
              <a:t> </a:t>
            </a:r>
            <a:r>
              <a:rPr lang="ru-RU" i="1" dirty="0" smtClean="0">
                <a:latin typeface="Constantia" pitchFamily="18" charset="0"/>
              </a:rPr>
              <a:t>      </a:t>
            </a:r>
            <a:r>
              <a:rPr lang="en-US" i="1" dirty="0" smtClean="0">
                <a:latin typeface="Constantia" pitchFamily="18" charset="0"/>
              </a:rPr>
              <a:t>(</a:t>
            </a:r>
            <a:r>
              <a:rPr lang="en-US" i="1" dirty="0" err="1" smtClean="0">
                <a:latin typeface="Constantia" pitchFamily="18" charset="0"/>
              </a:rPr>
              <a:t>ctg</a:t>
            </a:r>
            <a:r>
              <a:rPr lang="en-US" i="1" dirty="0" smtClean="0">
                <a:latin typeface="Constantia" pitchFamily="18" charset="0"/>
              </a:rPr>
              <a:t> x )´</a:t>
            </a:r>
            <a:r>
              <a:rPr lang="ru-RU" i="1" dirty="0" smtClean="0">
                <a:latin typeface="Constantia" pitchFamily="18" charset="0"/>
              </a:rPr>
              <a:t> = </a:t>
            </a:r>
            <a:r>
              <a:rPr lang="en-US" i="1" dirty="0" smtClean="0">
                <a:latin typeface="Constantia" pitchFamily="18" charset="0"/>
              </a:rPr>
              <a:t>- 1/sin </a:t>
            </a:r>
            <a:r>
              <a:rPr lang="en-US" i="1" baseline="30000" dirty="0" smtClean="0">
                <a:latin typeface="Constantia" pitchFamily="18" charset="0"/>
              </a:rPr>
              <a:t>2</a:t>
            </a:r>
            <a:r>
              <a:rPr lang="en-US" i="1" dirty="0" smtClean="0">
                <a:latin typeface="Constantia" pitchFamily="18" charset="0"/>
              </a:rPr>
              <a:t> x</a:t>
            </a:r>
            <a:endParaRPr lang="ru-RU" i="1" dirty="0" smtClean="0">
              <a:latin typeface="Constantia" pitchFamily="18" charset="0"/>
            </a:endParaRPr>
          </a:p>
        </p:txBody>
      </p:sp>
      <p:sp>
        <p:nvSpPr>
          <p:cNvPr id="10" name="Левая фигурная скобка 9"/>
          <p:cNvSpPr/>
          <p:nvPr/>
        </p:nvSpPr>
        <p:spPr>
          <a:xfrm>
            <a:off x="5643570" y="1857364"/>
            <a:ext cx="71438" cy="35719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Правая фигурная скобка 10"/>
          <p:cNvSpPr/>
          <p:nvPr/>
        </p:nvSpPr>
        <p:spPr>
          <a:xfrm>
            <a:off x="7358082" y="1857364"/>
            <a:ext cx="71438" cy="35719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571744"/>
            <a:ext cx="3865093" cy="250033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0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932</TotalTime>
  <Words>1048</Words>
  <Application>Microsoft Office PowerPoint</Application>
  <PresentationFormat>Экран (4:3)</PresentationFormat>
  <Paragraphs>155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Тригонометрические    функции, их   графики   и   свойства</vt:lpstr>
      <vt:lpstr>Функция    y = sin x</vt:lpstr>
      <vt:lpstr>Слайд 3</vt:lpstr>
      <vt:lpstr>Слайд 4</vt:lpstr>
      <vt:lpstr>Функция    y = cos x</vt:lpstr>
      <vt:lpstr>Слайд 6</vt:lpstr>
      <vt:lpstr>Слайд 7</vt:lpstr>
      <vt:lpstr>Функция    y = tg x</vt:lpstr>
      <vt:lpstr>Функция    y = ctg x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Функция y=sinx</dc:title>
  <dc:creator>Ирина</dc:creator>
  <cp:lastModifiedBy>Ирина</cp:lastModifiedBy>
  <cp:revision>95</cp:revision>
  <dcterms:created xsi:type="dcterms:W3CDTF">2008-11-26T14:39:40Z</dcterms:created>
  <dcterms:modified xsi:type="dcterms:W3CDTF">2009-05-03T16:26:25Z</dcterms:modified>
</cp:coreProperties>
</file>