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6" r:id="rId1"/>
  </p:sldMasterIdLst>
  <p:notesMasterIdLst>
    <p:notesMasterId r:id="rId19"/>
  </p:notesMasterIdLst>
  <p:sldIdLst>
    <p:sldId id="256" r:id="rId2"/>
    <p:sldId id="280" r:id="rId3"/>
    <p:sldId id="267" r:id="rId4"/>
    <p:sldId id="275" r:id="rId5"/>
    <p:sldId id="272" r:id="rId6"/>
    <p:sldId id="295" r:id="rId7"/>
    <p:sldId id="274" r:id="rId8"/>
    <p:sldId id="301" r:id="rId9"/>
    <p:sldId id="276" r:id="rId10"/>
    <p:sldId id="277" r:id="rId11"/>
    <p:sldId id="296" r:id="rId12"/>
    <p:sldId id="299" r:id="rId13"/>
    <p:sldId id="297" r:id="rId14"/>
    <p:sldId id="298" r:id="rId15"/>
    <p:sldId id="300" r:id="rId16"/>
    <p:sldId id="293" r:id="rId17"/>
    <p:sldId id="29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99FF"/>
    <a:srgbClr val="CC00CC"/>
    <a:srgbClr val="6600CC"/>
    <a:srgbClr val="FF00FF"/>
    <a:srgbClr val="FFFFCC"/>
    <a:srgbClr val="9966FF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2" autoAdjust="0"/>
    <p:restoredTop sz="94660"/>
  </p:normalViewPr>
  <p:slideViewPr>
    <p:cSldViewPr>
      <p:cViewPr varScale="1">
        <p:scale>
          <a:sx n="86" d="100"/>
          <a:sy n="86" d="100"/>
        </p:scale>
        <p:origin x="-110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1E26BAC-1EC6-4C7A-BC80-5DF09AFB7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Преподаватель: Погребнёв Сергей Сергеевич</a:t>
            </a: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B74F9-75BA-4BD6-8039-D006653A8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Преподаватель: Погребнёв Сергей Сергеевич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99753-C4AA-4CC7-AA4B-30DA746C2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Преподаватель: Погребнёв Сергей Сергеевич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B9314-BA18-4AC5-B2CE-79B0F5D62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Преподаватель: Погребнёв Сергей Сергеевич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4792C-021C-4D6B-85F0-7F2B7ADAE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Преподаватель: Погребнёв Сергей Сергеевич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01B53-A5EB-43DE-A08F-10D49C320E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Преподаватель: Погребнёв Сергей Сергеевич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8B439-A8C8-4B61-BB74-757191ACDA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Преподаватель: Погребнёв Сергей Сергеевич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30AF2-577B-48C2-B2E5-19CECF604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Преподаватель: Погребнёв Сергей Сергеевич</a:t>
            </a: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A9CCF-77AF-4052-9802-AC4ED3FCCE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Преподаватель: Погребнёв Сергей Сергеевич</a:t>
            </a: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09A62-0561-4AC7-8BE5-1639F5BD4E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Преподаватель: Погребнёв Сергей Сергеевич</a:t>
            </a: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65432-481D-4E96-B1F0-656FE1D3A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Преподаватель: Погребнёв Сергей Сергеевич</a:t>
            </a: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1A208-D47D-49BE-A057-BF360ED6AD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Преподаватель: Погребнёв Сергей Сергеевич</a:t>
            </a: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D5564-8B45-49C1-B84D-81EB6E0E6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Преподаватель: Погребнёв Сергей Сергеевич</a:t>
            </a: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8F126-29EA-4D9A-89F7-67A704EA2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Преподаватель: Погребнёв Сергей Сергеевич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ACBBB36-2882-4A6D-8EC3-AF5220D68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7" r:id="rId2"/>
    <p:sldLayoutId id="2147483696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7" r:id="rId9"/>
    <p:sldLayoutId id="2147483693" r:id="rId10"/>
    <p:sldLayoutId id="2147483694" r:id="rId11"/>
    <p:sldLayoutId id="2147483698" r:id="rId12"/>
    <p:sldLayoutId id="2147483699" r:id="rId13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50000">
              <a:srgbClr val="66CCFF"/>
            </a:gs>
            <a:gs pos="100000">
              <a:srgbClr val="66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2286000"/>
            <a:ext cx="7743825" cy="30321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b="1" dirty="0" smtClean="0">
                <a:latin typeface="Times New Roman" charset="0"/>
              </a:rPr>
              <a:t>Лекция №8.</a:t>
            </a:r>
            <a:r>
              <a:rPr lang="ru-RU" sz="3600" b="1" dirty="0" smtClean="0">
                <a:solidFill>
                  <a:srgbClr val="FF0066"/>
                </a:solidFill>
                <a:latin typeface="Times New Roman" charset="0"/>
              </a:rPr>
              <a:t> </a:t>
            </a:r>
            <a:r>
              <a:rPr lang="ru-RU" sz="2800" b="1" dirty="0" smtClean="0">
                <a:solidFill>
                  <a:srgbClr val="FF0066"/>
                </a:solidFill>
                <a:latin typeface="Times New Roman" charset="0"/>
              </a:rPr>
              <a:t>ОРГАНОИДЫ КЛЕТКИ</a:t>
            </a:r>
            <a:r>
              <a:rPr lang="en-US" sz="2800" b="1" dirty="0" smtClean="0">
                <a:solidFill>
                  <a:srgbClr val="FF0066"/>
                </a:solidFill>
                <a:latin typeface="Times New Roman" charset="0"/>
              </a:rPr>
              <a:t>.</a:t>
            </a:r>
            <a:endParaRPr lang="ru-RU" sz="2800" b="1" dirty="0" smtClean="0">
              <a:solidFill>
                <a:srgbClr val="FF0066"/>
              </a:solidFill>
              <a:latin typeface="Times New Roman" charset="0"/>
            </a:endParaRPr>
          </a:p>
        </p:txBody>
      </p:sp>
      <p:pic>
        <p:nvPicPr>
          <p:cNvPr id="8197" name="Picture 7" descr="PE0156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04813"/>
            <a:ext cx="2376488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Rectangle 9"/>
          <p:cNvSpPr>
            <a:spLocks noChangeArrowheads="1"/>
          </p:cNvSpPr>
          <p:nvPr/>
        </p:nvSpPr>
        <p:spPr bwMode="auto">
          <a:xfrm>
            <a:off x="1905000" y="5105400"/>
            <a:ext cx="3352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 b="1" u="sng">
              <a:latin typeface="Times New Roman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4071942"/>
            <a:ext cx="4614862" cy="195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" name="Rectangle 4"/>
          <p:cNvSpPr>
            <a:spLocks noGrp="1" noChangeArrowheads="1"/>
          </p:cNvSpPr>
          <p:nvPr/>
        </p:nvSpPr>
        <p:spPr bwMode="auto">
          <a:xfrm>
            <a:off x="1428728" y="0"/>
            <a:ext cx="726440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400" dirty="0" smtClean="0">
                <a:solidFill>
                  <a:schemeClr val="bg2"/>
                </a:solidFill>
                <a:latin typeface="Times New Roman" charset="0"/>
              </a:rPr>
              <a:t>УО «Гродненский торговый колледж» Белкоопсоюза</a:t>
            </a:r>
            <a:br>
              <a:rPr lang="ru-RU" sz="2400" dirty="0" smtClean="0">
                <a:solidFill>
                  <a:schemeClr val="bg2"/>
                </a:solidFill>
                <a:latin typeface="Times New Roman" charset="0"/>
              </a:rPr>
            </a:br>
            <a:r>
              <a:rPr lang="ru-RU" sz="2400" dirty="0" smtClean="0">
                <a:solidFill>
                  <a:schemeClr val="bg2"/>
                </a:solidFill>
                <a:latin typeface="Times New Roman" charset="0"/>
              </a:rPr>
              <a:t>Дисциплина: </a:t>
            </a:r>
            <a:r>
              <a:rPr lang="ru-RU" sz="2400" b="1" dirty="0" smtClean="0">
                <a:solidFill>
                  <a:schemeClr val="bg2"/>
                </a:solidFill>
                <a:latin typeface="Times New Roman" charset="0"/>
              </a:rPr>
              <a:t>Общая Биология</a:t>
            </a:r>
            <a:br>
              <a:rPr lang="ru-RU" sz="2400" b="1" dirty="0" smtClean="0">
                <a:solidFill>
                  <a:schemeClr val="bg2"/>
                </a:solidFill>
                <a:latin typeface="Times New Roman" charset="0"/>
              </a:rPr>
            </a:br>
            <a:r>
              <a:rPr lang="ru-RU" sz="2400" dirty="0" smtClean="0">
                <a:solidFill>
                  <a:schemeClr val="bg2"/>
                </a:solidFill>
                <a:latin typeface="Times New Roman" charset="0"/>
              </a:rPr>
              <a:t>Раздел: Цитология</a:t>
            </a:r>
            <a:endParaRPr lang="ru-RU" sz="2400" b="1" dirty="0" smtClean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4792C-021C-4D6B-85F0-7F2B7ADAE254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50000">
              <a:srgbClr val="66CCFF"/>
            </a:gs>
            <a:gs pos="100000">
              <a:srgbClr val="66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140200" y="1700213"/>
            <a:ext cx="4824413" cy="29527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solidFill>
                  <a:srgbClr val="CC00FF"/>
                </a:solidFill>
                <a:latin typeface="Times New Roman" charset="0"/>
              </a:rPr>
              <a:t>Лизосомы - микроскопические одномембранные органеллы округлой формы Их число зависит от жизнедеятельности клетки и ее физиологического состояния.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solidFill>
                  <a:srgbClr val="CC00FF"/>
                </a:solidFill>
                <a:latin typeface="Times New Roman" charset="0"/>
              </a:rPr>
              <a:t>Лизосома - это пищеварительная вакуоль, внутри которой находятся растворяющие ферменты. В случае голодания клетки перевариваются некоторые органоиды. В случае разрушения мембраны лизосомы, клетка переваривает сама себя.</a:t>
            </a:r>
          </a:p>
        </p:txBody>
      </p:sp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179388" y="333375"/>
            <a:ext cx="8713787" cy="1295400"/>
          </a:xfrm>
          <a:prstGeom prst="ribbon">
            <a:avLst>
              <a:gd name="adj1" fmla="val 25245"/>
              <a:gd name="adj2" fmla="val 75000"/>
            </a:avLst>
          </a:prstGeom>
          <a:gradFill rotWithShape="1">
            <a:gsLst>
              <a:gs pos="0">
                <a:srgbClr val="FF9900"/>
              </a:gs>
              <a:gs pos="50000">
                <a:srgbClr val="FFFF00"/>
              </a:gs>
              <a:gs pos="100000">
                <a:srgbClr val="FF9900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u="sng">
                <a:solidFill>
                  <a:srgbClr val="800080"/>
                </a:solidFill>
                <a:latin typeface="Times New Roman" charset="0"/>
              </a:rPr>
              <a:t>ЛИЗОСОМЫ</a:t>
            </a:r>
          </a:p>
        </p:txBody>
      </p:sp>
      <p:pic>
        <p:nvPicPr>
          <p:cNvPr id="3482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989138"/>
            <a:ext cx="23812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8"/>
          <p:cNvSpPr>
            <a:spLocks noChangeArrowheads="1"/>
          </p:cNvSpPr>
          <p:nvPr/>
        </p:nvSpPr>
        <p:spPr bwMode="auto">
          <a:xfrm>
            <a:off x="179388" y="2420938"/>
            <a:ext cx="1512887" cy="287337"/>
          </a:xfrm>
          <a:prstGeom prst="rect">
            <a:avLst/>
          </a:prstGeom>
          <a:solidFill>
            <a:srgbClr val="C0C0C0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>
                <a:solidFill>
                  <a:schemeClr val="bg2"/>
                </a:solidFill>
                <a:latin typeface="Times New Roman" charset="0"/>
              </a:rPr>
              <a:t>МЕМБРАНА</a:t>
            </a:r>
          </a:p>
        </p:txBody>
      </p:sp>
      <p:sp>
        <p:nvSpPr>
          <p:cNvPr id="34822" name="Rectangle 9"/>
          <p:cNvSpPr>
            <a:spLocks noChangeArrowheads="1"/>
          </p:cNvSpPr>
          <p:nvPr/>
        </p:nvSpPr>
        <p:spPr bwMode="auto">
          <a:xfrm>
            <a:off x="179388" y="3789363"/>
            <a:ext cx="1512887" cy="287337"/>
          </a:xfrm>
          <a:prstGeom prst="rect">
            <a:avLst/>
          </a:prstGeom>
          <a:solidFill>
            <a:srgbClr val="C0C0C0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>
                <a:solidFill>
                  <a:schemeClr val="bg2"/>
                </a:solidFill>
                <a:latin typeface="Times New Roman" charset="0"/>
              </a:rPr>
              <a:t>ФЕРМЕНТЫ</a:t>
            </a:r>
          </a:p>
        </p:txBody>
      </p:sp>
      <p:sp>
        <p:nvSpPr>
          <p:cNvPr id="34823" name="AutoShape 10"/>
          <p:cNvSpPr>
            <a:spLocks noChangeArrowheads="1"/>
          </p:cNvSpPr>
          <p:nvPr/>
        </p:nvSpPr>
        <p:spPr bwMode="auto">
          <a:xfrm>
            <a:off x="539750" y="4581525"/>
            <a:ext cx="7848600" cy="20875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00CC"/>
              </a:gs>
              <a:gs pos="100000">
                <a:srgbClr val="FF99FF"/>
              </a:gs>
            </a:gsLst>
            <a:path path="rect">
              <a:fillToRect r="100000" b="100000"/>
            </a:path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00CC"/>
            </a:extrusionClr>
          </a:sp3d>
        </p:spPr>
        <p:txBody>
          <a:bodyPr anchor="ctr">
            <a:flatTx/>
          </a:bodyPr>
          <a:lstStyle/>
          <a:p>
            <a:pPr algn="ctr"/>
            <a:r>
              <a:rPr lang="ru-RU" b="1" u="sng" dirty="0">
                <a:solidFill>
                  <a:schemeClr val="bg2"/>
                </a:solidFill>
                <a:latin typeface="Times New Roman" charset="0"/>
              </a:rPr>
              <a:t>ФУНКЦИИ</a:t>
            </a:r>
          </a:p>
          <a:p>
            <a:pPr>
              <a:buFont typeface="Wingdings" pitchFamily="2" charset="2"/>
              <a:buChar char="ь"/>
            </a:pPr>
            <a:r>
              <a:rPr lang="ru-RU" sz="1600" b="1" dirty="0">
                <a:solidFill>
                  <a:schemeClr val="bg2"/>
                </a:solidFill>
                <a:latin typeface="Times New Roman" charset="0"/>
              </a:rPr>
              <a:t>  Защитная.</a:t>
            </a:r>
          </a:p>
          <a:p>
            <a:pPr>
              <a:buFont typeface="Wingdings" pitchFamily="2" charset="2"/>
              <a:buChar char="ь"/>
            </a:pPr>
            <a:r>
              <a:rPr lang="ru-RU" sz="1600" b="1" dirty="0">
                <a:solidFill>
                  <a:schemeClr val="bg2"/>
                </a:solidFill>
                <a:latin typeface="Times New Roman" charset="0"/>
              </a:rPr>
              <a:t>  </a:t>
            </a:r>
            <a:r>
              <a:rPr lang="ru-RU" sz="1600" b="1" dirty="0" err="1">
                <a:solidFill>
                  <a:schemeClr val="bg2"/>
                </a:solidFill>
                <a:latin typeface="Times New Roman" charset="0"/>
              </a:rPr>
              <a:t>Гетерофагическая</a:t>
            </a:r>
            <a:r>
              <a:rPr lang="ru-RU" sz="1600" b="1" dirty="0">
                <a:solidFill>
                  <a:schemeClr val="bg2"/>
                </a:solidFill>
                <a:latin typeface="Times New Roman" charset="0"/>
              </a:rPr>
              <a:t>: участие в обработке чужеродных веществ, поступающих   в клетку при </a:t>
            </a:r>
            <a:r>
              <a:rPr lang="ru-RU" sz="1600" b="1" dirty="0" err="1">
                <a:solidFill>
                  <a:schemeClr val="bg2"/>
                </a:solidFill>
                <a:latin typeface="Times New Roman" charset="0"/>
              </a:rPr>
              <a:t>пиноцитозе</a:t>
            </a:r>
            <a:r>
              <a:rPr lang="ru-RU" sz="1600" b="1" dirty="0">
                <a:solidFill>
                  <a:schemeClr val="bg2"/>
                </a:solidFill>
                <a:latin typeface="Times New Roman" charset="0"/>
              </a:rPr>
              <a:t> и фагоцитозе.</a:t>
            </a:r>
          </a:p>
          <a:p>
            <a:pPr>
              <a:buFont typeface="Wingdings" pitchFamily="2" charset="2"/>
              <a:buChar char="ь"/>
            </a:pPr>
            <a:r>
              <a:rPr lang="ru-RU" sz="1600" b="1" dirty="0">
                <a:solidFill>
                  <a:schemeClr val="bg2"/>
                </a:solidFill>
                <a:latin typeface="Times New Roman" charset="0"/>
              </a:rPr>
              <a:t>  Участие во внутриклеточном переваривании.</a:t>
            </a:r>
          </a:p>
          <a:p>
            <a:pPr>
              <a:buFont typeface="Wingdings" pitchFamily="2" charset="2"/>
              <a:buChar char="ь"/>
            </a:pPr>
            <a:r>
              <a:rPr lang="ru-RU" sz="1600" b="1" dirty="0">
                <a:solidFill>
                  <a:schemeClr val="bg2"/>
                </a:solidFill>
                <a:latin typeface="Times New Roman" charset="0"/>
              </a:rPr>
              <a:t>  Эндогенное питание: в условиях голодания лизосомы способны переваривать часть цитоплазматических структур.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4792C-021C-4D6B-85F0-7F2B7ADAE254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50000">
              <a:srgbClr val="66CCFF"/>
            </a:gs>
            <a:gs pos="100000">
              <a:srgbClr val="66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AutoShape 8"/>
          <p:cNvSpPr>
            <a:spLocks noChangeArrowheads="1"/>
          </p:cNvSpPr>
          <p:nvPr/>
        </p:nvSpPr>
        <p:spPr bwMode="auto">
          <a:xfrm>
            <a:off x="1285852" y="428604"/>
            <a:ext cx="6553200" cy="863600"/>
          </a:xfrm>
          <a:prstGeom prst="hexagon">
            <a:avLst>
              <a:gd name="adj" fmla="val 189706"/>
              <a:gd name="vf" fmla="val 115470"/>
            </a:avLst>
          </a:prstGeom>
          <a:gradFill rotWithShape="1">
            <a:gsLst>
              <a:gs pos="0">
                <a:srgbClr val="00FF00"/>
              </a:gs>
              <a:gs pos="100000">
                <a:srgbClr val="CCFFCC"/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400" dirty="0">
                <a:solidFill>
                  <a:srgbClr val="660066"/>
                </a:solidFill>
                <a:latin typeface="Times New Roman" charset="0"/>
              </a:rPr>
              <a:t>ФАГОЦИТОЗ И ПИНОЦИТОЗ</a:t>
            </a:r>
          </a:p>
        </p:txBody>
      </p:sp>
      <p:pic>
        <p:nvPicPr>
          <p:cNvPr id="35844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276475"/>
            <a:ext cx="23145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713" y="2205038"/>
            <a:ext cx="20875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250825" y="1341438"/>
            <a:ext cx="8713788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charset="0"/>
              </a:rPr>
              <a:t>      </a:t>
            </a:r>
            <a:r>
              <a:rPr lang="ru-RU">
                <a:solidFill>
                  <a:schemeClr val="bg2"/>
                </a:solidFill>
                <a:latin typeface="Times New Roman" charset="0"/>
              </a:rPr>
              <a:t>Крупные молекулы белков и полисахаридов проникают в клетку путем </a:t>
            </a:r>
            <a:r>
              <a:rPr lang="ru-RU" u="sng">
                <a:solidFill>
                  <a:schemeClr val="bg2"/>
                </a:solidFill>
                <a:latin typeface="Times New Roman" charset="0"/>
              </a:rPr>
              <a:t>фагоцитоза</a:t>
            </a:r>
            <a:r>
              <a:rPr lang="ru-RU">
                <a:solidFill>
                  <a:schemeClr val="bg2"/>
                </a:solidFill>
                <a:latin typeface="Times New Roman" charset="0"/>
              </a:rPr>
              <a:t> (от греч. фагос - пожирающий и китос - сосуд, клетка), а капли жидкости - путем </a:t>
            </a:r>
            <a:r>
              <a:rPr lang="ru-RU" u="sng">
                <a:solidFill>
                  <a:schemeClr val="bg2"/>
                </a:solidFill>
                <a:latin typeface="Times New Roman" charset="0"/>
              </a:rPr>
              <a:t>пиноцитоза</a:t>
            </a:r>
            <a:r>
              <a:rPr lang="ru-RU">
                <a:solidFill>
                  <a:schemeClr val="bg2"/>
                </a:solidFill>
                <a:latin typeface="Times New Roman" charset="0"/>
              </a:rPr>
              <a:t> (от греч. пино - пью и китос). </a:t>
            </a:r>
          </a:p>
        </p:txBody>
      </p:sp>
      <p:sp>
        <p:nvSpPr>
          <p:cNvPr id="35849" name="Rectangle 18"/>
          <p:cNvSpPr>
            <a:spLocks noChangeArrowheads="1"/>
          </p:cNvSpPr>
          <p:nvPr/>
        </p:nvSpPr>
        <p:spPr bwMode="auto">
          <a:xfrm>
            <a:off x="395288" y="2205038"/>
            <a:ext cx="13684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9966FF"/>
                </a:solidFill>
              </a:rPr>
              <a:t>ФАГО-</a:t>
            </a:r>
          </a:p>
          <a:p>
            <a:pPr algn="ctr"/>
            <a:r>
              <a:rPr lang="ru-RU" sz="2800" b="1">
                <a:solidFill>
                  <a:srgbClr val="9966FF"/>
                </a:solidFill>
              </a:rPr>
              <a:t>ЦИТОЗ</a:t>
            </a:r>
          </a:p>
        </p:txBody>
      </p:sp>
      <p:sp>
        <p:nvSpPr>
          <p:cNvPr id="35850" name="Rectangle 19"/>
          <p:cNvSpPr>
            <a:spLocks noChangeArrowheads="1"/>
          </p:cNvSpPr>
          <p:nvPr/>
        </p:nvSpPr>
        <p:spPr bwMode="auto">
          <a:xfrm>
            <a:off x="7308850" y="2205038"/>
            <a:ext cx="13684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9966FF"/>
                </a:solidFill>
              </a:rPr>
              <a:t>ПИНО-</a:t>
            </a:r>
          </a:p>
          <a:p>
            <a:pPr algn="ctr"/>
            <a:r>
              <a:rPr lang="ru-RU" sz="2800" b="1">
                <a:solidFill>
                  <a:srgbClr val="9966FF"/>
                </a:solidFill>
              </a:rPr>
              <a:t>ЦИТОЗ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/>
          </p:nvPr>
        </p:nvSpPr>
        <p:spPr>
          <a:xfrm>
            <a:off x="457200" y="1285860"/>
            <a:ext cx="8229600" cy="22860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42910" y="4071942"/>
            <a:ext cx="7929618" cy="1643074"/>
          </a:xfrm>
          <a:prstGeom prst="rect">
            <a:avLst/>
          </a:prstGeom>
        </p:spPr>
        <p:txBody>
          <a:bodyPr/>
          <a:lstStyle/>
          <a:p>
            <a:pPr marL="273050" lvl="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rPr>
              <a:t>Пищеварительная вакуоль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rPr>
              <a:t>(вторичная лизосома) – это слияние эндоплазматического пузырька с лизосомой, </a:t>
            </a:r>
            <a:r>
              <a:rPr lang="ru-RU" sz="2400" dirty="0" smtClean="0">
                <a:solidFill>
                  <a:srgbClr val="CC00FF"/>
                </a:solidFill>
                <a:latin typeface="Times New Roman" charset="0"/>
              </a:rPr>
              <a:t>где происходит расщепление органических веществ до слагающих их мономеров.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01B53-A5EB-43DE-A08F-10D49C320E9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50000">
              <a:srgbClr val="66CCFF"/>
            </a:gs>
            <a:gs pos="100000">
              <a:srgbClr val="66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179388" y="333375"/>
            <a:ext cx="8713787" cy="1295400"/>
          </a:xfrm>
          <a:prstGeom prst="ribbon">
            <a:avLst>
              <a:gd name="adj1" fmla="val 25245"/>
              <a:gd name="adj2" fmla="val 75000"/>
            </a:avLst>
          </a:prstGeom>
          <a:gradFill rotWithShape="1">
            <a:gsLst>
              <a:gs pos="0">
                <a:srgbClr val="FF9900"/>
              </a:gs>
              <a:gs pos="50000">
                <a:srgbClr val="FFFF00"/>
              </a:gs>
              <a:gs pos="100000">
                <a:srgbClr val="FF9900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u="sng" dirty="0" smtClean="0">
                <a:solidFill>
                  <a:srgbClr val="800080"/>
                </a:solidFill>
                <a:latin typeface="Times New Roman" charset="0"/>
              </a:rPr>
              <a:t>ВАКУОЛИ. </a:t>
            </a:r>
            <a:endParaRPr lang="ru-RU" sz="2400" b="1" u="sng" dirty="0">
              <a:solidFill>
                <a:srgbClr val="800080"/>
              </a:solidFill>
              <a:latin typeface="Times New Roman" charset="0"/>
            </a:endParaRP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714348" y="2000240"/>
            <a:ext cx="7848600" cy="250033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00CC"/>
              </a:gs>
              <a:gs pos="100000">
                <a:srgbClr val="FF99FF"/>
              </a:gs>
            </a:gsLst>
            <a:path path="rect">
              <a:fillToRect r="100000" b="100000"/>
            </a:path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00CC"/>
            </a:extrusionClr>
          </a:sp3d>
        </p:spPr>
        <p:txBody>
          <a:bodyPr anchor="ctr">
            <a:flatTx/>
          </a:bodyPr>
          <a:lstStyle/>
          <a:p>
            <a:pPr algn="ctr"/>
            <a:r>
              <a:rPr lang="ru-RU" b="1" u="sng" dirty="0" smtClean="0">
                <a:solidFill>
                  <a:schemeClr val="bg2"/>
                </a:solidFill>
                <a:latin typeface="Times New Roman" charset="0"/>
              </a:rPr>
              <a:t>ФУНКЦИИ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2"/>
                </a:solidFill>
                <a:latin typeface="Times New Roman" charset="0"/>
              </a:rPr>
              <a:t>Защитная;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2"/>
                </a:solidFill>
                <a:latin typeface="Times New Roman" charset="0"/>
              </a:rPr>
              <a:t>Запасающая;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2"/>
                </a:solidFill>
                <a:latin typeface="Times New Roman" charset="0"/>
              </a:rPr>
              <a:t>Содержатся промежуточные продукты метаболизма;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2"/>
                </a:solidFill>
                <a:latin typeface="Times New Roman" charset="0"/>
              </a:rPr>
              <a:t>Содержатся фитогормоны;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2"/>
                </a:solidFill>
                <a:latin typeface="Times New Roman" charset="0"/>
              </a:rPr>
              <a:t>Выполняют тургор клетки;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2"/>
                </a:solidFill>
                <a:latin typeface="Times New Roman" charset="0"/>
              </a:rPr>
              <a:t>Выделяются конечные продукты обмена веществ и др.</a:t>
            </a:r>
            <a:endParaRPr lang="ru-RU" dirty="0">
              <a:solidFill>
                <a:schemeClr val="bg2"/>
              </a:solidFill>
              <a:latin typeface="Times New Roman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4792C-021C-4D6B-85F0-7F2B7ADAE254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50000">
              <a:srgbClr val="66CCFF"/>
            </a:gs>
            <a:gs pos="100000">
              <a:srgbClr val="66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2571736" y="2000240"/>
            <a:ext cx="2643206" cy="221457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 smtClean="0"/>
              <a:t>Схема строения центриолей: </a:t>
            </a:r>
            <a:r>
              <a:rPr lang="ru-RU" sz="1800" b="1" i="1" dirty="0" smtClean="0"/>
              <a:t>1 </a:t>
            </a:r>
            <a:r>
              <a:rPr lang="ru-RU" sz="1800" dirty="0" smtClean="0"/>
              <a:t>— материнская центриоль; 2 — триплеты микротрубочек; 3 — дочерняя центриоль; </a:t>
            </a:r>
            <a:r>
              <a:rPr lang="ru-RU" sz="1800" i="1" dirty="0" smtClean="0"/>
              <a:t>4 </a:t>
            </a:r>
            <a:r>
              <a:rPr lang="ru-RU" sz="1800" dirty="0" smtClean="0"/>
              <a:t>— микротрубочки.</a:t>
            </a:r>
            <a:endParaRPr lang="ru-RU" sz="1800" dirty="0" smtClean="0">
              <a:solidFill>
                <a:srgbClr val="CC00FF"/>
              </a:solidFill>
              <a:latin typeface="Times New Roman" charset="0"/>
            </a:endParaRPr>
          </a:p>
        </p:txBody>
      </p:sp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179388" y="333375"/>
            <a:ext cx="8713787" cy="1295400"/>
          </a:xfrm>
          <a:prstGeom prst="ribbon">
            <a:avLst>
              <a:gd name="adj1" fmla="val 25245"/>
              <a:gd name="adj2" fmla="val 75000"/>
            </a:avLst>
          </a:prstGeom>
          <a:gradFill rotWithShape="1">
            <a:gsLst>
              <a:gs pos="0">
                <a:srgbClr val="FF9900"/>
              </a:gs>
              <a:gs pos="50000">
                <a:srgbClr val="FFFF00"/>
              </a:gs>
              <a:gs pos="100000">
                <a:srgbClr val="FF9900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u="sng" dirty="0" smtClean="0">
                <a:solidFill>
                  <a:srgbClr val="800080"/>
                </a:solidFill>
                <a:latin typeface="Times New Roman" charset="0"/>
              </a:rPr>
              <a:t>КЛЕТОЧНЫЙ ЦЕНТР</a:t>
            </a:r>
            <a:endParaRPr lang="ru-RU" sz="2400" b="1" u="sng" dirty="0">
              <a:solidFill>
                <a:srgbClr val="800080"/>
              </a:solidFill>
              <a:latin typeface="Times New Roman" charset="0"/>
            </a:endParaRPr>
          </a:p>
        </p:txBody>
      </p:sp>
      <p:sp>
        <p:nvSpPr>
          <p:cNvPr id="34823" name="AutoShape 10"/>
          <p:cNvSpPr>
            <a:spLocks noChangeArrowheads="1"/>
          </p:cNvSpPr>
          <p:nvPr/>
        </p:nvSpPr>
        <p:spPr bwMode="auto">
          <a:xfrm>
            <a:off x="539750" y="4581525"/>
            <a:ext cx="7848600" cy="20875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00CC"/>
              </a:gs>
              <a:gs pos="100000">
                <a:srgbClr val="FF99FF"/>
              </a:gs>
            </a:gsLst>
            <a:path path="rect">
              <a:fillToRect r="100000" b="100000"/>
            </a:path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00CC"/>
            </a:extrusionClr>
          </a:sp3d>
        </p:spPr>
        <p:txBody>
          <a:bodyPr anchor="ctr">
            <a:flatTx/>
          </a:bodyPr>
          <a:lstStyle/>
          <a:p>
            <a:pPr algn="ctr"/>
            <a:r>
              <a:rPr lang="ru-RU" b="1" u="sng" dirty="0" smtClean="0">
                <a:solidFill>
                  <a:schemeClr val="bg2"/>
                </a:solidFill>
                <a:latin typeface="Times New Roman" charset="0"/>
              </a:rPr>
              <a:t>ФУНКЦИИ</a:t>
            </a:r>
          </a:p>
          <a:p>
            <a:pPr algn="ctr"/>
            <a:r>
              <a:rPr lang="ru-RU" dirty="0" smtClean="0"/>
              <a:t>Центриоли играют важную роль при делении клетки; они участвуют в образовании веретена деления</a:t>
            </a:r>
            <a:r>
              <a:rPr lang="ru-RU" i="1" dirty="0" smtClean="0"/>
              <a:t>.</a:t>
            </a:r>
            <a:endParaRPr lang="ru-RU" b="1" u="sng" dirty="0">
              <a:solidFill>
                <a:schemeClr val="bg2"/>
              </a:solidFill>
              <a:latin typeface="Times New Roman" charset="0"/>
            </a:endParaRPr>
          </a:p>
        </p:txBody>
      </p:sp>
      <p:pic>
        <p:nvPicPr>
          <p:cNvPr id="8" name="Рисунок 7" descr="Строение клеточного центр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857364"/>
            <a:ext cx="1905000" cy="178435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lum contrast="54000"/>
          </a:blip>
          <a:srcRect/>
          <a:stretch>
            <a:fillRect/>
          </a:stretch>
        </p:blipFill>
        <p:spPr bwMode="auto">
          <a:xfrm>
            <a:off x="5214942" y="1785926"/>
            <a:ext cx="346686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4792C-021C-4D6B-85F0-7F2B7ADAE254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50000">
              <a:srgbClr val="66CCFF"/>
            </a:gs>
            <a:gs pos="100000">
              <a:srgbClr val="66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179388" y="333375"/>
            <a:ext cx="8713787" cy="1295400"/>
          </a:xfrm>
          <a:prstGeom prst="ribbon">
            <a:avLst>
              <a:gd name="adj1" fmla="val 25245"/>
              <a:gd name="adj2" fmla="val 75000"/>
            </a:avLst>
          </a:prstGeom>
          <a:gradFill rotWithShape="1">
            <a:gsLst>
              <a:gs pos="0">
                <a:srgbClr val="FF9900"/>
              </a:gs>
              <a:gs pos="50000">
                <a:srgbClr val="FFFF00"/>
              </a:gs>
              <a:gs pos="100000">
                <a:srgbClr val="FF9900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u="sng" dirty="0" smtClean="0">
                <a:solidFill>
                  <a:srgbClr val="800080"/>
                </a:solidFill>
                <a:latin typeface="Times New Roman" charset="0"/>
              </a:rPr>
              <a:t>ОРГАНОИДЫ ДВИЖЕНИЯ КЛЕТОК. </a:t>
            </a:r>
            <a:endParaRPr lang="ru-RU" sz="2400" b="1" u="sng" dirty="0">
              <a:solidFill>
                <a:srgbClr val="800080"/>
              </a:solidFill>
              <a:latin typeface="Times New Roman" charset="0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642910" y="2571744"/>
            <a:ext cx="3143272" cy="1285884"/>
          </a:xfrm>
          <a:prstGeom prst="hexagon">
            <a:avLst>
              <a:gd name="adj" fmla="val 189706"/>
              <a:gd name="vf" fmla="val 115470"/>
            </a:avLst>
          </a:prstGeom>
          <a:gradFill rotWithShape="1">
            <a:gsLst>
              <a:gs pos="0">
                <a:srgbClr val="00FF00"/>
              </a:gs>
              <a:gs pos="100000">
                <a:srgbClr val="CCFFCC"/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400" dirty="0" smtClean="0">
                <a:solidFill>
                  <a:srgbClr val="660066"/>
                </a:solidFill>
                <a:latin typeface="Times New Roman" charset="0"/>
              </a:rPr>
              <a:t>ЖГУТИКИ</a:t>
            </a:r>
            <a:endParaRPr lang="ru-RU" sz="2400" dirty="0">
              <a:solidFill>
                <a:srgbClr val="660066"/>
              </a:solidFill>
              <a:latin typeface="Times New Roman" charset="0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5072066" y="2500306"/>
            <a:ext cx="3143272" cy="1285884"/>
          </a:xfrm>
          <a:prstGeom prst="hexagon">
            <a:avLst>
              <a:gd name="adj" fmla="val 189706"/>
              <a:gd name="vf" fmla="val 115470"/>
            </a:avLst>
          </a:prstGeom>
          <a:gradFill rotWithShape="1">
            <a:gsLst>
              <a:gs pos="0">
                <a:srgbClr val="00FF00"/>
              </a:gs>
              <a:gs pos="100000">
                <a:srgbClr val="CCFFCC"/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400" dirty="0" smtClean="0">
                <a:solidFill>
                  <a:srgbClr val="660066"/>
                </a:solidFill>
                <a:latin typeface="Times New Roman" charset="0"/>
              </a:rPr>
              <a:t>РЕСНИЧКИ</a:t>
            </a:r>
            <a:endParaRPr lang="ru-RU" sz="2400" dirty="0">
              <a:solidFill>
                <a:srgbClr val="660066"/>
              </a:solidFill>
              <a:latin typeface="Times New Roman" charset="0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1500166" y="3929066"/>
            <a:ext cx="5502104" cy="1679825"/>
          </a:xfrm>
          <a:prstGeom prst="hexagon">
            <a:avLst>
              <a:gd name="adj" fmla="val 189706"/>
              <a:gd name="vf" fmla="val 115470"/>
            </a:avLst>
          </a:prstGeom>
          <a:gradFill rotWithShape="1">
            <a:gsLst>
              <a:gs pos="0">
                <a:srgbClr val="00FF00"/>
              </a:gs>
              <a:gs pos="100000">
                <a:srgbClr val="CCFFCC"/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400" dirty="0" smtClean="0">
                <a:solidFill>
                  <a:srgbClr val="660066"/>
                </a:solidFill>
                <a:latin typeface="Times New Roman" charset="0"/>
              </a:rPr>
              <a:t>МЫШЕЧНЫЕ ВОЛОКНА</a:t>
            </a:r>
            <a:endParaRPr lang="ru-RU" sz="2400" dirty="0">
              <a:solidFill>
                <a:srgbClr val="660066"/>
              </a:solidFill>
              <a:latin typeface="Times New Roman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2071670" y="1785926"/>
            <a:ext cx="50006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143372" y="1928802"/>
            <a:ext cx="500066" cy="1714512"/>
          </a:xfrm>
          <a:prstGeom prst="downArrow">
            <a:avLst>
              <a:gd name="adj1" fmla="val 50000"/>
              <a:gd name="adj2" fmla="val 782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500826" y="1785926"/>
            <a:ext cx="50006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4792C-021C-4D6B-85F0-7F2B7ADAE254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50000">
              <a:srgbClr val="66CCFF"/>
            </a:gs>
            <a:gs pos="100000">
              <a:srgbClr val="66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143372" y="1857364"/>
            <a:ext cx="4572032" cy="3143272"/>
          </a:xfrm>
        </p:spPr>
        <p:txBody>
          <a:bodyPr/>
          <a:lstStyle/>
          <a:p>
            <a:r>
              <a:rPr lang="ru-RU" sz="1800" b="1" dirty="0" smtClean="0"/>
              <a:t>Организация скелетной мышцы и строение </a:t>
            </a:r>
            <a:r>
              <a:rPr lang="ru-RU" sz="1800" b="1" dirty="0" err="1" smtClean="0"/>
              <a:t>саркомера</a:t>
            </a:r>
            <a:r>
              <a:rPr lang="ru-RU" sz="1800" b="1" dirty="0" smtClean="0"/>
              <a:t>:</a:t>
            </a:r>
            <a:endParaRPr lang="ru-RU" sz="1800" dirty="0" smtClean="0"/>
          </a:p>
          <a:p>
            <a:r>
              <a:rPr lang="ru-RU" sz="1800" b="1" i="1" dirty="0" smtClean="0"/>
              <a:t>1 </a:t>
            </a:r>
            <a:r>
              <a:rPr lang="ru-RU" sz="1800" dirty="0" smtClean="0"/>
              <a:t>— мышца; 2 — сухожилие; 3 — кость; </a:t>
            </a:r>
            <a:r>
              <a:rPr lang="ru-RU" sz="1800" i="1" dirty="0" smtClean="0"/>
              <a:t>4 </a:t>
            </a:r>
            <a:r>
              <a:rPr lang="ru-RU" sz="1800" dirty="0" smtClean="0"/>
              <a:t>— мышечные волокна; 5 — миофибрилла; в — </a:t>
            </a:r>
            <a:r>
              <a:rPr lang="ru-RU" sz="1800" dirty="0" err="1" smtClean="0"/>
              <a:t>саркомер</a:t>
            </a:r>
            <a:r>
              <a:rPr lang="ru-RU" sz="1800" dirty="0" smtClean="0"/>
              <a:t>; </a:t>
            </a:r>
            <a:r>
              <a:rPr lang="ru-RU" sz="1800" i="1" dirty="0" smtClean="0"/>
              <a:t>7 </a:t>
            </a:r>
            <a:r>
              <a:rPr lang="ru-RU" sz="1800" dirty="0" smtClean="0"/>
              <a:t>— Н-полоска; 8 — А-диск; 9 — </a:t>
            </a:r>
            <a:r>
              <a:rPr lang="en-US" sz="1800" dirty="0" smtClean="0"/>
              <a:t>I</a:t>
            </a:r>
            <a:r>
              <a:rPr lang="ru-RU" sz="1800" dirty="0" smtClean="0"/>
              <a:t>-диск; </a:t>
            </a:r>
            <a:r>
              <a:rPr lang="ru-RU" sz="1800" i="1" dirty="0" smtClean="0"/>
              <a:t>10 </a:t>
            </a:r>
            <a:r>
              <a:rPr lang="ru-RU" sz="1800" dirty="0" smtClean="0"/>
              <a:t>— </a:t>
            </a:r>
            <a:r>
              <a:rPr lang="ru-RU" sz="1800" dirty="0" err="1" smtClean="0"/>
              <a:t>актиновые</a:t>
            </a:r>
            <a:r>
              <a:rPr lang="ru-RU" sz="1800" dirty="0" smtClean="0"/>
              <a:t> </a:t>
            </a:r>
            <a:r>
              <a:rPr lang="ru-RU" sz="1800" dirty="0" err="1" smtClean="0"/>
              <a:t>протофибриллы</a:t>
            </a:r>
            <a:r>
              <a:rPr lang="ru-RU" sz="1800" dirty="0" smtClean="0"/>
              <a:t>; </a:t>
            </a:r>
            <a:r>
              <a:rPr lang="ru-RU" sz="1800" i="1" dirty="0" smtClean="0"/>
              <a:t>11 </a:t>
            </a:r>
            <a:r>
              <a:rPr lang="ru-RU" sz="1800" dirty="0" smtClean="0"/>
              <a:t>— </a:t>
            </a:r>
            <a:r>
              <a:rPr lang="ru-RU" sz="1800" dirty="0" err="1" smtClean="0"/>
              <a:t>миозиновые</a:t>
            </a:r>
            <a:r>
              <a:rPr lang="ru-RU" sz="1800" dirty="0" smtClean="0"/>
              <a:t> </a:t>
            </a:r>
            <a:r>
              <a:rPr lang="ru-RU" sz="1800" dirty="0" err="1" smtClean="0"/>
              <a:t>протофибриллы</a:t>
            </a:r>
            <a:r>
              <a:rPr lang="ru-RU" sz="1800" dirty="0" smtClean="0"/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dirty="0" smtClean="0">
              <a:solidFill>
                <a:srgbClr val="CC00FF"/>
              </a:solidFill>
              <a:latin typeface="Times New Roman" charset="0"/>
            </a:endParaRPr>
          </a:p>
        </p:txBody>
      </p:sp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179388" y="333375"/>
            <a:ext cx="8713787" cy="1295400"/>
          </a:xfrm>
          <a:prstGeom prst="ribbon">
            <a:avLst>
              <a:gd name="adj1" fmla="val 25245"/>
              <a:gd name="adj2" fmla="val 75000"/>
            </a:avLst>
          </a:prstGeom>
          <a:gradFill rotWithShape="1">
            <a:gsLst>
              <a:gs pos="0">
                <a:srgbClr val="FF9900"/>
              </a:gs>
              <a:gs pos="50000">
                <a:srgbClr val="FFFF00"/>
              </a:gs>
              <a:gs pos="100000">
                <a:srgbClr val="FF9900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u="sng" dirty="0" smtClean="0">
                <a:solidFill>
                  <a:srgbClr val="800080"/>
                </a:solidFill>
                <a:latin typeface="Times New Roman" charset="0"/>
              </a:rPr>
              <a:t>ОРГАНОИДЫ ДВИЖЕНИЯ КЛЕТОК. </a:t>
            </a:r>
            <a:endParaRPr lang="ru-RU" sz="2400" b="1" u="sng" dirty="0">
              <a:solidFill>
                <a:srgbClr val="800080"/>
              </a:solidFill>
              <a:latin typeface="Times New Roman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lum contrast="48000"/>
          </a:blip>
          <a:srcRect/>
          <a:stretch>
            <a:fillRect/>
          </a:stretch>
        </p:blipFill>
        <p:spPr bwMode="auto">
          <a:xfrm>
            <a:off x="642910" y="1714488"/>
            <a:ext cx="3500462" cy="484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4792C-021C-4D6B-85F0-7F2B7ADAE254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1. §15-18</a:t>
            </a:r>
          </a:p>
          <a:p>
            <a:endParaRPr lang="ru-RU" dirty="0"/>
          </a:p>
        </p:txBody>
      </p:sp>
      <p:pic>
        <p:nvPicPr>
          <p:cNvPr id="5" name="Picture 5" descr="BS0206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857496"/>
            <a:ext cx="18288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4792C-021C-4D6B-85F0-7F2B7ADAE254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86058"/>
            <a:ext cx="8229600" cy="871534"/>
          </a:xfrm>
        </p:spPr>
        <p:txBody>
          <a:bodyPr/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Спасибо за внимание.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4792C-021C-4D6B-85F0-7F2B7ADAE254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50000">
              <a:srgbClr val="66CCFF"/>
            </a:gs>
            <a:gs pos="100000">
              <a:srgbClr val="66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MCj041363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1588" y="4941888"/>
            <a:ext cx="1206500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857224" y="2143116"/>
            <a:ext cx="7345363" cy="4143404"/>
          </a:xfrm>
        </p:spPr>
        <p:txBody>
          <a:bodyPr/>
          <a:lstStyle/>
          <a:p>
            <a:pPr marL="514350" lvl="0" indent="-514350">
              <a:buClr>
                <a:schemeClr val="bg2"/>
              </a:buClr>
              <a:buFont typeface="+mj-lt"/>
              <a:buAutoNum type="arabicPeriod"/>
            </a:pPr>
            <a:r>
              <a:rPr lang="ru-RU" sz="2800" dirty="0" smtClean="0"/>
              <a:t>Экспортная система клетки </a:t>
            </a:r>
          </a:p>
          <a:p>
            <a:pPr marL="514350" lvl="0" indent="-514350">
              <a:buClr>
                <a:schemeClr val="bg2"/>
              </a:buClr>
              <a:buFont typeface="+mj-lt"/>
              <a:buAutoNum type="arabicPeriod"/>
            </a:pPr>
            <a:r>
              <a:rPr lang="ru-RU" sz="2800" dirty="0" smtClean="0"/>
              <a:t>Строение и функции рибосом</a:t>
            </a:r>
          </a:p>
          <a:p>
            <a:pPr marL="514350" indent="-514350">
              <a:buClr>
                <a:schemeClr val="bg2"/>
              </a:buClr>
              <a:buFont typeface="+mj-lt"/>
              <a:buAutoNum type="arabicPeriod"/>
            </a:pPr>
            <a:r>
              <a:rPr lang="ru-RU" sz="2800" dirty="0" smtClean="0"/>
              <a:t>Строение и функции митохондрий</a:t>
            </a:r>
          </a:p>
          <a:p>
            <a:pPr marL="514350" indent="-514350">
              <a:buClr>
                <a:schemeClr val="bg2"/>
              </a:buClr>
              <a:buFont typeface="+mj-lt"/>
              <a:buAutoNum type="arabicPeriod"/>
            </a:pPr>
            <a:r>
              <a:rPr lang="ru-RU" sz="2800" dirty="0" smtClean="0"/>
              <a:t>Пластиды</a:t>
            </a:r>
          </a:p>
          <a:p>
            <a:pPr marL="514350" indent="-514350">
              <a:buClr>
                <a:schemeClr val="bg2"/>
              </a:buClr>
              <a:buFont typeface="+mj-lt"/>
              <a:buAutoNum type="arabicPeriod"/>
            </a:pPr>
            <a:r>
              <a:rPr lang="ru-RU" sz="2800" dirty="0" smtClean="0"/>
              <a:t>Лизосомы. Пищеварительная вакуоль. Вакуоли.</a:t>
            </a:r>
          </a:p>
          <a:p>
            <a:pPr marL="514350" indent="-514350">
              <a:buClr>
                <a:schemeClr val="bg2"/>
              </a:buClr>
              <a:buFont typeface="+mj-lt"/>
              <a:buAutoNum type="arabicPeriod"/>
            </a:pPr>
            <a:r>
              <a:rPr lang="ru-RU" sz="2800" dirty="0" smtClean="0"/>
              <a:t>Клеточный центр</a:t>
            </a:r>
            <a:endParaRPr lang="en-US" sz="2800" dirty="0" smtClean="0"/>
          </a:p>
          <a:p>
            <a:pPr marL="514350" indent="-514350">
              <a:buClr>
                <a:schemeClr val="bg2"/>
              </a:buClr>
              <a:buFont typeface="+mj-lt"/>
              <a:buAutoNum type="arabicPeriod"/>
            </a:pPr>
            <a:r>
              <a:rPr lang="ru-RU" sz="2800" dirty="0" smtClean="0"/>
              <a:t>Органоиды движения клеток</a:t>
            </a:r>
          </a:p>
        </p:txBody>
      </p:sp>
      <p:pic>
        <p:nvPicPr>
          <p:cNvPr id="10245" name="Picture 5" descr="BS0206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28604"/>
            <a:ext cx="18288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08" y="142852"/>
            <a:ext cx="6643734" cy="171451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2"/>
                </a:solidFill>
              </a:rPr>
              <a:t>Цитоплазматическая мембрана</a:t>
            </a:r>
            <a:r>
              <a:rPr lang="en-US" sz="5400" dirty="0" smtClean="0">
                <a:solidFill>
                  <a:schemeClr val="bg2"/>
                </a:solidFill>
              </a:rPr>
              <a:t>.</a:t>
            </a:r>
            <a:endParaRPr lang="ru-RU" sz="5400" dirty="0" smtClean="0">
              <a:solidFill>
                <a:schemeClr val="bg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4792C-021C-4D6B-85F0-7F2B7ADAE254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6699FF"/>
            </a:gs>
            <a:gs pos="50000">
              <a:srgbClr val="66CCFF"/>
            </a:gs>
            <a:gs pos="100000">
              <a:srgbClr val="66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179388" y="1700213"/>
            <a:ext cx="8785225" cy="12969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800080"/>
                </a:solidFill>
                <a:latin typeface="Times New Roman" charset="0"/>
              </a:rPr>
              <a:t>       Вся внутренняя зона цитоплазмы заполнена многочисленными мелкими каналами и полостями, стенки которых представляют собой мембраны, сходные по своей структуре с плазматической мембраной. Эти каналы ветвятся, соединяются друг с другом и образуют сеть, получившую название </a:t>
            </a:r>
            <a:r>
              <a:rPr lang="ru-RU" sz="1600" b="1" u="sng" dirty="0" smtClean="0">
                <a:solidFill>
                  <a:srgbClr val="800080"/>
                </a:solidFill>
                <a:latin typeface="Times New Roman" charset="0"/>
              </a:rPr>
              <a:t>эндоплазматической сети</a:t>
            </a:r>
            <a:r>
              <a:rPr lang="ru-RU" sz="1600" b="1" dirty="0" smtClean="0">
                <a:solidFill>
                  <a:srgbClr val="800080"/>
                </a:solidFill>
                <a:latin typeface="Times New Roman" charset="0"/>
              </a:rPr>
              <a:t>. ЭПС неоднородна по своему строению. Известны два ее типа - гранулярная и гладкая (</a:t>
            </a:r>
            <a:r>
              <a:rPr lang="ru-RU" sz="1600" b="1" dirty="0" err="1" smtClean="0">
                <a:solidFill>
                  <a:srgbClr val="800080"/>
                </a:solidFill>
                <a:latin typeface="Times New Roman" charset="0"/>
              </a:rPr>
              <a:t>агранулярная</a:t>
            </a:r>
            <a:r>
              <a:rPr lang="ru-RU" sz="1600" b="1" dirty="0" smtClean="0">
                <a:solidFill>
                  <a:srgbClr val="800080"/>
                </a:solidFill>
                <a:latin typeface="Times New Roman" charset="0"/>
              </a:rPr>
              <a:t>).</a:t>
            </a:r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179388" y="333375"/>
            <a:ext cx="8713787" cy="1295400"/>
          </a:xfrm>
          <a:prstGeom prst="ribbon">
            <a:avLst>
              <a:gd name="adj1" fmla="val 25245"/>
              <a:gd name="adj2" fmla="val 75000"/>
            </a:avLst>
          </a:prstGeom>
          <a:gradFill rotWithShape="1">
            <a:gsLst>
              <a:gs pos="0">
                <a:srgbClr val="FF9900"/>
              </a:gs>
              <a:gs pos="50000">
                <a:srgbClr val="FFFF00"/>
              </a:gs>
              <a:gs pos="100000">
                <a:srgbClr val="FF9900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u="sng" dirty="0">
                <a:solidFill>
                  <a:srgbClr val="800080"/>
                </a:solidFill>
                <a:latin typeface="Times New Roman" charset="0"/>
              </a:rPr>
              <a:t>ЭНДОПЛАЗМАТИЧЕСКАЯ СЕТЬ (</a:t>
            </a:r>
            <a:r>
              <a:rPr lang="ru-RU" sz="2400" b="1" u="sng" dirty="0" smtClean="0">
                <a:solidFill>
                  <a:srgbClr val="800080"/>
                </a:solidFill>
                <a:latin typeface="Times New Roman" charset="0"/>
              </a:rPr>
              <a:t>ЭПС</a:t>
            </a:r>
            <a:r>
              <a:rPr lang="ru-RU" sz="2400" b="1" u="sng" dirty="0">
                <a:solidFill>
                  <a:srgbClr val="800080"/>
                </a:solidFill>
                <a:latin typeface="Times New Roman" charset="0"/>
              </a:rPr>
              <a:t>)</a:t>
            </a:r>
          </a:p>
        </p:txBody>
      </p:sp>
      <p:pic>
        <p:nvPicPr>
          <p:cNvPr id="2560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2997200"/>
            <a:ext cx="170497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Line 10"/>
          <p:cNvSpPr>
            <a:spLocks noChangeShapeType="1"/>
          </p:cNvSpPr>
          <p:nvPr/>
        </p:nvSpPr>
        <p:spPr bwMode="auto">
          <a:xfrm flipV="1">
            <a:off x="3563938" y="3284538"/>
            <a:ext cx="503237" cy="14446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6" name="Line 11"/>
          <p:cNvSpPr>
            <a:spLocks noChangeShapeType="1"/>
          </p:cNvSpPr>
          <p:nvPr/>
        </p:nvSpPr>
        <p:spPr bwMode="auto">
          <a:xfrm flipV="1">
            <a:off x="3276600" y="3933825"/>
            <a:ext cx="790575" cy="3587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7" name="Rectangle 12"/>
          <p:cNvSpPr>
            <a:spLocks noChangeArrowheads="1"/>
          </p:cNvSpPr>
          <p:nvPr/>
        </p:nvSpPr>
        <p:spPr bwMode="auto">
          <a:xfrm>
            <a:off x="4067175" y="3213100"/>
            <a:ext cx="10096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800080"/>
                </a:solidFill>
                <a:latin typeface="Times New Roman" charset="0"/>
              </a:rPr>
              <a:t>Рибосомы</a:t>
            </a:r>
          </a:p>
        </p:txBody>
      </p:sp>
      <p:sp>
        <p:nvSpPr>
          <p:cNvPr id="25608" name="Rectangle 13"/>
          <p:cNvSpPr>
            <a:spLocks noChangeArrowheads="1"/>
          </p:cNvSpPr>
          <p:nvPr/>
        </p:nvSpPr>
        <p:spPr bwMode="auto">
          <a:xfrm>
            <a:off x="4067175" y="3789363"/>
            <a:ext cx="10096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800080"/>
                </a:solidFill>
                <a:latin typeface="Times New Roman" charset="0"/>
              </a:rPr>
              <a:t>Мембрана</a:t>
            </a:r>
          </a:p>
        </p:txBody>
      </p:sp>
      <p:grpSp>
        <p:nvGrpSpPr>
          <p:cNvPr id="25609" name="Group 17"/>
          <p:cNvGrpSpPr>
            <a:grpSpLocks/>
          </p:cNvGrpSpPr>
          <p:nvPr/>
        </p:nvGrpSpPr>
        <p:grpSpPr bwMode="auto">
          <a:xfrm>
            <a:off x="1692275" y="2997200"/>
            <a:ext cx="287338" cy="1295400"/>
            <a:chOff x="1066" y="1888"/>
            <a:chExt cx="181" cy="816"/>
          </a:xfrm>
        </p:grpSpPr>
        <p:sp>
          <p:nvSpPr>
            <p:cNvPr id="25620" name="Line 14"/>
            <p:cNvSpPr>
              <a:spLocks noChangeShapeType="1"/>
            </p:cNvSpPr>
            <p:nvPr/>
          </p:nvSpPr>
          <p:spPr bwMode="auto">
            <a:xfrm>
              <a:off x="1066" y="1888"/>
              <a:ext cx="0" cy="816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1" name="Line 15"/>
            <p:cNvSpPr>
              <a:spLocks noChangeShapeType="1"/>
            </p:cNvSpPr>
            <p:nvPr/>
          </p:nvSpPr>
          <p:spPr bwMode="auto">
            <a:xfrm>
              <a:off x="1066" y="1888"/>
              <a:ext cx="181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2" name="Line 16"/>
            <p:cNvSpPr>
              <a:spLocks noChangeShapeType="1"/>
            </p:cNvSpPr>
            <p:nvPr/>
          </p:nvSpPr>
          <p:spPr bwMode="auto">
            <a:xfrm>
              <a:off x="1066" y="2704"/>
              <a:ext cx="181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5610" name="Rectangle 18"/>
          <p:cNvSpPr>
            <a:spLocks noChangeArrowheads="1"/>
          </p:cNvSpPr>
          <p:nvPr/>
        </p:nvSpPr>
        <p:spPr bwMode="auto">
          <a:xfrm>
            <a:off x="214282" y="5214950"/>
            <a:ext cx="129698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800080"/>
                </a:solidFill>
                <a:latin typeface="Times New Roman" charset="0"/>
              </a:rPr>
              <a:t>Гладкая </a:t>
            </a:r>
            <a:r>
              <a:rPr lang="ru-RU" dirty="0" smtClean="0">
                <a:solidFill>
                  <a:srgbClr val="800080"/>
                </a:solidFill>
                <a:latin typeface="Times New Roman" charset="0"/>
              </a:rPr>
              <a:t>ЭПС</a:t>
            </a:r>
            <a:endParaRPr lang="ru-RU" dirty="0">
              <a:solidFill>
                <a:srgbClr val="800080"/>
              </a:solidFill>
              <a:latin typeface="Times New Roman" charset="0"/>
            </a:endParaRPr>
          </a:p>
        </p:txBody>
      </p:sp>
      <p:grpSp>
        <p:nvGrpSpPr>
          <p:cNvPr id="25611" name="Group 19"/>
          <p:cNvGrpSpPr>
            <a:grpSpLocks/>
          </p:cNvGrpSpPr>
          <p:nvPr/>
        </p:nvGrpSpPr>
        <p:grpSpPr bwMode="auto">
          <a:xfrm>
            <a:off x="1692275" y="4797425"/>
            <a:ext cx="287338" cy="1295400"/>
            <a:chOff x="1066" y="1888"/>
            <a:chExt cx="181" cy="816"/>
          </a:xfrm>
        </p:grpSpPr>
        <p:sp>
          <p:nvSpPr>
            <p:cNvPr id="25617" name="Line 20"/>
            <p:cNvSpPr>
              <a:spLocks noChangeShapeType="1"/>
            </p:cNvSpPr>
            <p:nvPr/>
          </p:nvSpPr>
          <p:spPr bwMode="auto">
            <a:xfrm>
              <a:off x="1066" y="1888"/>
              <a:ext cx="0" cy="816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8" name="Line 21"/>
            <p:cNvSpPr>
              <a:spLocks noChangeShapeType="1"/>
            </p:cNvSpPr>
            <p:nvPr/>
          </p:nvSpPr>
          <p:spPr bwMode="auto">
            <a:xfrm>
              <a:off x="1066" y="1888"/>
              <a:ext cx="181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9" name="Line 22"/>
            <p:cNvSpPr>
              <a:spLocks noChangeShapeType="1"/>
            </p:cNvSpPr>
            <p:nvPr/>
          </p:nvSpPr>
          <p:spPr bwMode="auto">
            <a:xfrm>
              <a:off x="1066" y="2704"/>
              <a:ext cx="181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5612" name="Rectangle 23"/>
          <p:cNvSpPr>
            <a:spLocks noChangeArrowheads="1"/>
          </p:cNvSpPr>
          <p:nvPr/>
        </p:nvSpPr>
        <p:spPr bwMode="auto">
          <a:xfrm>
            <a:off x="285720" y="3357562"/>
            <a:ext cx="1296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800080"/>
                </a:solidFill>
                <a:latin typeface="Times New Roman" charset="0"/>
              </a:rPr>
              <a:t>Гранулярная</a:t>
            </a:r>
          </a:p>
          <a:p>
            <a:pPr algn="ctr"/>
            <a:r>
              <a:rPr lang="ru-RU" dirty="0">
                <a:solidFill>
                  <a:srgbClr val="800080"/>
                </a:solidFill>
                <a:latin typeface="Times New Roman" charset="0"/>
              </a:rPr>
              <a:t> </a:t>
            </a:r>
            <a:r>
              <a:rPr lang="ru-RU" dirty="0" smtClean="0">
                <a:solidFill>
                  <a:srgbClr val="800080"/>
                </a:solidFill>
                <a:latin typeface="Times New Roman" charset="0"/>
              </a:rPr>
              <a:t>ЭПС</a:t>
            </a:r>
            <a:endParaRPr lang="ru-RU" dirty="0">
              <a:solidFill>
                <a:srgbClr val="800080"/>
              </a:solidFill>
              <a:latin typeface="Times New Roman" charset="0"/>
            </a:endParaRPr>
          </a:p>
        </p:txBody>
      </p:sp>
      <p:grpSp>
        <p:nvGrpSpPr>
          <p:cNvPr id="25613" name="Group 27"/>
          <p:cNvGrpSpPr>
            <a:grpSpLocks/>
          </p:cNvGrpSpPr>
          <p:nvPr/>
        </p:nvGrpSpPr>
        <p:grpSpPr bwMode="auto">
          <a:xfrm>
            <a:off x="4643438" y="3789363"/>
            <a:ext cx="4176712" cy="2592387"/>
            <a:chOff x="2925" y="2387"/>
            <a:chExt cx="2631" cy="1633"/>
          </a:xfrm>
        </p:grpSpPr>
        <p:sp>
          <p:nvSpPr>
            <p:cNvPr id="25614" name="Oval 24"/>
            <p:cNvSpPr>
              <a:spLocks noChangeArrowheads="1"/>
            </p:cNvSpPr>
            <p:nvPr/>
          </p:nvSpPr>
          <p:spPr bwMode="auto">
            <a:xfrm>
              <a:off x="3470" y="2387"/>
              <a:ext cx="1542" cy="499"/>
            </a:xfrm>
            <a:prstGeom prst="ellipse">
              <a:avLst/>
            </a:prstGeom>
            <a:solidFill>
              <a:srgbClr val="99FF99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1" u="sng">
                  <a:solidFill>
                    <a:srgbClr val="800080"/>
                  </a:solidFill>
                  <a:latin typeface="Times New Roman" charset="0"/>
                </a:rPr>
                <a:t>Функции ЭС</a:t>
              </a:r>
            </a:p>
          </p:txBody>
        </p:sp>
        <p:sp>
          <p:nvSpPr>
            <p:cNvPr id="25615" name="AutoShape 25"/>
            <p:cNvSpPr>
              <a:spLocks noChangeArrowheads="1"/>
            </p:cNvSpPr>
            <p:nvPr/>
          </p:nvSpPr>
          <p:spPr bwMode="auto">
            <a:xfrm>
              <a:off x="2925" y="3022"/>
              <a:ext cx="2631" cy="998"/>
            </a:xfrm>
            <a:prstGeom prst="foldedCorner">
              <a:avLst>
                <a:gd name="adj" fmla="val 12500"/>
              </a:avLst>
            </a:prstGeom>
            <a:gradFill rotWithShape="1">
              <a:gsLst>
                <a:gs pos="0">
                  <a:srgbClr val="99FF99"/>
                </a:gs>
                <a:gs pos="50000">
                  <a:srgbClr val="FFFFCC"/>
                </a:gs>
                <a:gs pos="100000">
                  <a:srgbClr val="99FF99"/>
                </a:gs>
              </a:gsLst>
              <a:lin ang="5400000" scaled="1"/>
            </a:gradFill>
            <a:ln w="9525">
              <a:solidFill>
                <a:srgbClr val="00CC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Wingdings" pitchFamily="2" charset="2"/>
                <a:buChar char="Ш"/>
              </a:pPr>
              <a:r>
                <a:rPr lang="ru-RU">
                  <a:solidFill>
                    <a:schemeClr val="bg2"/>
                  </a:solidFill>
                  <a:latin typeface="Times New Roman" charset="0"/>
                </a:rPr>
                <a:t>Синтез белков, жиров и углеводов</a:t>
              </a:r>
            </a:p>
            <a:p>
              <a:pPr>
                <a:buFont typeface="Wingdings" pitchFamily="2" charset="2"/>
                <a:buChar char="Ш"/>
              </a:pPr>
              <a:r>
                <a:rPr lang="ru-RU">
                  <a:solidFill>
                    <a:schemeClr val="bg2"/>
                  </a:solidFill>
                  <a:latin typeface="Times New Roman" charset="0"/>
                </a:rPr>
                <a:t>Накопление белков, жиров и углеводов</a:t>
              </a:r>
            </a:p>
            <a:p>
              <a:pPr>
                <a:buFont typeface="Wingdings" pitchFamily="2" charset="2"/>
                <a:buChar char="Ш"/>
              </a:pPr>
              <a:r>
                <a:rPr lang="ru-RU">
                  <a:solidFill>
                    <a:schemeClr val="bg2"/>
                  </a:solidFill>
                  <a:latin typeface="Times New Roman" charset="0"/>
                </a:rPr>
                <a:t>Усиление связи между органоидами</a:t>
              </a:r>
            </a:p>
            <a:p>
              <a:endParaRPr lang="ru-RU">
                <a:solidFill>
                  <a:schemeClr val="bg2"/>
                </a:solidFill>
                <a:latin typeface="Times New Roman" charset="0"/>
              </a:endParaRPr>
            </a:p>
          </p:txBody>
        </p:sp>
        <p:sp>
          <p:nvSpPr>
            <p:cNvPr id="25616" name="AutoShape 26"/>
            <p:cNvSpPr>
              <a:spLocks noChangeArrowheads="1"/>
            </p:cNvSpPr>
            <p:nvPr/>
          </p:nvSpPr>
          <p:spPr bwMode="auto">
            <a:xfrm>
              <a:off x="4105" y="2886"/>
              <a:ext cx="317" cy="227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66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4792C-021C-4D6B-85F0-7F2B7ADAE25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50000">
              <a:srgbClr val="66CCFF"/>
            </a:gs>
            <a:gs pos="100000">
              <a:srgbClr val="66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179388" y="1700213"/>
            <a:ext cx="5184775" cy="26654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CC00FF"/>
                </a:solidFill>
                <a:latin typeface="Times New Roman" charset="0"/>
              </a:rPr>
              <a:t>      В клетках растений и простейших аппарат </a:t>
            </a:r>
            <a:r>
              <a:rPr lang="ru-RU" sz="2000" dirty="0" err="1" smtClean="0">
                <a:solidFill>
                  <a:srgbClr val="CC00FF"/>
                </a:solidFill>
                <a:latin typeface="Times New Roman" charset="0"/>
              </a:rPr>
              <a:t>Гольджи</a:t>
            </a:r>
            <a:r>
              <a:rPr lang="ru-RU" sz="2000" dirty="0" smtClean="0">
                <a:solidFill>
                  <a:srgbClr val="CC00FF"/>
                </a:solidFill>
                <a:latin typeface="Times New Roman" charset="0"/>
              </a:rPr>
              <a:t> представлен отдельными тельцами серповидной или палочковидной формы.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CC00FF"/>
                </a:solidFill>
                <a:latin typeface="Times New Roman" charset="0"/>
              </a:rPr>
              <a:t>      В состав аппарата </a:t>
            </a:r>
            <a:r>
              <a:rPr lang="ru-RU" sz="2000" dirty="0" err="1" smtClean="0">
                <a:solidFill>
                  <a:srgbClr val="CC00FF"/>
                </a:solidFill>
                <a:latin typeface="Times New Roman" charset="0"/>
              </a:rPr>
              <a:t>Гольджи</a:t>
            </a:r>
            <a:r>
              <a:rPr lang="ru-RU" sz="2000" dirty="0" smtClean="0">
                <a:solidFill>
                  <a:srgbClr val="CC00FF"/>
                </a:solidFill>
                <a:latin typeface="Times New Roman" charset="0"/>
              </a:rPr>
              <a:t> входят: полости, ограниченные мембранами и расположенные группами (по 5-10) - </a:t>
            </a:r>
            <a:r>
              <a:rPr lang="ru-RU" sz="2000" b="1" dirty="0" err="1" smtClean="0">
                <a:solidFill>
                  <a:srgbClr val="CC00FF"/>
                </a:solidFill>
                <a:latin typeface="Times New Roman" charset="0"/>
              </a:rPr>
              <a:t>диктиосомы</a:t>
            </a:r>
            <a:r>
              <a:rPr lang="ru-RU" sz="2000" dirty="0" smtClean="0">
                <a:solidFill>
                  <a:srgbClr val="CC00FF"/>
                </a:solidFill>
                <a:latin typeface="Times New Roman" charset="0"/>
              </a:rPr>
              <a:t>, а также крупные и мелкие пузырьки, расположенные на концах полостей. Все эти элементы составляют единый комплекс.</a:t>
            </a:r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179388" y="333375"/>
            <a:ext cx="8713787" cy="1295400"/>
          </a:xfrm>
          <a:prstGeom prst="ribbon">
            <a:avLst>
              <a:gd name="adj1" fmla="val 25245"/>
              <a:gd name="adj2" fmla="val 75000"/>
            </a:avLst>
          </a:prstGeom>
          <a:gradFill rotWithShape="1">
            <a:gsLst>
              <a:gs pos="0">
                <a:srgbClr val="FF9900"/>
              </a:gs>
              <a:gs pos="50000">
                <a:srgbClr val="FFFF00"/>
              </a:gs>
              <a:gs pos="100000">
                <a:srgbClr val="FF9900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u="sng">
                <a:solidFill>
                  <a:srgbClr val="800080"/>
                </a:solidFill>
                <a:latin typeface="Times New Roman" charset="0"/>
              </a:rPr>
              <a:t>АППАРАТ ГОЛЬДЖИ</a:t>
            </a:r>
          </a:p>
        </p:txBody>
      </p:sp>
      <p:pic>
        <p:nvPicPr>
          <p:cNvPr id="3277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1773238"/>
            <a:ext cx="33813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AutoShape 8"/>
          <p:cNvSpPr>
            <a:spLocks noChangeArrowheads="1"/>
          </p:cNvSpPr>
          <p:nvPr/>
        </p:nvSpPr>
        <p:spPr bwMode="auto">
          <a:xfrm>
            <a:off x="971550" y="4508500"/>
            <a:ext cx="7272338" cy="2233613"/>
          </a:xfrm>
          <a:prstGeom prst="flowChartMultidocumen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/>
            <a:r>
              <a:rPr lang="ru-RU">
                <a:solidFill>
                  <a:srgbClr val="660066"/>
                </a:solidFill>
              </a:rPr>
              <a:t>                                  ФУНКЦИИ:</a:t>
            </a:r>
          </a:p>
          <a:p>
            <a:pPr marL="342900" indent="-342900">
              <a:buFontTx/>
              <a:buAutoNum type="arabicPeriod"/>
            </a:pPr>
            <a:r>
              <a:rPr lang="ru-RU"/>
              <a:t>Накопление и транспорт веществ, химическая</a:t>
            </a:r>
            <a:br>
              <a:rPr lang="ru-RU"/>
            </a:br>
            <a:r>
              <a:rPr lang="ru-RU"/>
              <a:t>модернизация.</a:t>
            </a:r>
          </a:p>
          <a:p>
            <a:pPr marL="342900" indent="-342900">
              <a:buFontTx/>
              <a:buAutoNum type="arabicPeriod"/>
            </a:pPr>
            <a:r>
              <a:rPr lang="ru-RU"/>
              <a:t> Образование лизосом.</a:t>
            </a:r>
          </a:p>
          <a:p>
            <a:pPr marL="342900" indent="-342900">
              <a:buFontTx/>
              <a:buAutoNum type="arabicPeriod"/>
            </a:pPr>
            <a:r>
              <a:rPr lang="ru-RU"/>
              <a:t> Синтез липидов и углеводов на стенках мембран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4792C-021C-4D6B-85F0-7F2B7ADAE25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50000">
              <a:srgbClr val="66CCFF"/>
            </a:gs>
            <a:gs pos="100000">
              <a:srgbClr val="66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179388" y="333375"/>
            <a:ext cx="8713787" cy="1295400"/>
          </a:xfrm>
          <a:prstGeom prst="ribbon">
            <a:avLst>
              <a:gd name="adj1" fmla="val 25245"/>
              <a:gd name="adj2" fmla="val 75000"/>
            </a:avLst>
          </a:prstGeom>
          <a:gradFill rotWithShape="1">
            <a:gsLst>
              <a:gs pos="0">
                <a:srgbClr val="FF9900"/>
              </a:gs>
              <a:gs pos="50000">
                <a:srgbClr val="FFFF00"/>
              </a:gs>
              <a:gs pos="100000">
                <a:srgbClr val="FF9900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u="sng">
                <a:solidFill>
                  <a:srgbClr val="800080"/>
                </a:solidFill>
                <a:latin typeface="Times New Roman" charset="0"/>
              </a:rPr>
              <a:t>РИБОСОМЫ</a:t>
            </a:r>
          </a:p>
        </p:txBody>
      </p:sp>
      <p:pic>
        <p:nvPicPr>
          <p:cNvPr id="1026" name="Picture 2" descr="Строение рибосом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071677"/>
            <a:ext cx="4286280" cy="400974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6715140" y="3571876"/>
            <a:ext cx="1512887" cy="503238"/>
          </a:xfrm>
          <a:prstGeom prst="rect">
            <a:avLst/>
          </a:prstGeom>
          <a:solidFill>
            <a:srgbClr val="00CC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dirty="0">
                <a:solidFill>
                  <a:srgbClr val="9900CC"/>
                </a:solidFill>
                <a:latin typeface="Times New Roman" charset="0"/>
              </a:rPr>
              <a:t>МАЛАЯ</a:t>
            </a:r>
          </a:p>
          <a:p>
            <a:pPr algn="ctr"/>
            <a:r>
              <a:rPr lang="ru-RU" sz="1400" dirty="0">
                <a:solidFill>
                  <a:srgbClr val="9900CC"/>
                </a:solidFill>
                <a:latin typeface="Times New Roman" charset="0"/>
              </a:rPr>
              <a:t>СУБЧАСТИЦА</a:t>
            </a:r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 flipH="1">
            <a:off x="5072066" y="3786190"/>
            <a:ext cx="1714512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357158" y="3500438"/>
            <a:ext cx="1643074" cy="571504"/>
          </a:xfrm>
          <a:prstGeom prst="rect">
            <a:avLst/>
          </a:prstGeom>
          <a:solidFill>
            <a:srgbClr val="00CC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>
                <a:solidFill>
                  <a:srgbClr val="9900CC"/>
                </a:solidFill>
                <a:latin typeface="Times New Roman" charset="0"/>
              </a:rPr>
              <a:t>БОЛЬШАЯ</a:t>
            </a:r>
          </a:p>
          <a:p>
            <a:pPr algn="ctr"/>
            <a:r>
              <a:rPr lang="ru-RU" sz="1400">
                <a:solidFill>
                  <a:srgbClr val="9900CC"/>
                </a:solidFill>
                <a:latin typeface="Times New Roman" charset="0"/>
              </a:rPr>
              <a:t>СУБЧАСТИЦА</a:t>
            </a:r>
          </a:p>
        </p:txBody>
      </p:sp>
      <p:sp>
        <p:nvSpPr>
          <p:cNvPr id="19" name="Line 13"/>
          <p:cNvSpPr>
            <a:spLocks noChangeShapeType="1"/>
          </p:cNvSpPr>
          <p:nvPr/>
        </p:nvSpPr>
        <p:spPr bwMode="auto">
          <a:xfrm>
            <a:off x="1928794" y="3929066"/>
            <a:ext cx="1439862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4792C-021C-4D6B-85F0-7F2B7ADAE25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50000">
              <a:srgbClr val="66CCFF"/>
            </a:gs>
            <a:gs pos="100000">
              <a:srgbClr val="66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1700213"/>
            <a:ext cx="4537075" cy="25209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solidFill>
                  <a:srgbClr val="CC00FF"/>
                </a:solidFill>
                <a:latin typeface="Times New Roman" charset="0"/>
              </a:rPr>
              <a:t>      РИБОСОМЫ – ультрамикроскопические органеллы округлой или грибовидной формы, состоящие из двух частей — субчастиц. Они не имеют мембранного строения и состоят из белка и РНК. Субчастицы образуются в ядрышке.</a:t>
            </a:r>
          </a:p>
        </p:txBody>
      </p:sp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179388" y="333375"/>
            <a:ext cx="8713787" cy="1295400"/>
          </a:xfrm>
          <a:prstGeom prst="ribbon">
            <a:avLst>
              <a:gd name="adj1" fmla="val 25245"/>
              <a:gd name="adj2" fmla="val 75000"/>
            </a:avLst>
          </a:prstGeom>
          <a:gradFill rotWithShape="1">
            <a:gsLst>
              <a:gs pos="0">
                <a:srgbClr val="FF9900"/>
              </a:gs>
              <a:gs pos="50000">
                <a:srgbClr val="FFFF00"/>
              </a:gs>
              <a:gs pos="100000">
                <a:srgbClr val="FF9900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u="sng">
                <a:solidFill>
                  <a:srgbClr val="800080"/>
                </a:solidFill>
                <a:latin typeface="Times New Roman" charset="0"/>
              </a:rPr>
              <a:t>РИБОСОМЫ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4427538" y="4365625"/>
            <a:ext cx="453707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000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rPr>
              <a:t>      Рибосомы - универсальные органеллы всех клеток животных и растений. Находятся в цитоплазме в свободном состоянии или на мембранах эндоплазматической сети; кроме того, содержатся в митохондриях и хлоропластах. </a:t>
            </a:r>
          </a:p>
        </p:txBody>
      </p:sp>
      <p:pic>
        <p:nvPicPr>
          <p:cNvPr id="3072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1844675"/>
            <a:ext cx="14287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Rectangle 9"/>
          <p:cNvSpPr>
            <a:spLocks noChangeArrowheads="1"/>
          </p:cNvSpPr>
          <p:nvPr/>
        </p:nvSpPr>
        <p:spPr bwMode="auto">
          <a:xfrm>
            <a:off x="468313" y="1844675"/>
            <a:ext cx="1512887" cy="503238"/>
          </a:xfrm>
          <a:prstGeom prst="rect">
            <a:avLst/>
          </a:prstGeom>
          <a:solidFill>
            <a:srgbClr val="00CC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>
                <a:solidFill>
                  <a:srgbClr val="9900CC"/>
                </a:solidFill>
                <a:latin typeface="Times New Roman" charset="0"/>
              </a:rPr>
              <a:t>МАЛАЯ</a:t>
            </a:r>
          </a:p>
          <a:p>
            <a:pPr algn="ctr"/>
            <a:r>
              <a:rPr lang="ru-RU" sz="1400">
                <a:solidFill>
                  <a:srgbClr val="9900CC"/>
                </a:solidFill>
                <a:latin typeface="Times New Roman" charset="0"/>
              </a:rPr>
              <a:t>СУБЧАСТИЦА</a:t>
            </a:r>
          </a:p>
        </p:txBody>
      </p:sp>
      <p:sp>
        <p:nvSpPr>
          <p:cNvPr id="30727" name="Rectangle 10"/>
          <p:cNvSpPr>
            <a:spLocks noChangeArrowheads="1"/>
          </p:cNvSpPr>
          <p:nvPr/>
        </p:nvSpPr>
        <p:spPr bwMode="auto">
          <a:xfrm>
            <a:off x="468313" y="3429000"/>
            <a:ext cx="1512887" cy="503238"/>
          </a:xfrm>
          <a:prstGeom prst="rect">
            <a:avLst/>
          </a:prstGeom>
          <a:solidFill>
            <a:srgbClr val="00CC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>
                <a:solidFill>
                  <a:srgbClr val="9900CC"/>
                </a:solidFill>
                <a:latin typeface="Times New Roman" charset="0"/>
              </a:rPr>
              <a:t>БОЛЬШАЯ</a:t>
            </a:r>
          </a:p>
          <a:p>
            <a:pPr algn="ctr"/>
            <a:r>
              <a:rPr lang="ru-RU" sz="1400">
                <a:solidFill>
                  <a:srgbClr val="9900CC"/>
                </a:solidFill>
                <a:latin typeface="Times New Roman" charset="0"/>
              </a:rPr>
              <a:t>СУБЧАСТИЦА</a:t>
            </a:r>
          </a:p>
        </p:txBody>
      </p:sp>
      <p:sp>
        <p:nvSpPr>
          <p:cNvPr id="30728" name="Rectangle 11"/>
          <p:cNvSpPr>
            <a:spLocks noChangeArrowheads="1"/>
          </p:cNvSpPr>
          <p:nvPr/>
        </p:nvSpPr>
        <p:spPr bwMode="auto">
          <a:xfrm>
            <a:off x="323850" y="2565400"/>
            <a:ext cx="1944688" cy="503238"/>
          </a:xfrm>
          <a:prstGeom prst="rect">
            <a:avLst/>
          </a:prstGeom>
          <a:solidFill>
            <a:srgbClr val="00CC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>
                <a:solidFill>
                  <a:srgbClr val="9900CC"/>
                </a:solidFill>
                <a:latin typeface="Times New Roman" charset="0"/>
              </a:rPr>
              <a:t>ФУНКЦИОНАЛЬНЫЙ</a:t>
            </a:r>
          </a:p>
          <a:p>
            <a:pPr algn="ctr"/>
            <a:r>
              <a:rPr lang="ru-RU" sz="1400">
                <a:solidFill>
                  <a:srgbClr val="9900CC"/>
                </a:solidFill>
                <a:latin typeface="Times New Roman" charset="0"/>
              </a:rPr>
              <a:t>ЦЕНТР</a:t>
            </a:r>
          </a:p>
        </p:txBody>
      </p:sp>
      <p:sp>
        <p:nvSpPr>
          <p:cNvPr id="30729" name="Line 12"/>
          <p:cNvSpPr>
            <a:spLocks noChangeShapeType="1"/>
          </p:cNvSpPr>
          <p:nvPr/>
        </p:nvSpPr>
        <p:spPr bwMode="auto">
          <a:xfrm>
            <a:off x="1979613" y="2133600"/>
            <a:ext cx="1439862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 type="oval" w="med" len="med"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30" name="Line 13"/>
          <p:cNvSpPr>
            <a:spLocks noChangeShapeType="1"/>
          </p:cNvSpPr>
          <p:nvPr/>
        </p:nvSpPr>
        <p:spPr bwMode="auto">
          <a:xfrm>
            <a:off x="1979613" y="3644900"/>
            <a:ext cx="1439862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 type="oval" w="med" len="med"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31" name="Line 14"/>
          <p:cNvSpPr>
            <a:spLocks noChangeShapeType="1"/>
          </p:cNvSpPr>
          <p:nvPr/>
        </p:nvSpPr>
        <p:spPr bwMode="auto">
          <a:xfrm>
            <a:off x="2268538" y="2781300"/>
            <a:ext cx="1150937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 type="oval" w="med" len="med"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32" name="Oval 16"/>
          <p:cNvSpPr>
            <a:spLocks noChangeArrowheads="1"/>
          </p:cNvSpPr>
          <p:nvPr/>
        </p:nvSpPr>
        <p:spPr bwMode="auto">
          <a:xfrm>
            <a:off x="539750" y="5157788"/>
            <a:ext cx="3887788" cy="1223962"/>
          </a:xfrm>
          <a:prstGeom prst="ellipse">
            <a:avLst/>
          </a:prstGeom>
          <a:gradFill rotWithShape="1">
            <a:gsLst>
              <a:gs pos="0">
                <a:srgbClr val="CC99FF"/>
              </a:gs>
              <a:gs pos="50000">
                <a:srgbClr val="FFFFCC"/>
              </a:gs>
              <a:gs pos="100000">
                <a:srgbClr val="CC99FF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99FF"/>
            </a:extrusionClr>
          </a:sp3d>
        </p:spPr>
        <p:txBody>
          <a:bodyPr anchor="ctr">
            <a:flatTx/>
          </a:bodyPr>
          <a:lstStyle/>
          <a:p>
            <a:pPr algn="ctr"/>
            <a:r>
              <a:rPr lang="ru-RU">
                <a:solidFill>
                  <a:schemeClr val="bg2"/>
                </a:solidFill>
                <a:latin typeface="Times New Roman" charset="0"/>
              </a:rPr>
              <a:t>Синтез белка в функциональном центре</a:t>
            </a:r>
          </a:p>
        </p:txBody>
      </p:sp>
      <p:sp>
        <p:nvSpPr>
          <p:cNvPr id="30733" name="AutoShape 15"/>
          <p:cNvSpPr>
            <a:spLocks noChangeArrowheads="1"/>
          </p:cNvSpPr>
          <p:nvPr/>
        </p:nvSpPr>
        <p:spPr bwMode="auto">
          <a:xfrm>
            <a:off x="1042988" y="4508500"/>
            <a:ext cx="2952750" cy="649288"/>
          </a:xfrm>
          <a:prstGeom prst="downArrowCallout">
            <a:avLst>
              <a:gd name="adj1" fmla="val 113692"/>
              <a:gd name="adj2" fmla="val 113692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ФУНКЦИЯ</a:t>
            </a: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4792C-021C-4D6B-85F0-7F2B7ADAE25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50000">
              <a:srgbClr val="66CCFF"/>
            </a:gs>
            <a:gs pos="100000">
              <a:srgbClr val="66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3276600" y="1700213"/>
            <a:ext cx="5688013" cy="244951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solidFill>
                  <a:srgbClr val="CC00FF"/>
                </a:solidFill>
                <a:latin typeface="Times New Roman" charset="0"/>
              </a:rPr>
              <a:t>      Митохондрии - микроскопические органеллы, имеющие двухмембранное строение. Внешняя мембрана гладкая, внутренняя — образует различной формы выросты — кристы. В матриксе митохондрии (полужидком веществе) находятся ферменты, рибосомы, ДНК, РНК. Число митохондрий в одной клетке от единиц до нескольких тысяч.</a:t>
            </a:r>
          </a:p>
        </p:txBody>
      </p:sp>
      <p:sp>
        <p:nvSpPr>
          <p:cNvPr id="31747" name="AutoShape 3"/>
          <p:cNvSpPr>
            <a:spLocks noChangeArrowheads="1"/>
          </p:cNvSpPr>
          <p:nvPr/>
        </p:nvSpPr>
        <p:spPr bwMode="auto">
          <a:xfrm>
            <a:off x="179388" y="333375"/>
            <a:ext cx="8713787" cy="1295400"/>
          </a:xfrm>
          <a:prstGeom prst="ribbon">
            <a:avLst>
              <a:gd name="adj1" fmla="val 25245"/>
              <a:gd name="adj2" fmla="val 75000"/>
            </a:avLst>
          </a:prstGeom>
          <a:gradFill rotWithShape="1">
            <a:gsLst>
              <a:gs pos="0">
                <a:srgbClr val="FF9900"/>
              </a:gs>
              <a:gs pos="50000">
                <a:srgbClr val="FFFF00"/>
              </a:gs>
              <a:gs pos="100000">
                <a:srgbClr val="FF9900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u="sng">
                <a:solidFill>
                  <a:srgbClr val="800080"/>
                </a:solidFill>
                <a:latin typeface="Times New Roman" charset="0"/>
              </a:rPr>
              <a:t>МИТОХОНДРИИ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611188" y="4941888"/>
            <a:ext cx="889317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spcBef>
                <a:spcPct val="20000"/>
              </a:spcBef>
              <a:buClr>
                <a:srgbClr val="000099"/>
              </a:buClr>
              <a:buSzPct val="65000"/>
              <a:buFont typeface="Wingdings" pitchFamily="2" charset="2"/>
              <a:buAutoNum type="arabicPeriod"/>
            </a:pPr>
            <a:r>
              <a:rPr lang="ru-RU">
                <a:solidFill>
                  <a:srgbClr val="000099"/>
                </a:solidFill>
                <a:latin typeface="Times New Roman" charset="0"/>
              </a:rPr>
              <a:t>Митохондрия - универсальная органелла, являющаяся дыхательным и</a:t>
            </a:r>
            <a:br>
              <a:rPr lang="ru-RU">
                <a:solidFill>
                  <a:srgbClr val="000099"/>
                </a:solidFill>
                <a:latin typeface="Times New Roman" charset="0"/>
              </a:rPr>
            </a:br>
            <a:r>
              <a:rPr lang="ru-RU">
                <a:solidFill>
                  <a:srgbClr val="000099"/>
                </a:solidFill>
                <a:latin typeface="Times New Roman" charset="0"/>
              </a:rPr>
              <a:t>энергетическим центром.</a:t>
            </a:r>
          </a:p>
          <a:p>
            <a:pPr marL="533400" indent="-533400">
              <a:spcBef>
                <a:spcPct val="20000"/>
              </a:spcBef>
              <a:buClr>
                <a:srgbClr val="000099"/>
              </a:buClr>
              <a:buSzPct val="65000"/>
              <a:buFont typeface="Wingdings" pitchFamily="2" charset="2"/>
              <a:buAutoNum type="arabicPeriod"/>
            </a:pPr>
            <a:r>
              <a:rPr lang="ru-RU">
                <a:solidFill>
                  <a:srgbClr val="000099"/>
                </a:solidFill>
                <a:latin typeface="Times New Roman" charset="0"/>
              </a:rPr>
              <a:t>В процессе кислородного (окислительного) этапа диссимиляции в</a:t>
            </a:r>
            <a:br>
              <a:rPr lang="ru-RU">
                <a:solidFill>
                  <a:srgbClr val="000099"/>
                </a:solidFill>
                <a:latin typeface="Times New Roman" charset="0"/>
              </a:rPr>
            </a:br>
            <a:r>
              <a:rPr lang="ru-RU">
                <a:solidFill>
                  <a:srgbClr val="000099"/>
                </a:solidFill>
                <a:latin typeface="Times New Roman" charset="0"/>
              </a:rPr>
              <a:t>матриксе с помощью ферментов происходит расщепление органических</a:t>
            </a:r>
            <a:br>
              <a:rPr lang="ru-RU">
                <a:solidFill>
                  <a:srgbClr val="000099"/>
                </a:solidFill>
                <a:latin typeface="Times New Roman" charset="0"/>
              </a:rPr>
            </a:br>
            <a:r>
              <a:rPr lang="ru-RU">
                <a:solidFill>
                  <a:srgbClr val="000099"/>
                </a:solidFill>
                <a:latin typeface="Times New Roman" charset="0"/>
              </a:rPr>
              <a:t>веществ с освобождением энергии, которая идет на синтез АТФ (на</a:t>
            </a:r>
            <a:br>
              <a:rPr lang="ru-RU">
                <a:solidFill>
                  <a:srgbClr val="000099"/>
                </a:solidFill>
                <a:latin typeface="Times New Roman" charset="0"/>
              </a:rPr>
            </a:br>
            <a:r>
              <a:rPr lang="ru-RU">
                <a:solidFill>
                  <a:srgbClr val="000099"/>
                </a:solidFill>
                <a:latin typeface="Times New Roman" charset="0"/>
              </a:rPr>
              <a:t>кристах).</a:t>
            </a:r>
          </a:p>
        </p:txBody>
      </p:sp>
      <p:pic>
        <p:nvPicPr>
          <p:cNvPr id="3174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916113"/>
            <a:ext cx="3240088" cy="198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AutoShape 8"/>
          <p:cNvSpPr>
            <a:spLocks noChangeArrowheads="1"/>
          </p:cNvSpPr>
          <p:nvPr/>
        </p:nvSpPr>
        <p:spPr bwMode="auto">
          <a:xfrm>
            <a:off x="1042988" y="4292600"/>
            <a:ext cx="6842125" cy="720725"/>
          </a:xfrm>
          <a:prstGeom prst="star16">
            <a:avLst>
              <a:gd name="adj" fmla="val 37500"/>
            </a:avLst>
          </a:prstGeom>
          <a:solidFill>
            <a:srgbClr val="FFFF00"/>
          </a:solidFill>
          <a:ln w="9525">
            <a:solidFill>
              <a:srgbClr val="800080"/>
            </a:solidFill>
            <a:miter lim="800000"/>
            <a:headEnd/>
            <a:tailEnd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660066"/>
                </a:solidFill>
                <a:latin typeface="Times New Roman" charset="0"/>
              </a:rPr>
              <a:t>Функции</a:t>
            </a:r>
            <a:r>
              <a:rPr lang="ru-RU" b="1">
                <a:latin typeface="Times New Roman" charset="0"/>
              </a:rPr>
              <a:t> </a:t>
            </a:r>
            <a:r>
              <a:rPr lang="ru-RU" b="1">
                <a:solidFill>
                  <a:srgbClr val="660066"/>
                </a:solidFill>
                <a:latin typeface="Times New Roman" charset="0"/>
              </a:rPr>
              <a:t>митохондрий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4792C-021C-4D6B-85F0-7F2B7ADAE254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50000">
              <a:srgbClr val="66CCFF"/>
            </a:gs>
            <a:gs pos="100000">
              <a:srgbClr val="66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22" name="AutoShape 3"/>
          <p:cNvSpPr>
            <a:spLocks noChangeArrowheads="1"/>
          </p:cNvSpPr>
          <p:nvPr/>
        </p:nvSpPr>
        <p:spPr bwMode="auto">
          <a:xfrm>
            <a:off x="179388" y="333375"/>
            <a:ext cx="8713787" cy="1295400"/>
          </a:xfrm>
          <a:prstGeom prst="ribbon">
            <a:avLst>
              <a:gd name="adj1" fmla="val 25245"/>
              <a:gd name="adj2" fmla="val 75000"/>
            </a:avLst>
          </a:prstGeom>
          <a:gradFill rotWithShape="1">
            <a:gsLst>
              <a:gs pos="0">
                <a:srgbClr val="FF9900"/>
              </a:gs>
              <a:gs pos="50000">
                <a:srgbClr val="FFFF00"/>
              </a:gs>
              <a:gs pos="100000">
                <a:srgbClr val="FF9900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u="sng">
                <a:solidFill>
                  <a:srgbClr val="800080"/>
                </a:solidFill>
                <a:latin typeface="Times New Roman" charset="0"/>
              </a:rPr>
              <a:t>ПЛАСТИДЫ</a:t>
            </a:r>
          </a:p>
        </p:txBody>
      </p:sp>
      <p:pic>
        <p:nvPicPr>
          <p:cNvPr id="9" name="Рисунок 8" descr="Пластид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000240"/>
            <a:ext cx="4143404" cy="4429156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4792C-021C-4D6B-85F0-7F2B7ADAE254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50000">
              <a:srgbClr val="66CCFF"/>
            </a:gs>
            <a:gs pos="100000">
              <a:srgbClr val="66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80" name="Group 160"/>
          <p:cNvGraphicFramePr>
            <a:graphicFrameLocks noGrp="1"/>
          </p:cNvGraphicFramePr>
          <p:nvPr>
            <p:ph sz="half" idx="1"/>
          </p:nvPr>
        </p:nvGraphicFramePr>
        <p:xfrm>
          <a:off x="250825" y="4724400"/>
          <a:ext cx="8569325" cy="1917066"/>
        </p:xfrm>
        <a:graphic>
          <a:graphicData uri="http://schemas.openxmlformats.org/drawingml/2006/table">
            <a:tbl>
              <a:tblPr/>
              <a:tblGrid>
                <a:gridCol w="1555750"/>
                <a:gridCol w="2333625"/>
                <a:gridCol w="2259013"/>
                <a:gridCol w="2420937"/>
              </a:tblGrid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</a:rPr>
                        <a:t>Вид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</a:rPr>
                        <a:t>Хлоропласты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</a:rPr>
                        <a:t>Хромопласты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</a:rPr>
                        <a:t>Лейкопласты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</a:rPr>
                        <a:t>Цвет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</a:rPr>
                        <a:t>Зелёный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</a:rPr>
                        <a:t>Жёлтый, оранжевый или красный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</a:rPr>
                        <a:t>Бесцветный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</a:rPr>
                        <a:t>Пигмент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</a:rPr>
                        <a:t>Пигмент хлорофилл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</a:rPr>
                        <a:t>Пигмент есть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</a:rPr>
                        <a:t>Пигмента 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</a:rPr>
                        <a:t>Функция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</a:rPr>
                        <a:t>Создание органических веществ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</a:rPr>
                        <a:t>Придают окраску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charset="0"/>
                        </a:rPr>
                        <a:t>Место отложения питательных веществ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21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179388" y="1700213"/>
            <a:ext cx="4248150" cy="2376487"/>
          </a:xfrm>
        </p:spPr>
        <p:txBody>
          <a:bodyPr/>
          <a:lstStyle/>
          <a:p>
            <a:r>
              <a:rPr lang="ru-RU" sz="2400" dirty="0" smtClean="0">
                <a:solidFill>
                  <a:srgbClr val="CC00FF"/>
                </a:solidFill>
                <a:latin typeface="Times New Roman" charset="0"/>
              </a:rPr>
              <a:t>Пластиды - это энергетические станции растительной клетки.</a:t>
            </a:r>
          </a:p>
          <a:p>
            <a:r>
              <a:rPr lang="ru-RU" sz="2400" dirty="0" smtClean="0">
                <a:solidFill>
                  <a:srgbClr val="CC00FF"/>
                </a:solidFill>
                <a:latin typeface="Times New Roman" charset="0"/>
              </a:rPr>
              <a:t>Пластиды могут превращаться из одного вида в другой.</a:t>
            </a:r>
          </a:p>
        </p:txBody>
      </p:sp>
      <p:sp>
        <p:nvSpPr>
          <p:cNvPr id="33822" name="AutoShape 3"/>
          <p:cNvSpPr>
            <a:spLocks noChangeArrowheads="1"/>
          </p:cNvSpPr>
          <p:nvPr/>
        </p:nvSpPr>
        <p:spPr bwMode="auto">
          <a:xfrm>
            <a:off x="179388" y="333375"/>
            <a:ext cx="8713787" cy="1295400"/>
          </a:xfrm>
          <a:prstGeom prst="ribbon">
            <a:avLst>
              <a:gd name="adj1" fmla="val 25245"/>
              <a:gd name="adj2" fmla="val 75000"/>
            </a:avLst>
          </a:prstGeom>
          <a:gradFill rotWithShape="1">
            <a:gsLst>
              <a:gs pos="0">
                <a:srgbClr val="FF9900"/>
              </a:gs>
              <a:gs pos="50000">
                <a:srgbClr val="FFFF00"/>
              </a:gs>
              <a:gs pos="100000">
                <a:srgbClr val="FF9900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u="sng">
                <a:solidFill>
                  <a:srgbClr val="800080"/>
                </a:solidFill>
                <a:latin typeface="Times New Roman" charset="0"/>
              </a:rPr>
              <a:t>ПЛАСТИДЫ</a:t>
            </a:r>
          </a:p>
        </p:txBody>
      </p:sp>
      <p:pic>
        <p:nvPicPr>
          <p:cNvPr id="3382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00213"/>
            <a:ext cx="430053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4" name="Rectangle 161"/>
          <p:cNvSpPr>
            <a:spLocks noChangeArrowheads="1"/>
          </p:cNvSpPr>
          <p:nvPr/>
        </p:nvSpPr>
        <p:spPr bwMode="auto">
          <a:xfrm>
            <a:off x="250825" y="4365625"/>
            <a:ext cx="8569325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Характеристика видов пластидов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4792C-021C-4D6B-85F0-7F2B7ADAE254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</TotalTime>
  <Words>722</Words>
  <Application>Microsoft Office PowerPoint</Application>
  <PresentationFormat>Экран (4:3)</PresentationFormat>
  <Paragraphs>126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Цитоплазматическая мембрана.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Домашнее задание:</vt:lpstr>
      <vt:lpstr>Спасибо за внимание.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Общая биология: основы цитологии</dc:title>
  <dc:creator>Администратор</dc:creator>
  <cp:lastModifiedBy>Deafult User</cp:lastModifiedBy>
  <cp:revision>84</cp:revision>
  <dcterms:created xsi:type="dcterms:W3CDTF">2008-07-08T14:16:25Z</dcterms:created>
  <dcterms:modified xsi:type="dcterms:W3CDTF">2012-09-02T10:10:14Z</dcterms:modified>
</cp:coreProperties>
</file>