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EF35"/>
    <a:srgbClr val="F8DCC0"/>
    <a:srgbClr val="35701E"/>
    <a:srgbClr val="8FF1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7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A4E166-8B07-408C-94BF-56ED7884D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206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54A33-C5CF-44B0-A070-6171F76B7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51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AE7BD-BDA0-437D-ABC5-CD9BE752A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3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BDAB0-4013-490D-895B-84B72F7A6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757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ADADC8-3FCD-4665-8492-932B67B3A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146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83617-B110-4A19-BA28-08A70FD7D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29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939B22-AD09-432E-A4F2-5064CB872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97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E6A81-80B0-4062-B3E1-EBF88394D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206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098E0F-6004-4B38-A1E6-59D5690A4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061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B1268-A9B1-4236-AF12-5D2A5E2E1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49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45EBF2-A9AA-4FE4-9BFA-2CE039601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878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392F4DB6-DBBC-4E7D-BB23-ABC15B253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3" r:id="rId2"/>
    <p:sldLayoutId id="2147483769" r:id="rId3"/>
    <p:sldLayoutId id="2147483764" r:id="rId4"/>
    <p:sldLayoutId id="2147483770" r:id="rId5"/>
    <p:sldLayoutId id="2147483765" r:id="rId6"/>
    <p:sldLayoutId id="2147483771" r:id="rId7"/>
    <p:sldLayoutId id="2147483772" r:id="rId8"/>
    <p:sldLayoutId id="2147483773" r:id="rId9"/>
    <p:sldLayoutId id="2147483766" r:id="rId10"/>
    <p:sldLayoutId id="21474837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33A2C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33A2C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B58B80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C3986D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692150"/>
            <a:ext cx="5613400" cy="10810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>
                <a:solidFill>
                  <a:srgbClr val="8FF1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Натюрморт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6667500" cy="4365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692275" y="1412875"/>
            <a:ext cx="6624638" cy="4386263"/>
          </a:xfrm>
        </p:spPr>
        <p:txBody>
          <a:bodyPr>
            <a:normAutofit/>
          </a:bodyPr>
          <a:lstStyle/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9600" dirty="0" smtClean="0">
                <a:solidFill>
                  <a:srgbClr val="50EF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9600" dirty="0">
              <a:solidFill>
                <a:srgbClr val="50EF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052513"/>
            <a:ext cx="6954837" cy="6477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>
                <a:solidFill>
                  <a:srgbClr val="50EF35"/>
                </a:solidFill>
                <a:latin typeface="Comic Sans MS" pitchFamily="66" charset="0"/>
              </a:rPr>
              <a:t>Понятие </a:t>
            </a:r>
            <a:r>
              <a:rPr lang="ru-RU" sz="5400" dirty="0" smtClean="0">
                <a:solidFill>
                  <a:srgbClr val="50EF35"/>
                </a:solidFill>
                <a:latin typeface="Comic Sans MS" pitchFamily="66" charset="0"/>
              </a:rPr>
              <a:t>натюрморт</a:t>
            </a:r>
            <a:br>
              <a:rPr lang="ru-RU" sz="5400" dirty="0" smtClean="0">
                <a:solidFill>
                  <a:srgbClr val="50EF35"/>
                </a:solidFill>
                <a:latin typeface="Comic Sans MS" pitchFamily="66" charset="0"/>
              </a:rPr>
            </a:br>
            <a:endParaRPr lang="ru-RU" sz="5400" dirty="0">
              <a:solidFill>
                <a:srgbClr val="50EF35"/>
              </a:solidFill>
              <a:latin typeface="Comic Sans MS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435100" y="2133600"/>
            <a:ext cx="7499350" cy="41148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i="1" smtClean="0">
                <a:solidFill>
                  <a:srgbClr val="002060"/>
                </a:solidFill>
                <a:latin typeface="Monotype Corsiva" pitchFamily="66" charset="0"/>
              </a:rPr>
              <a:t>Натюрморт ( от франц. - мёртвая природа, натура) - жанр изобразительного искусства. </a:t>
            </a:r>
          </a:p>
          <a:p>
            <a:pPr>
              <a:buFont typeface="Wingdings 2" pitchFamily="18" charset="2"/>
              <a:buNone/>
            </a:pPr>
            <a:endParaRPr lang="ru-RU" i="1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i="1" smtClean="0">
                <a:solidFill>
                  <a:srgbClr val="002060"/>
                </a:solidFill>
                <a:latin typeface="Monotype Corsiva" pitchFamily="66" charset="0"/>
              </a:rPr>
              <a:t>Натюрморт может состоять не только из неодушевлённых предметов, но и включать природные формы.</a:t>
            </a:r>
            <a:r>
              <a:rPr lang="ru-RU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315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>
                <a:solidFill>
                  <a:srgbClr val="50EF35"/>
                </a:solidFill>
                <a:latin typeface="Comic Sans MS" pitchFamily="66" charset="0"/>
              </a:rPr>
              <a:t>История натюрморта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435100" y="1916113"/>
            <a:ext cx="7499350" cy="4332287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mtClean="0">
                <a:solidFill>
                  <a:srgbClr val="002060"/>
                </a:solidFill>
                <a:latin typeface="Monotype Corsiva" pitchFamily="66" charset="0"/>
              </a:rPr>
              <a:t>Искусство натюрморта как жанр появилось в Голландии в начале 17 века. Художники изображали самые обычные вещи, но показывали их красоту и поэтичность. Одни любили натюрморты скромные с небольшим количеством предметов, а другие писали на огромных холстах много дичи, рыбы, цветов.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7859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50EF35"/>
                </a:solidFill>
                <a:latin typeface="Comic Sans MS" pitchFamily="66" charset="0"/>
              </a:rPr>
              <a:t>Виллем</a:t>
            </a:r>
            <a:r>
              <a:rPr lang="ru-RU" dirty="0" smtClean="0">
                <a:solidFill>
                  <a:srgbClr val="50EF35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50EF35"/>
                </a:solidFill>
                <a:latin typeface="Comic Sans MS" pitchFamily="66" charset="0"/>
              </a:rPr>
              <a:t>Калф</a:t>
            </a:r>
            <a:r>
              <a:rPr lang="ru-RU" dirty="0" smtClean="0">
                <a:solidFill>
                  <a:srgbClr val="50EF35"/>
                </a:solidFill>
                <a:latin typeface="Comic Sans MS" pitchFamily="66" charset="0"/>
              </a:rPr>
              <a:t>.</a:t>
            </a:r>
            <a:br>
              <a:rPr lang="ru-RU" dirty="0" smtClean="0">
                <a:solidFill>
                  <a:srgbClr val="50EF35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50EF35"/>
                </a:solidFill>
                <a:latin typeface="Comic Sans MS" pitchFamily="66" charset="0"/>
              </a:rPr>
              <a:t>				 </a:t>
            </a:r>
            <a:r>
              <a:rPr lang="ru-RU" dirty="0">
                <a:solidFill>
                  <a:srgbClr val="50EF35"/>
                </a:solidFill>
                <a:latin typeface="Comic Sans MS" pitchFamily="66" charset="0"/>
              </a:rPr>
              <a:t>Натюрморт </a:t>
            </a:r>
          </a:p>
        </p:txBody>
      </p:sp>
      <p:pic>
        <p:nvPicPr>
          <p:cNvPr id="8198" name="Picture 6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2343" y="2636912"/>
            <a:ext cx="2903982" cy="4032175"/>
          </a:xfrm>
          <a:prstGeom prst="rect">
            <a:avLst/>
          </a:prstGeom>
          <a:noFill/>
          <a:ln w="63500">
            <a:gradFill>
              <a:gsLst>
                <a:gs pos="0">
                  <a:srgbClr val="F8DCC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556792"/>
            <a:ext cx="2952328" cy="4077072"/>
          </a:xfrm>
          <a:prstGeom prst="rect">
            <a:avLst/>
          </a:prstGeom>
          <a:noFill/>
          <a:ln w="63500">
            <a:gradFill>
              <a:gsLst>
                <a:gs pos="0">
                  <a:srgbClr val="50EF35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>
                <a:solidFill>
                  <a:srgbClr val="50EF35"/>
                </a:solidFill>
                <a:latin typeface="Comic Sans MS" pitchFamily="66" charset="0"/>
              </a:rPr>
              <a:t>Натюрморт</a:t>
            </a:r>
          </a:p>
        </p:txBody>
      </p:sp>
      <p:sp>
        <p:nvSpPr>
          <p:cNvPr id="12291" name="Rectangle 6"/>
          <p:cNvSpPr>
            <a:spLocks noGrp="1" noChangeArrowheads="1"/>
          </p:cNvSpPr>
          <p:nvPr>
            <p:ph idx="1"/>
          </p:nvPr>
        </p:nvSpPr>
        <p:spPr>
          <a:xfrm>
            <a:off x="1187450" y="2133600"/>
            <a:ext cx="7510463" cy="4241800"/>
          </a:xfrm>
        </p:spPr>
        <p:txBody>
          <a:bodyPr/>
          <a:lstStyle/>
          <a:p>
            <a:pPr algn="ctr">
              <a:buFont typeface="Wingdings" pitchFamily="2" charset="2"/>
              <a:buChar char="ü"/>
            </a:pPr>
            <a:r>
              <a:rPr lang="ru-RU" sz="3600" smtClean="0">
                <a:solidFill>
                  <a:srgbClr val="002060"/>
                </a:solidFill>
                <a:latin typeface="Monotype Corsiva" pitchFamily="66" charset="0"/>
              </a:rPr>
              <a:t>С начала 20 века к жанру натюрморта обращаются художники самых разных направлений. Они экспериментируют с цветом, формой и пространством. Каждый художник искал свои выразительные средства.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0"/>
            <a:ext cx="7499350" cy="10525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rgbClr val="50EF35"/>
                </a:solidFill>
                <a:latin typeface="Comic Sans MS" pitchFamily="66" charset="0"/>
              </a:rPr>
              <a:t>Мир вещей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1125538"/>
            <a:ext cx="7510463" cy="1612900"/>
          </a:xfrm>
        </p:spPr>
        <p:txBody>
          <a:bodyPr/>
          <a:lstStyle/>
          <a:p>
            <a:pPr algn="ctr">
              <a:buFont typeface="Wingdings" pitchFamily="2" charset="2"/>
              <a:buChar char="ü"/>
            </a:pPr>
            <a:r>
              <a:rPr lang="ru-RU" sz="2800" smtClean="0">
                <a:latin typeface="Monotype Corsiva" pitchFamily="66" charset="0"/>
              </a:rPr>
              <a:t>Мир вещей в натюрморте всегда выражает внешние приметы жизни определённой исторической эпохи.</a:t>
            </a:r>
          </a:p>
          <a:p>
            <a:pPr>
              <a:buFont typeface="Wingdings" pitchFamily="2" charset="2"/>
              <a:buNone/>
            </a:pPr>
            <a:endParaRPr lang="ru-RU" sz="2800" smtClean="0"/>
          </a:p>
        </p:txBody>
      </p:sp>
      <p:pic>
        <p:nvPicPr>
          <p:cNvPr id="13316" name="Picture 4" descr="nat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708275"/>
            <a:ext cx="3455988" cy="3900488"/>
          </a:xfrm>
          <a:prstGeom prst="rect">
            <a:avLst/>
          </a:prstGeom>
          <a:noFill/>
          <a:ln w="63500">
            <a:solidFill>
              <a:srgbClr val="50EF3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708275"/>
            <a:ext cx="3576637" cy="3948113"/>
          </a:xfrm>
          <a:prstGeom prst="rect">
            <a:avLst/>
          </a:prstGeom>
          <a:noFill/>
          <a:ln w="63500">
            <a:solidFill>
              <a:srgbClr val="50EF3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59113" y="0"/>
            <a:ext cx="5875337" cy="11255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>
                <a:solidFill>
                  <a:srgbClr val="50EF35"/>
                </a:solidFill>
                <a:latin typeface="Comic Sans MS" pitchFamily="66" charset="0"/>
              </a:rPr>
              <a:t>Натюрморт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187450" y="1196975"/>
            <a:ext cx="7499350" cy="5184775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800" i="1" smtClean="0">
                <a:latin typeface="Monotype Corsiva" pitchFamily="66" charset="0"/>
              </a:rPr>
              <a:t>Натюрморт можно рассматривать и с другой стороны. Можно, изображая только предметы, многое рассказать о человеке.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endParaRPr lang="ru-RU" sz="2800" smtClean="0">
              <a:latin typeface="Monotype Corsiva" pitchFamily="66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800" smtClean="0">
                <a:latin typeface="Monotype Corsiva" pitchFamily="66" charset="0"/>
              </a:rPr>
              <a:t>Вещи очень многое могут поведать о своём хозяине, о времени в котором он живёт, о его настроении и интересах.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endParaRPr lang="ru-RU" sz="2800" i="1" smtClean="0">
              <a:latin typeface="Monotype Corsiva" pitchFamily="66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800" i="1" smtClean="0">
                <a:latin typeface="Monotype Corsiva" pitchFamily="66" charset="0"/>
              </a:rPr>
              <a:t>Однако важно не только, что изображено, но и как. Одни и те же предметы, по-разному расположенные, написанные яркими сочными мазками или мягко и тихо, могут рассказать о празднике и грусти, о счастье и одиночестве.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3203575" y="274638"/>
            <a:ext cx="5730875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>
                <a:solidFill>
                  <a:srgbClr val="50EF35"/>
                </a:solidFill>
                <a:latin typeface="Comic Sans MS" pitchFamily="66" charset="0"/>
              </a:rPr>
              <a:t>Натюрморт</a:t>
            </a: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556792"/>
            <a:ext cx="6192688" cy="4824536"/>
          </a:xfrm>
          <a:prstGeom prst="rect">
            <a:avLst/>
          </a:prstGeom>
          <a:noFill/>
          <a:ln w="63500">
            <a:gradFill>
              <a:gsLst>
                <a:gs pos="0">
                  <a:srgbClr val="50EF35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3132138" y="188913"/>
            <a:ext cx="5802312" cy="6477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>
                <a:solidFill>
                  <a:srgbClr val="50EF35"/>
                </a:solidFill>
                <a:latin typeface="Comic Sans MS" pitchFamily="66" charset="0"/>
              </a:rPr>
              <a:t>Натюрморт</a:t>
            </a: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268760"/>
            <a:ext cx="6192688" cy="5184576"/>
          </a:xfrm>
          <a:prstGeom prst="rect">
            <a:avLst/>
          </a:prstGeom>
          <a:noFill/>
          <a:ln w="63500">
            <a:gradFill>
              <a:gsLst>
                <a:gs pos="0">
                  <a:srgbClr val="50EF35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</TotalTime>
  <Words>221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Tahoma</vt:lpstr>
      <vt:lpstr>Arial</vt:lpstr>
      <vt:lpstr>Corbel</vt:lpstr>
      <vt:lpstr>Wingdings 2</vt:lpstr>
      <vt:lpstr>Verdana</vt:lpstr>
      <vt:lpstr>Calibri</vt:lpstr>
      <vt:lpstr>Gill Sans MT</vt:lpstr>
      <vt:lpstr>Comic Sans MS</vt:lpstr>
      <vt:lpstr>Monotype Corsiva</vt:lpstr>
      <vt:lpstr>Wingdings</vt:lpstr>
      <vt:lpstr>Солнцестояние</vt:lpstr>
      <vt:lpstr>Натюрморт</vt:lpstr>
      <vt:lpstr>Понятие натюрморт </vt:lpstr>
      <vt:lpstr>История натюрморта</vt:lpstr>
      <vt:lpstr>Виллем Калф.      Натюрморт </vt:lpstr>
      <vt:lpstr>Натюрморт</vt:lpstr>
      <vt:lpstr>Мир вещей</vt:lpstr>
      <vt:lpstr>Натюрморт</vt:lpstr>
      <vt:lpstr>Натюрморт</vt:lpstr>
      <vt:lpstr>Натюрморт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Натюрморт</dc:title>
  <dc:creator>Дом</dc:creator>
  <cp:lastModifiedBy>Олег</cp:lastModifiedBy>
  <cp:revision>6</cp:revision>
  <dcterms:created xsi:type="dcterms:W3CDTF">2008-11-24T15:25:36Z</dcterms:created>
  <dcterms:modified xsi:type="dcterms:W3CDTF">2012-09-06T08:56:04Z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336898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  <property fmtid="{D5CDD505-2E9C-101B-9397-08002B2CF9AE}" name="NXTAG2" pid="5">
    <vt:lpwstr>000800e8e40000000000010250300207f7000400038000</vt:lpwstr>
  </property>
</Properties>
</file>