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Lst>
  <p:sldSz cx="9144000" cy="6858000" type="screen4x3"/>
  <p:notesSz cx="6858000" cy="9144000"/>
  <p:defaultTextStyle>
    <a:defPPr>
      <a:defRPr lang="ru-RU"/>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3310" autoAdjust="0"/>
  </p:normalViewPr>
  <p:slideViewPr>
    <p:cSldViewPr>
      <p:cViewPr varScale="1">
        <p:scale>
          <a:sx n="82" d="100"/>
          <a:sy n="82" d="100"/>
        </p:scale>
        <p:origin x="-1128"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grpSp>
        <p:nvGrpSpPr>
          <p:cNvPr id="4" name="Group 2"/>
          <p:cNvGrpSpPr>
            <a:grpSpLocks/>
          </p:cNvGrpSpPr>
          <p:nvPr/>
        </p:nvGrpSpPr>
        <p:grpSpPr bwMode="auto">
          <a:xfrm>
            <a:off x="0" y="0"/>
            <a:ext cx="9140825" cy="6850063"/>
            <a:chOff x="0" y="0"/>
            <a:chExt cx="5758" cy="4315"/>
          </a:xfrm>
        </p:grpSpPr>
        <p:grpSp>
          <p:nvGrpSpPr>
            <p:cNvPr id="5" name="Group 3"/>
            <p:cNvGrpSpPr>
              <a:grpSpLocks/>
            </p:cNvGrpSpPr>
            <p:nvPr userDrawn="1"/>
          </p:nvGrpSpPr>
          <p:grpSpPr bwMode="auto">
            <a:xfrm>
              <a:off x="1728" y="2230"/>
              <a:ext cx="4027" cy="2085"/>
              <a:chOff x="1728" y="2230"/>
              <a:chExt cx="4027" cy="2085"/>
            </a:xfrm>
          </p:grpSpPr>
          <p:sp>
            <p:nvSpPr>
              <p:cNvPr id="8" name="Freeform 4"/>
              <p:cNvSpPr>
                <a:spLocks/>
              </p:cNvSpPr>
              <p:nvPr/>
            </p:nvSpPr>
            <p:spPr bwMode="hidden">
              <a:xfrm>
                <a:off x="1728" y="2644"/>
                <a:ext cx="2882" cy="1671"/>
              </a:xfrm>
              <a:custGeom>
                <a:avLst/>
                <a:gdLst/>
                <a:ahLst/>
                <a:cxnLst>
                  <a:cxn ang="0">
                    <a:pos x="2740" y="528"/>
                  </a:cxn>
                  <a:cxn ang="0">
                    <a:pos x="2632" y="484"/>
                  </a:cxn>
                  <a:cxn ang="0">
                    <a:pos x="2480" y="424"/>
                  </a:cxn>
                  <a:cxn ang="0">
                    <a:pos x="2203" y="343"/>
                  </a:cxn>
                  <a:cxn ang="0">
                    <a:pos x="1970" y="277"/>
                  </a:cxn>
                  <a:cxn ang="0">
                    <a:pos x="1807" y="212"/>
                  </a:cxn>
                  <a:cxn ang="0">
                    <a:pos x="1693" y="152"/>
                  </a:cxn>
                  <a:cxn ang="0">
                    <a:pos x="1628" y="103"/>
                  </a:cxn>
                  <a:cxn ang="0">
                    <a:pos x="1590" y="60"/>
                  </a:cxn>
                  <a:cxn ang="0">
                    <a:pos x="1579" y="27"/>
                  </a:cxn>
                  <a:cxn ang="0">
                    <a:pos x="1585" y="0"/>
                  </a:cxn>
                  <a:cxn ang="0">
                    <a:pos x="1557" y="49"/>
                  </a:cxn>
                  <a:cxn ang="0">
                    <a:pos x="1568" y="98"/>
                  </a:cxn>
                  <a:cxn ang="0">
                    <a:pos x="1617" y="141"/>
                  </a:cxn>
                  <a:cxn ang="0">
                    <a:pos x="1688" y="185"/>
                  </a:cxn>
                  <a:cxn ang="0">
                    <a:pos x="1791" y="228"/>
                  </a:cxn>
                  <a:cxn ang="0">
                    <a:pos x="2040" y="310"/>
                  </a:cxn>
                  <a:cxn ang="0">
                    <a:pos x="2285" y="381"/>
                  </a:cxn>
                  <a:cxn ang="0">
                    <a:pos x="2464" y="435"/>
                  </a:cxn>
                  <a:cxn ang="0">
                    <a:pos x="2605" y="484"/>
                  </a:cxn>
                  <a:cxn ang="0">
                    <a:pos x="2708" y="528"/>
                  </a:cxn>
                  <a:cxn ang="0">
                    <a:pos x="2768" y="560"/>
                  </a:cxn>
                  <a:cxn ang="0">
                    <a:pos x="2795" y="593"/>
                  </a:cxn>
                  <a:cxn ang="0">
                    <a:pos x="2795" y="642"/>
                  </a:cxn>
                  <a:cxn ang="0">
                    <a:pos x="2762" y="691"/>
                  </a:cxn>
                  <a:cxn ang="0">
                    <a:pos x="2692" y="735"/>
                  </a:cxn>
                  <a:cxn ang="0">
                    <a:pos x="2589" y="778"/>
                  </a:cxn>
                  <a:cxn ang="0">
                    <a:pos x="2458" y="822"/>
                  </a:cxn>
                  <a:cxn ang="0">
                    <a:pos x="2301" y="865"/>
                  </a:cxn>
                  <a:cxn ang="0">
                    <a:pos x="2030" y="930"/>
                  </a:cxn>
                  <a:cxn ang="0">
                    <a:pos x="1606" y="1034"/>
                  </a:cxn>
                  <a:cxn ang="0">
                    <a:pos x="1145" y="1164"/>
                  </a:cxn>
                  <a:cxn ang="0">
                    <a:pos x="673" y="1328"/>
                  </a:cxn>
                  <a:cxn ang="0">
                    <a:pos x="217" y="1545"/>
                  </a:cxn>
                  <a:cxn ang="0">
                    <a:pos x="353" y="1671"/>
                  </a:cxn>
                  <a:cxn ang="0">
                    <a:pos x="754" y="1469"/>
                  </a:cxn>
                  <a:cxn ang="0">
                    <a:pos x="1145" y="1311"/>
                  </a:cxn>
                  <a:cxn ang="0">
                    <a:pos x="1519" y="1186"/>
                  </a:cxn>
                  <a:cxn ang="0">
                    <a:pos x="1861" y="1083"/>
                  </a:cxn>
                  <a:cxn ang="0">
                    <a:pos x="2165" y="1007"/>
                  </a:cxn>
                  <a:cxn ang="0">
                    <a:pos x="2426" y="947"/>
                  </a:cxn>
                  <a:cxn ang="0">
                    <a:pos x="2626" y="892"/>
                  </a:cxn>
                  <a:cxn ang="0">
                    <a:pos x="2762" y="838"/>
                  </a:cxn>
                  <a:cxn ang="0">
                    <a:pos x="2827" y="794"/>
                  </a:cxn>
                  <a:cxn ang="0">
                    <a:pos x="2865" y="745"/>
                  </a:cxn>
                  <a:cxn ang="0">
                    <a:pos x="2882" y="702"/>
                  </a:cxn>
                  <a:cxn ang="0">
                    <a:pos x="2854" y="620"/>
                  </a:cxn>
                  <a:cxn ang="0">
                    <a:pos x="2800" y="560"/>
                  </a:cxn>
                  <a:cxn ang="0">
                    <a:pos x="2773" y="544"/>
                  </a:cxn>
                </a:cxnLst>
                <a:rect l="0" t="0" r="r" b="b"/>
                <a:pathLst>
                  <a:path w="2882" h="1671">
                    <a:moveTo>
                      <a:pt x="2773" y="544"/>
                    </a:moveTo>
                    <a:lnTo>
                      <a:pt x="2740" y="528"/>
                    </a:lnTo>
                    <a:lnTo>
                      <a:pt x="2692" y="506"/>
                    </a:lnTo>
                    <a:lnTo>
                      <a:pt x="2632" y="484"/>
                    </a:lnTo>
                    <a:lnTo>
                      <a:pt x="2561" y="457"/>
                    </a:lnTo>
                    <a:lnTo>
                      <a:pt x="2480" y="424"/>
                    </a:lnTo>
                    <a:lnTo>
                      <a:pt x="2388" y="397"/>
                    </a:lnTo>
                    <a:lnTo>
                      <a:pt x="2203" y="343"/>
                    </a:lnTo>
                    <a:lnTo>
                      <a:pt x="2078" y="310"/>
                    </a:lnTo>
                    <a:lnTo>
                      <a:pt x="1970" y="277"/>
                    </a:lnTo>
                    <a:lnTo>
                      <a:pt x="1878" y="245"/>
                    </a:lnTo>
                    <a:lnTo>
                      <a:pt x="1807" y="212"/>
                    </a:lnTo>
                    <a:lnTo>
                      <a:pt x="1742" y="179"/>
                    </a:lnTo>
                    <a:lnTo>
                      <a:pt x="1693" y="152"/>
                    </a:lnTo>
                    <a:lnTo>
                      <a:pt x="1655" y="125"/>
                    </a:lnTo>
                    <a:lnTo>
                      <a:pt x="1628" y="103"/>
                    </a:lnTo>
                    <a:lnTo>
                      <a:pt x="1606" y="81"/>
                    </a:lnTo>
                    <a:lnTo>
                      <a:pt x="1590" y="60"/>
                    </a:lnTo>
                    <a:lnTo>
                      <a:pt x="1585" y="43"/>
                    </a:lnTo>
                    <a:lnTo>
                      <a:pt x="1579" y="27"/>
                    </a:lnTo>
                    <a:lnTo>
                      <a:pt x="1585" y="5"/>
                    </a:lnTo>
                    <a:lnTo>
                      <a:pt x="1585" y="0"/>
                    </a:lnTo>
                    <a:lnTo>
                      <a:pt x="1568" y="27"/>
                    </a:lnTo>
                    <a:lnTo>
                      <a:pt x="1557" y="49"/>
                    </a:lnTo>
                    <a:lnTo>
                      <a:pt x="1557" y="76"/>
                    </a:lnTo>
                    <a:lnTo>
                      <a:pt x="1568" y="98"/>
                    </a:lnTo>
                    <a:lnTo>
                      <a:pt x="1590" y="120"/>
                    </a:lnTo>
                    <a:lnTo>
                      <a:pt x="1617" y="141"/>
                    </a:lnTo>
                    <a:lnTo>
                      <a:pt x="1650" y="163"/>
                    </a:lnTo>
                    <a:lnTo>
                      <a:pt x="1688" y="185"/>
                    </a:lnTo>
                    <a:lnTo>
                      <a:pt x="1737" y="207"/>
                    </a:lnTo>
                    <a:lnTo>
                      <a:pt x="1791" y="228"/>
                    </a:lnTo>
                    <a:lnTo>
                      <a:pt x="1905" y="267"/>
                    </a:lnTo>
                    <a:lnTo>
                      <a:pt x="2040" y="310"/>
                    </a:lnTo>
                    <a:lnTo>
                      <a:pt x="2182" y="348"/>
                    </a:lnTo>
                    <a:lnTo>
                      <a:pt x="2285" y="381"/>
                    </a:lnTo>
                    <a:lnTo>
                      <a:pt x="2382" y="408"/>
                    </a:lnTo>
                    <a:lnTo>
                      <a:pt x="2464" y="435"/>
                    </a:lnTo>
                    <a:lnTo>
                      <a:pt x="2540" y="462"/>
                    </a:lnTo>
                    <a:lnTo>
                      <a:pt x="2605" y="484"/>
                    </a:lnTo>
                    <a:lnTo>
                      <a:pt x="2659" y="506"/>
                    </a:lnTo>
                    <a:lnTo>
                      <a:pt x="2708" y="528"/>
                    </a:lnTo>
                    <a:lnTo>
                      <a:pt x="2740" y="544"/>
                    </a:lnTo>
                    <a:lnTo>
                      <a:pt x="2768" y="560"/>
                    </a:lnTo>
                    <a:lnTo>
                      <a:pt x="2784" y="577"/>
                    </a:lnTo>
                    <a:lnTo>
                      <a:pt x="2795" y="593"/>
                    </a:lnTo>
                    <a:lnTo>
                      <a:pt x="2800" y="615"/>
                    </a:lnTo>
                    <a:lnTo>
                      <a:pt x="2795" y="642"/>
                    </a:lnTo>
                    <a:lnTo>
                      <a:pt x="2784" y="664"/>
                    </a:lnTo>
                    <a:lnTo>
                      <a:pt x="2762" y="691"/>
                    </a:lnTo>
                    <a:lnTo>
                      <a:pt x="2730" y="713"/>
                    </a:lnTo>
                    <a:lnTo>
                      <a:pt x="2692" y="735"/>
                    </a:lnTo>
                    <a:lnTo>
                      <a:pt x="2643" y="756"/>
                    </a:lnTo>
                    <a:lnTo>
                      <a:pt x="2589" y="778"/>
                    </a:lnTo>
                    <a:lnTo>
                      <a:pt x="2529" y="800"/>
                    </a:lnTo>
                    <a:lnTo>
                      <a:pt x="2458" y="822"/>
                    </a:lnTo>
                    <a:lnTo>
                      <a:pt x="2382" y="843"/>
                    </a:lnTo>
                    <a:lnTo>
                      <a:pt x="2301" y="865"/>
                    </a:lnTo>
                    <a:lnTo>
                      <a:pt x="2214" y="887"/>
                    </a:lnTo>
                    <a:lnTo>
                      <a:pt x="2030" y="930"/>
                    </a:lnTo>
                    <a:lnTo>
                      <a:pt x="1823" y="979"/>
                    </a:lnTo>
                    <a:lnTo>
                      <a:pt x="1606" y="1034"/>
                    </a:lnTo>
                    <a:lnTo>
                      <a:pt x="1378" y="1094"/>
                    </a:lnTo>
                    <a:lnTo>
                      <a:pt x="1145" y="1164"/>
                    </a:lnTo>
                    <a:lnTo>
                      <a:pt x="912" y="1241"/>
                    </a:lnTo>
                    <a:lnTo>
                      <a:pt x="673" y="1328"/>
                    </a:lnTo>
                    <a:lnTo>
                      <a:pt x="440" y="1431"/>
                    </a:lnTo>
                    <a:lnTo>
                      <a:pt x="217" y="1545"/>
                    </a:lnTo>
                    <a:lnTo>
                      <a:pt x="0" y="1671"/>
                    </a:lnTo>
                    <a:lnTo>
                      <a:pt x="353" y="1671"/>
                    </a:lnTo>
                    <a:lnTo>
                      <a:pt x="554" y="1567"/>
                    </a:lnTo>
                    <a:lnTo>
                      <a:pt x="754" y="1469"/>
                    </a:lnTo>
                    <a:lnTo>
                      <a:pt x="955" y="1388"/>
                    </a:lnTo>
                    <a:lnTo>
                      <a:pt x="1145" y="1311"/>
                    </a:lnTo>
                    <a:lnTo>
                      <a:pt x="1335" y="1241"/>
                    </a:lnTo>
                    <a:lnTo>
                      <a:pt x="1519" y="1186"/>
                    </a:lnTo>
                    <a:lnTo>
                      <a:pt x="1693" y="1132"/>
                    </a:lnTo>
                    <a:lnTo>
                      <a:pt x="1861" y="1083"/>
                    </a:lnTo>
                    <a:lnTo>
                      <a:pt x="2019" y="1045"/>
                    </a:lnTo>
                    <a:lnTo>
                      <a:pt x="2165" y="1007"/>
                    </a:lnTo>
                    <a:lnTo>
                      <a:pt x="2301" y="974"/>
                    </a:lnTo>
                    <a:lnTo>
                      <a:pt x="2426" y="947"/>
                    </a:lnTo>
                    <a:lnTo>
                      <a:pt x="2534" y="914"/>
                    </a:lnTo>
                    <a:lnTo>
                      <a:pt x="2626" y="892"/>
                    </a:lnTo>
                    <a:lnTo>
                      <a:pt x="2702" y="865"/>
                    </a:lnTo>
                    <a:lnTo>
                      <a:pt x="2762" y="838"/>
                    </a:lnTo>
                    <a:lnTo>
                      <a:pt x="2800" y="816"/>
                    </a:lnTo>
                    <a:lnTo>
                      <a:pt x="2827" y="794"/>
                    </a:lnTo>
                    <a:lnTo>
                      <a:pt x="2849" y="767"/>
                    </a:lnTo>
                    <a:lnTo>
                      <a:pt x="2865" y="745"/>
                    </a:lnTo>
                    <a:lnTo>
                      <a:pt x="2876" y="724"/>
                    </a:lnTo>
                    <a:lnTo>
                      <a:pt x="2882" y="702"/>
                    </a:lnTo>
                    <a:lnTo>
                      <a:pt x="2876" y="658"/>
                    </a:lnTo>
                    <a:lnTo>
                      <a:pt x="2854" y="620"/>
                    </a:lnTo>
                    <a:lnTo>
                      <a:pt x="2833" y="588"/>
                    </a:lnTo>
                    <a:lnTo>
                      <a:pt x="2800" y="560"/>
                    </a:lnTo>
                    <a:lnTo>
                      <a:pt x="2773" y="544"/>
                    </a:lnTo>
                    <a:lnTo>
                      <a:pt x="2773" y="544"/>
                    </a:lnTo>
                    <a:close/>
                  </a:path>
                </a:pathLst>
              </a:custGeom>
              <a:gradFill rotWithShape="0">
                <a:gsLst>
                  <a:gs pos="0">
                    <a:schemeClr val="bg1"/>
                  </a:gs>
                  <a:gs pos="100000">
                    <a:schemeClr val="bg1">
                      <a:gamma/>
                      <a:shade val="90980"/>
                      <a:invGamma/>
                    </a:schemeClr>
                  </a:gs>
                </a:gsLst>
                <a:lin ang="0" scaled="1"/>
              </a:gradFill>
              <a:ln w="9525">
                <a:noFill/>
                <a:round/>
                <a:headEnd/>
                <a:tailEnd/>
              </a:ln>
            </p:spPr>
            <p:txBody>
              <a:bodyPr/>
              <a:lstStyle/>
              <a:p>
                <a:pPr>
                  <a:defRPr/>
                </a:pPr>
                <a:endParaRPr lang="ru-RU"/>
              </a:p>
            </p:txBody>
          </p:sp>
          <p:sp>
            <p:nvSpPr>
              <p:cNvPr id="9" name="Freeform 5"/>
              <p:cNvSpPr>
                <a:spLocks/>
              </p:cNvSpPr>
              <p:nvPr/>
            </p:nvSpPr>
            <p:spPr bwMode="hidden">
              <a:xfrm>
                <a:off x="4170" y="2671"/>
                <a:ext cx="1259" cy="811"/>
              </a:xfrm>
              <a:custGeom>
                <a:avLst/>
                <a:gdLst/>
                <a:ahLst/>
                <a:cxnLst>
                  <a:cxn ang="0">
                    <a:pos x="1259" y="615"/>
                  </a:cxn>
                  <a:cxn ang="0">
                    <a:pos x="1248" y="588"/>
                  </a:cxn>
                  <a:cxn ang="0">
                    <a:pos x="1237" y="566"/>
                  </a:cxn>
                  <a:cxn ang="0">
                    <a:pos x="1216" y="539"/>
                  </a:cxn>
                  <a:cxn ang="0">
                    <a:pos x="1188" y="517"/>
                  </a:cxn>
                  <a:cxn ang="0">
                    <a:pos x="1123" y="479"/>
                  </a:cxn>
                  <a:cxn ang="0">
                    <a:pos x="1042" y="441"/>
                  </a:cxn>
                  <a:cxn ang="0">
                    <a:pos x="944" y="408"/>
                  </a:cxn>
                  <a:cxn ang="0">
                    <a:pos x="841" y="381"/>
                  </a:cxn>
                  <a:cxn ang="0">
                    <a:pos x="727" y="348"/>
                  </a:cxn>
                  <a:cxn ang="0">
                    <a:pos x="613" y="321"/>
                  </a:cxn>
                  <a:cxn ang="0">
                    <a:pos x="499" y="294"/>
                  </a:cxn>
                  <a:cxn ang="0">
                    <a:pos x="391" y="261"/>
                  </a:cxn>
                  <a:cxn ang="0">
                    <a:pos x="288" y="229"/>
                  </a:cxn>
                  <a:cxn ang="0">
                    <a:pos x="195" y="196"/>
                  </a:cxn>
                  <a:cxn ang="0">
                    <a:pos x="119" y="152"/>
                  </a:cxn>
                  <a:cxn ang="0">
                    <a:pos x="54" y="109"/>
                  </a:cxn>
                  <a:cxn ang="0">
                    <a:pos x="33" y="87"/>
                  </a:cxn>
                  <a:cxn ang="0">
                    <a:pos x="16" y="60"/>
                  </a:cxn>
                  <a:cxn ang="0">
                    <a:pos x="5" y="33"/>
                  </a:cxn>
                  <a:cxn ang="0">
                    <a:pos x="0" y="0"/>
                  </a:cxn>
                  <a:cxn ang="0">
                    <a:pos x="0" y="6"/>
                  </a:cxn>
                  <a:cxn ang="0">
                    <a:pos x="0" y="11"/>
                  </a:cxn>
                  <a:cxn ang="0">
                    <a:pos x="0" y="38"/>
                  </a:cxn>
                  <a:cxn ang="0">
                    <a:pos x="5" y="60"/>
                  </a:cxn>
                  <a:cxn ang="0">
                    <a:pos x="16" y="87"/>
                  </a:cxn>
                  <a:cxn ang="0">
                    <a:pos x="33" y="114"/>
                  </a:cxn>
                  <a:cxn ang="0">
                    <a:pos x="54" y="142"/>
                  </a:cxn>
                  <a:cxn ang="0">
                    <a:pos x="87" y="174"/>
                  </a:cxn>
                  <a:cxn ang="0">
                    <a:pos x="125" y="207"/>
                  </a:cxn>
                  <a:cxn ang="0">
                    <a:pos x="179" y="240"/>
                  </a:cxn>
                  <a:cxn ang="0">
                    <a:pos x="244" y="278"/>
                  </a:cxn>
                  <a:cxn ang="0">
                    <a:pos x="326" y="310"/>
                  </a:cxn>
                  <a:cxn ang="0">
                    <a:pos x="418" y="348"/>
                  </a:cxn>
                  <a:cxn ang="0">
                    <a:pos x="526" y="381"/>
                  </a:cxn>
                  <a:cxn ang="0">
                    <a:pos x="657" y="414"/>
                  </a:cxn>
                  <a:cxn ang="0">
                    <a:pos x="749" y="435"/>
                  </a:cxn>
                  <a:cxn ang="0">
                    <a:pos x="830" y="463"/>
                  </a:cxn>
                  <a:cxn ang="0">
                    <a:pos x="901" y="490"/>
                  </a:cxn>
                  <a:cxn ang="0">
                    <a:pos x="966" y="512"/>
                  </a:cxn>
                  <a:cxn ang="0">
                    <a:pos x="1015" y="539"/>
                  </a:cxn>
                  <a:cxn ang="0">
                    <a:pos x="1053" y="566"/>
                  </a:cxn>
                  <a:cxn ang="0">
                    <a:pos x="1080" y="593"/>
                  </a:cxn>
                  <a:cxn ang="0">
                    <a:pos x="1102" y="620"/>
                  </a:cxn>
                  <a:cxn ang="0">
                    <a:pos x="1112" y="648"/>
                  </a:cxn>
                  <a:cxn ang="0">
                    <a:pos x="1118" y="675"/>
                  </a:cxn>
                  <a:cxn ang="0">
                    <a:pos x="1112" y="697"/>
                  </a:cxn>
                  <a:cxn ang="0">
                    <a:pos x="1096" y="724"/>
                  </a:cxn>
                  <a:cxn ang="0">
                    <a:pos x="1080" y="746"/>
                  </a:cxn>
                  <a:cxn ang="0">
                    <a:pos x="1053" y="767"/>
                  </a:cxn>
                  <a:cxn ang="0">
                    <a:pos x="1015" y="789"/>
                  </a:cxn>
                  <a:cxn ang="0">
                    <a:pos x="977" y="811"/>
                  </a:cxn>
                  <a:cxn ang="0">
                    <a:pos x="1047" y="789"/>
                  </a:cxn>
                  <a:cxn ang="0">
                    <a:pos x="1107" y="767"/>
                  </a:cxn>
                  <a:cxn ang="0">
                    <a:pos x="1156" y="746"/>
                  </a:cxn>
                  <a:cxn ang="0">
                    <a:pos x="1199" y="724"/>
                  </a:cxn>
                  <a:cxn ang="0">
                    <a:pos x="1226" y="702"/>
                  </a:cxn>
                  <a:cxn ang="0">
                    <a:pos x="1248" y="675"/>
                  </a:cxn>
                  <a:cxn ang="0">
                    <a:pos x="1259" y="648"/>
                  </a:cxn>
                  <a:cxn ang="0">
                    <a:pos x="1259" y="615"/>
                  </a:cxn>
                  <a:cxn ang="0">
                    <a:pos x="1259" y="615"/>
                  </a:cxn>
                </a:cxnLst>
                <a:rect l="0" t="0" r="r" b="b"/>
                <a:pathLst>
                  <a:path w="1259" h="811">
                    <a:moveTo>
                      <a:pt x="1259" y="615"/>
                    </a:moveTo>
                    <a:lnTo>
                      <a:pt x="1248" y="588"/>
                    </a:lnTo>
                    <a:lnTo>
                      <a:pt x="1237" y="566"/>
                    </a:lnTo>
                    <a:lnTo>
                      <a:pt x="1216" y="539"/>
                    </a:lnTo>
                    <a:lnTo>
                      <a:pt x="1188" y="517"/>
                    </a:lnTo>
                    <a:lnTo>
                      <a:pt x="1123" y="479"/>
                    </a:lnTo>
                    <a:lnTo>
                      <a:pt x="1042" y="441"/>
                    </a:lnTo>
                    <a:lnTo>
                      <a:pt x="944" y="408"/>
                    </a:lnTo>
                    <a:lnTo>
                      <a:pt x="841" y="381"/>
                    </a:lnTo>
                    <a:lnTo>
                      <a:pt x="727" y="348"/>
                    </a:lnTo>
                    <a:lnTo>
                      <a:pt x="613" y="321"/>
                    </a:lnTo>
                    <a:lnTo>
                      <a:pt x="499" y="294"/>
                    </a:lnTo>
                    <a:lnTo>
                      <a:pt x="391" y="261"/>
                    </a:lnTo>
                    <a:lnTo>
                      <a:pt x="288" y="229"/>
                    </a:lnTo>
                    <a:lnTo>
                      <a:pt x="195" y="196"/>
                    </a:lnTo>
                    <a:lnTo>
                      <a:pt x="119" y="152"/>
                    </a:lnTo>
                    <a:lnTo>
                      <a:pt x="54" y="109"/>
                    </a:lnTo>
                    <a:lnTo>
                      <a:pt x="33" y="87"/>
                    </a:lnTo>
                    <a:lnTo>
                      <a:pt x="16" y="60"/>
                    </a:lnTo>
                    <a:lnTo>
                      <a:pt x="5" y="33"/>
                    </a:lnTo>
                    <a:lnTo>
                      <a:pt x="0" y="0"/>
                    </a:lnTo>
                    <a:lnTo>
                      <a:pt x="0" y="6"/>
                    </a:lnTo>
                    <a:lnTo>
                      <a:pt x="0" y="11"/>
                    </a:lnTo>
                    <a:lnTo>
                      <a:pt x="0" y="38"/>
                    </a:lnTo>
                    <a:lnTo>
                      <a:pt x="5" y="60"/>
                    </a:lnTo>
                    <a:lnTo>
                      <a:pt x="16" y="87"/>
                    </a:lnTo>
                    <a:lnTo>
                      <a:pt x="33" y="114"/>
                    </a:lnTo>
                    <a:lnTo>
                      <a:pt x="54" y="142"/>
                    </a:lnTo>
                    <a:lnTo>
                      <a:pt x="87" y="174"/>
                    </a:lnTo>
                    <a:lnTo>
                      <a:pt x="125" y="207"/>
                    </a:lnTo>
                    <a:lnTo>
                      <a:pt x="179" y="240"/>
                    </a:lnTo>
                    <a:lnTo>
                      <a:pt x="244" y="278"/>
                    </a:lnTo>
                    <a:lnTo>
                      <a:pt x="326" y="310"/>
                    </a:lnTo>
                    <a:lnTo>
                      <a:pt x="418" y="348"/>
                    </a:lnTo>
                    <a:lnTo>
                      <a:pt x="526" y="381"/>
                    </a:lnTo>
                    <a:lnTo>
                      <a:pt x="657" y="414"/>
                    </a:lnTo>
                    <a:lnTo>
                      <a:pt x="749" y="435"/>
                    </a:lnTo>
                    <a:lnTo>
                      <a:pt x="830" y="463"/>
                    </a:lnTo>
                    <a:lnTo>
                      <a:pt x="901" y="490"/>
                    </a:lnTo>
                    <a:lnTo>
                      <a:pt x="966" y="512"/>
                    </a:lnTo>
                    <a:lnTo>
                      <a:pt x="1015" y="539"/>
                    </a:lnTo>
                    <a:lnTo>
                      <a:pt x="1053" y="566"/>
                    </a:lnTo>
                    <a:lnTo>
                      <a:pt x="1080" y="593"/>
                    </a:lnTo>
                    <a:lnTo>
                      <a:pt x="1102" y="620"/>
                    </a:lnTo>
                    <a:lnTo>
                      <a:pt x="1112" y="648"/>
                    </a:lnTo>
                    <a:lnTo>
                      <a:pt x="1118" y="675"/>
                    </a:lnTo>
                    <a:lnTo>
                      <a:pt x="1112" y="697"/>
                    </a:lnTo>
                    <a:lnTo>
                      <a:pt x="1096" y="724"/>
                    </a:lnTo>
                    <a:lnTo>
                      <a:pt x="1080" y="746"/>
                    </a:lnTo>
                    <a:lnTo>
                      <a:pt x="1053" y="767"/>
                    </a:lnTo>
                    <a:lnTo>
                      <a:pt x="1015" y="789"/>
                    </a:lnTo>
                    <a:lnTo>
                      <a:pt x="977" y="811"/>
                    </a:lnTo>
                    <a:lnTo>
                      <a:pt x="1047" y="789"/>
                    </a:lnTo>
                    <a:lnTo>
                      <a:pt x="1107" y="767"/>
                    </a:lnTo>
                    <a:lnTo>
                      <a:pt x="1156" y="746"/>
                    </a:lnTo>
                    <a:lnTo>
                      <a:pt x="1199" y="724"/>
                    </a:lnTo>
                    <a:lnTo>
                      <a:pt x="1226" y="702"/>
                    </a:lnTo>
                    <a:lnTo>
                      <a:pt x="1248" y="675"/>
                    </a:lnTo>
                    <a:lnTo>
                      <a:pt x="1259" y="648"/>
                    </a:lnTo>
                    <a:lnTo>
                      <a:pt x="1259" y="615"/>
                    </a:lnTo>
                    <a:lnTo>
                      <a:pt x="1259" y="615"/>
                    </a:lnTo>
                    <a:close/>
                  </a:path>
                </a:pathLst>
              </a:custGeom>
              <a:gradFill rotWithShape="0">
                <a:gsLst>
                  <a:gs pos="0">
                    <a:schemeClr val="bg1"/>
                  </a:gs>
                  <a:gs pos="100000">
                    <a:schemeClr val="bg1">
                      <a:gamma/>
                      <a:shade val="90980"/>
                      <a:invGamma/>
                    </a:schemeClr>
                  </a:gs>
                </a:gsLst>
                <a:lin ang="2700000" scaled="1"/>
              </a:gradFill>
              <a:ln w="9525">
                <a:noFill/>
                <a:round/>
                <a:headEnd/>
                <a:tailEnd/>
              </a:ln>
            </p:spPr>
            <p:txBody>
              <a:bodyPr/>
              <a:lstStyle/>
              <a:p>
                <a:pPr>
                  <a:defRPr/>
                </a:pPr>
                <a:endParaRPr lang="ru-RU"/>
              </a:p>
            </p:txBody>
          </p:sp>
          <p:sp>
            <p:nvSpPr>
              <p:cNvPr id="10" name="Freeform 6"/>
              <p:cNvSpPr>
                <a:spLocks/>
              </p:cNvSpPr>
              <p:nvPr/>
            </p:nvSpPr>
            <p:spPr bwMode="hidden">
              <a:xfrm>
                <a:off x="2900" y="3346"/>
                <a:ext cx="2849" cy="969"/>
              </a:xfrm>
              <a:custGeom>
                <a:avLst/>
                <a:gdLst/>
                <a:ahLst/>
                <a:cxnLst>
                  <a:cxn ang="0">
                    <a:pos x="92" y="958"/>
                  </a:cxn>
                  <a:cxn ang="0">
                    <a:pos x="0" y="969"/>
                  </a:cxn>
                  <a:cxn ang="0">
                    <a:pos x="391" y="969"/>
                  </a:cxn>
                  <a:cxn ang="0">
                    <a:pos x="434" y="947"/>
                  </a:cxn>
                  <a:cxn ang="0">
                    <a:pos x="483" y="914"/>
                  </a:cxn>
                  <a:cxn ang="0">
                    <a:pos x="554" y="876"/>
                  </a:cxn>
                  <a:cxn ang="0">
                    <a:pos x="635" y="838"/>
                  </a:cxn>
                  <a:cxn ang="0">
                    <a:pos x="727" y="794"/>
                  </a:cxn>
                  <a:cxn ang="0">
                    <a:pos x="836" y="745"/>
                  </a:cxn>
                  <a:cxn ang="0">
                    <a:pos x="961" y="696"/>
                  </a:cxn>
                  <a:cxn ang="0">
                    <a:pos x="1102" y="642"/>
                  </a:cxn>
                  <a:cxn ang="0">
                    <a:pos x="1259" y="582"/>
                  </a:cxn>
                  <a:cxn ang="0">
                    <a:pos x="1433" y="522"/>
                  </a:cxn>
                  <a:cxn ang="0">
                    <a:pos x="1623" y="462"/>
                  </a:cxn>
                  <a:cxn ang="0">
                    <a:pos x="1829" y="403"/>
                  </a:cxn>
                  <a:cxn ang="0">
                    <a:pos x="2057" y="343"/>
                  </a:cxn>
                  <a:cxn ang="0">
                    <a:pos x="2301" y="283"/>
                  </a:cxn>
                  <a:cxn ang="0">
                    <a:pos x="2567" y="223"/>
                  </a:cxn>
                  <a:cxn ang="0">
                    <a:pos x="2849" y="163"/>
                  </a:cxn>
                  <a:cxn ang="0">
                    <a:pos x="2849" y="0"/>
                  </a:cxn>
                  <a:cxn ang="0">
                    <a:pos x="2817" y="16"/>
                  </a:cxn>
                  <a:cxn ang="0">
                    <a:pos x="2773" y="33"/>
                  </a:cxn>
                  <a:cxn ang="0">
                    <a:pos x="2719" y="54"/>
                  </a:cxn>
                  <a:cxn ang="0">
                    <a:pos x="2648" y="76"/>
                  </a:cxn>
                  <a:cxn ang="0">
                    <a:pos x="2572" y="98"/>
                  </a:cxn>
                  <a:cxn ang="0">
                    <a:pos x="2491" y="120"/>
                  </a:cxn>
                  <a:cxn ang="0">
                    <a:pos x="2399" y="147"/>
                  </a:cxn>
                  <a:cxn ang="0">
                    <a:pos x="2301" y="169"/>
                  </a:cxn>
                  <a:cxn ang="0">
                    <a:pos x="2095" y="223"/>
                  </a:cxn>
                  <a:cxn ang="0">
                    <a:pos x="1889" y="277"/>
                  </a:cxn>
                  <a:cxn ang="0">
                    <a:pos x="1688" y="326"/>
                  </a:cxn>
                  <a:cxn ang="0">
                    <a:pos x="1590" y="354"/>
                  </a:cxn>
                  <a:cxn ang="0">
                    <a:pos x="1503" y="381"/>
                  </a:cxn>
                  <a:cxn ang="0">
                    <a:pos x="1107" y="506"/>
                  </a:cxn>
                  <a:cxn ang="0">
                    <a:pos x="912" y="577"/>
                  </a:cxn>
                  <a:cxn ang="0">
                    <a:pos x="727" y="647"/>
                  </a:cxn>
                  <a:cxn ang="0">
                    <a:pos x="548" y="718"/>
                  </a:cxn>
                  <a:cxn ang="0">
                    <a:pos x="380" y="794"/>
                  </a:cxn>
                  <a:cxn ang="0">
                    <a:pos x="228" y="876"/>
                  </a:cxn>
                  <a:cxn ang="0">
                    <a:pos x="92" y="958"/>
                  </a:cxn>
                  <a:cxn ang="0">
                    <a:pos x="92" y="958"/>
                  </a:cxn>
                </a:cxnLst>
                <a:rect l="0" t="0" r="r" b="b"/>
                <a:pathLst>
                  <a:path w="2849" h="969">
                    <a:moveTo>
                      <a:pt x="92" y="958"/>
                    </a:moveTo>
                    <a:lnTo>
                      <a:pt x="0" y="969"/>
                    </a:lnTo>
                    <a:lnTo>
                      <a:pt x="391" y="969"/>
                    </a:lnTo>
                    <a:lnTo>
                      <a:pt x="434" y="947"/>
                    </a:lnTo>
                    <a:lnTo>
                      <a:pt x="483" y="914"/>
                    </a:lnTo>
                    <a:lnTo>
                      <a:pt x="554" y="876"/>
                    </a:lnTo>
                    <a:lnTo>
                      <a:pt x="635" y="838"/>
                    </a:lnTo>
                    <a:lnTo>
                      <a:pt x="727" y="794"/>
                    </a:lnTo>
                    <a:lnTo>
                      <a:pt x="836" y="745"/>
                    </a:lnTo>
                    <a:lnTo>
                      <a:pt x="961" y="696"/>
                    </a:lnTo>
                    <a:lnTo>
                      <a:pt x="1102" y="642"/>
                    </a:lnTo>
                    <a:lnTo>
                      <a:pt x="1259" y="582"/>
                    </a:lnTo>
                    <a:lnTo>
                      <a:pt x="1433" y="522"/>
                    </a:lnTo>
                    <a:lnTo>
                      <a:pt x="1623" y="462"/>
                    </a:lnTo>
                    <a:lnTo>
                      <a:pt x="1829" y="403"/>
                    </a:lnTo>
                    <a:lnTo>
                      <a:pt x="2057" y="343"/>
                    </a:lnTo>
                    <a:lnTo>
                      <a:pt x="2301" y="283"/>
                    </a:lnTo>
                    <a:lnTo>
                      <a:pt x="2567" y="223"/>
                    </a:lnTo>
                    <a:lnTo>
                      <a:pt x="2849" y="163"/>
                    </a:lnTo>
                    <a:lnTo>
                      <a:pt x="2849" y="0"/>
                    </a:lnTo>
                    <a:lnTo>
                      <a:pt x="2817" y="16"/>
                    </a:lnTo>
                    <a:lnTo>
                      <a:pt x="2773" y="33"/>
                    </a:lnTo>
                    <a:lnTo>
                      <a:pt x="2719" y="54"/>
                    </a:lnTo>
                    <a:lnTo>
                      <a:pt x="2648" y="76"/>
                    </a:lnTo>
                    <a:lnTo>
                      <a:pt x="2572" y="98"/>
                    </a:lnTo>
                    <a:lnTo>
                      <a:pt x="2491" y="120"/>
                    </a:lnTo>
                    <a:lnTo>
                      <a:pt x="2399" y="147"/>
                    </a:lnTo>
                    <a:lnTo>
                      <a:pt x="2301" y="169"/>
                    </a:lnTo>
                    <a:lnTo>
                      <a:pt x="2095" y="223"/>
                    </a:lnTo>
                    <a:lnTo>
                      <a:pt x="1889" y="277"/>
                    </a:lnTo>
                    <a:lnTo>
                      <a:pt x="1688" y="326"/>
                    </a:lnTo>
                    <a:lnTo>
                      <a:pt x="1590" y="354"/>
                    </a:lnTo>
                    <a:lnTo>
                      <a:pt x="1503" y="381"/>
                    </a:lnTo>
                    <a:lnTo>
                      <a:pt x="1107" y="506"/>
                    </a:lnTo>
                    <a:lnTo>
                      <a:pt x="912" y="577"/>
                    </a:lnTo>
                    <a:lnTo>
                      <a:pt x="727" y="647"/>
                    </a:lnTo>
                    <a:lnTo>
                      <a:pt x="548" y="718"/>
                    </a:lnTo>
                    <a:lnTo>
                      <a:pt x="380" y="794"/>
                    </a:lnTo>
                    <a:lnTo>
                      <a:pt x="228" y="876"/>
                    </a:lnTo>
                    <a:lnTo>
                      <a:pt x="92" y="958"/>
                    </a:lnTo>
                    <a:lnTo>
                      <a:pt x="92" y="958"/>
                    </a:lnTo>
                    <a:close/>
                  </a:path>
                </a:pathLst>
              </a:custGeom>
              <a:gradFill rotWithShape="0">
                <a:gsLst>
                  <a:gs pos="0">
                    <a:schemeClr val="bg1">
                      <a:gamma/>
                      <a:shade val="81961"/>
                      <a:invGamma/>
                    </a:schemeClr>
                  </a:gs>
                  <a:gs pos="100000">
                    <a:schemeClr val="bg1"/>
                  </a:gs>
                </a:gsLst>
                <a:lin ang="5400000" scaled="1"/>
              </a:gradFill>
              <a:ln w="9525">
                <a:noFill/>
                <a:round/>
                <a:headEnd/>
                <a:tailEnd/>
              </a:ln>
            </p:spPr>
            <p:txBody>
              <a:bodyPr/>
              <a:lstStyle/>
              <a:p>
                <a:pPr>
                  <a:defRPr/>
                </a:pPr>
                <a:endParaRPr lang="ru-RU"/>
              </a:p>
            </p:txBody>
          </p:sp>
          <p:sp>
            <p:nvSpPr>
              <p:cNvPr id="11" name="Freeform 7"/>
              <p:cNvSpPr>
                <a:spLocks/>
              </p:cNvSpPr>
              <p:nvPr/>
            </p:nvSpPr>
            <p:spPr bwMode="hidden">
              <a:xfrm>
                <a:off x="2748" y="2230"/>
                <a:ext cx="3007" cy="2085"/>
              </a:xfrm>
              <a:custGeom>
                <a:avLst/>
                <a:gdLst/>
                <a:ahLst/>
                <a:cxnLst>
                  <a:cxn ang="0">
                    <a:pos x="1433" y="474"/>
                  </a:cxn>
                  <a:cxn ang="0">
                    <a:pos x="1460" y="528"/>
                  </a:cxn>
                  <a:cxn ang="0">
                    <a:pos x="1541" y="593"/>
                  </a:cxn>
                  <a:cxn ang="0">
                    <a:pos x="1715" y="670"/>
                  </a:cxn>
                  <a:cxn ang="0">
                    <a:pos x="1927" y="735"/>
                  </a:cxn>
                  <a:cxn ang="0">
                    <a:pos x="2155" y="789"/>
                  </a:cxn>
                  <a:cxn ang="0">
                    <a:pos x="2372" y="849"/>
                  </a:cxn>
                  <a:cxn ang="0">
                    <a:pos x="2551" y="920"/>
                  </a:cxn>
                  <a:cxn ang="0">
                    <a:pos x="2638" y="980"/>
                  </a:cxn>
                  <a:cxn ang="0">
                    <a:pos x="2676" y="1029"/>
                  </a:cxn>
                  <a:cxn ang="0">
                    <a:pos x="2681" y="1083"/>
                  </a:cxn>
                  <a:cxn ang="0">
                    <a:pos x="2665" y="1127"/>
                  </a:cxn>
                  <a:cxn ang="0">
                    <a:pos x="2616" y="1170"/>
                  </a:cxn>
                  <a:cxn ang="0">
                    <a:pos x="2545" y="1208"/>
                  </a:cxn>
                  <a:cxn ang="0">
                    <a:pos x="2448" y="1241"/>
                  </a:cxn>
                  <a:cxn ang="0">
                    <a:pos x="2328" y="1274"/>
                  </a:cxn>
                  <a:cxn ang="0">
                    <a:pos x="2106" y="1328"/>
                  </a:cxn>
                  <a:cxn ang="0">
                    <a:pos x="1742" y="1421"/>
                  </a:cxn>
                  <a:cxn ang="0">
                    <a:pos x="1308" y="1540"/>
                  </a:cxn>
                  <a:cxn ang="0">
                    <a:pos x="820" y="1709"/>
                  </a:cxn>
                  <a:cxn ang="0">
                    <a:pos x="282" y="1943"/>
                  </a:cxn>
                  <a:cxn ang="0">
                    <a:pos x="152" y="2085"/>
                  </a:cxn>
                  <a:cxn ang="0">
                    <a:pos x="386" y="1992"/>
                  </a:cxn>
                  <a:cxn ang="0">
                    <a:pos x="700" y="1834"/>
                  </a:cxn>
                  <a:cxn ang="0">
                    <a:pos x="1064" y="1693"/>
                  </a:cxn>
                  <a:cxn ang="0">
                    <a:pos x="1661" y="1497"/>
                  </a:cxn>
                  <a:cxn ang="0">
                    <a:pos x="1845" y="1442"/>
                  </a:cxn>
                  <a:cxn ang="0">
                    <a:pos x="2252" y="1339"/>
                  </a:cxn>
                  <a:cxn ang="0">
                    <a:pos x="2551" y="1263"/>
                  </a:cxn>
                  <a:cxn ang="0">
                    <a:pos x="2730" y="1214"/>
                  </a:cxn>
                  <a:cxn ang="0">
                    <a:pos x="2876" y="1170"/>
                  </a:cxn>
                  <a:cxn ang="0">
                    <a:pos x="2974" y="1132"/>
                  </a:cxn>
                  <a:cxn ang="0">
                    <a:pos x="3007" y="871"/>
                  </a:cxn>
                  <a:cxn ang="0">
                    <a:pos x="2860" y="844"/>
                  </a:cxn>
                  <a:cxn ang="0">
                    <a:pos x="2670" y="806"/>
                  </a:cxn>
                  <a:cxn ang="0">
                    <a:pos x="2458" y="757"/>
                  </a:cxn>
                  <a:cxn ang="0">
                    <a:pos x="2138" y="670"/>
                  </a:cxn>
                  <a:cxn ang="0">
                    <a:pos x="1959" y="604"/>
                  </a:cxn>
                  <a:cxn ang="0">
                    <a:pos x="1824" y="534"/>
                  </a:cxn>
                  <a:cxn ang="0">
                    <a:pos x="1769" y="474"/>
                  </a:cxn>
                  <a:cxn ang="0">
                    <a:pos x="1753" y="436"/>
                  </a:cxn>
                  <a:cxn ang="0">
                    <a:pos x="1780" y="381"/>
                  </a:cxn>
                  <a:cxn ang="0">
                    <a:pos x="1862" y="316"/>
                  </a:cxn>
                  <a:cxn ang="0">
                    <a:pos x="1986" y="267"/>
                  </a:cxn>
                  <a:cxn ang="0">
                    <a:pos x="2149" y="229"/>
                  </a:cxn>
                  <a:cxn ang="0">
                    <a:pos x="2431" y="180"/>
                  </a:cxn>
                  <a:cxn ang="0">
                    <a:pos x="2827" y="125"/>
                  </a:cxn>
                  <a:cxn ang="0">
                    <a:pos x="3007" y="87"/>
                  </a:cxn>
                  <a:cxn ang="0">
                    <a:pos x="2909" y="22"/>
                  </a:cxn>
                  <a:cxn ang="0">
                    <a:pos x="2676" y="66"/>
                  </a:cxn>
                  <a:cxn ang="0">
                    <a:pos x="2285" y="120"/>
                  </a:cxn>
                  <a:cxn ang="0">
                    <a:pos x="2030" y="158"/>
                  </a:cxn>
                  <a:cxn ang="0">
                    <a:pos x="1791" y="202"/>
                  </a:cxn>
                  <a:cxn ang="0">
                    <a:pos x="1601" y="261"/>
                  </a:cxn>
                  <a:cxn ang="0">
                    <a:pos x="1471" y="338"/>
                  </a:cxn>
                  <a:cxn ang="0">
                    <a:pos x="1438" y="387"/>
                  </a:cxn>
                  <a:cxn ang="0">
                    <a:pos x="1427" y="441"/>
                  </a:cxn>
                </a:cxnLst>
                <a:rect l="0" t="0" r="r" b="b"/>
                <a:pathLst>
                  <a:path w="3007" h="2085">
                    <a:moveTo>
                      <a:pt x="1427" y="441"/>
                    </a:moveTo>
                    <a:lnTo>
                      <a:pt x="1433" y="474"/>
                    </a:lnTo>
                    <a:lnTo>
                      <a:pt x="1444" y="501"/>
                    </a:lnTo>
                    <a:lnTo>
                      <a:pt x="1460" y="528"/>
                    </a:lnTo>
                    <a:lnTo>
                      <a:pt x="1482" y="550"/>
                    </a:lnTo>
                    <a:lnTo>
                      <a:pt x="1541" y="593"/>
                    </a:lnTo>
                    <a:lnTo>
                      <a:pt x="1623" y="637"/>
                    </a:lnTo>
                    <a:lnTo>
                      <a:pt x="1715" y="670"/>
                    </a:lnTo>
                    <a:lnTo>
                      <a:pt x="1818" y="702"/>
                    </a:lnTo>
                    <a:lnTo>
                      <a:pt x="1927" y="735"/>
                    </a:lnTo>
                    <a:lnTo>
                      <a:pt x="2041" y="762"/>
                    </a:lnTo>
                    <a:lnTo>
                      <a:pt x="2155" y="789"/>
                    </a:lnTo>
                    <a:lnTo>
                      <a:pt x="2269" y="822"/>
                    </a:lnTo>
                    <a:lnTo>
                      <a:pt x="2372" y="849"/>
                    </a:lnTo>
                    <a:lnTo>
                      <a:pt x="2464" y="882"/>
                    </a:lnTo>
                    <a:lnTo>
                      <a:pt x="2551" y="920"/>
                    </a:lnTo>
                    <a:lnTo>
                      <a:pt x="2616" y="958"/>
                    </a:lnTo>
                    <a:lnTo>
                      <a:pt x="2638" y="980"/>
                    </a:lnTo>
                    <a:lnTo>
                      <a:pt x="2659" y="1007"/>
                    </a:lnTo>
                    <a:lnTo>
                      <a:pt x="2676" y="1029"/>
                    </a:lnTo>
                    <a:lnTo>
                      <a:pt x="2681" y="1056"/>
                    </a:lnTo>
                    <a:lnTo>
                      <a:pt x="2681" y="1083"/>
                    </a:lnTo>
                    <a:lnTo>
                      <a:pt x="2676" y="1105"/>
                    </a:lnTo>
                    <a:lnTo>
                      <a:pt x="2665" y="1127"/>
                    </a:lnTo>
                    <a:lnTo>
                      <a:pt x="2643" y="1149"/>
                    </a:lnTo>
                    <a:lnTo>
                      <a:pt x="2616" y="1170"/>
                    </a:lnTo>
                    <a:lnTo>
                      <a:pt x="2583" y="1187"/>
                    </a:lnTo>
                    <a:lnTo>
                      <a:pt x="2545" y="1208"/>
                    </a:lnTo>
                    <a:lnTo>
                      <a:pt x="2502" y="1225"/>
                    </a:lnTo>
                    <a:lnTo>
                      <a:pt x="2448" y="1241"/>
                    </a:lnTo>
                    <a:lnTo>
                      <a:pt x="2388" y="1257"/>
                    </a:lnTo>
                    <a:lnTo>
                      <a:pt x="2328" y="1274"/>
                    </a:lnTo>
                    <a:lnTo>
                      <a:pt x="2258" y="1290"/>
                    </a:lnTo>
                    <a:lnTo>
                      <a:pt x="2106" y="1328"/>
                    </a:lnTo>
                    <a:lnTo>
                      <a:pt x="1932" y="1372"/>
                    </a:lnTo>
                    <a:lnTo>
                      <a:pt x="1742" y="1421"/>
                    </a:lnTo>
                    <a:lnTo>
                      <a:pt x="1531" y="1475"/>
                    </a:lnTo>
                    <a:lnTo>
                      <a:pt x="1308" y="1540"/>
                    </a:lnTo>
                    <a:lnTo>
                      <a:pt x="1069" y="1617"/>
                    </a:lnTo>
                    <a:lnTo>
                      <a:pt x="820" y="1709"/>
                    </a:lnTo>
                    <a:lnTo>
                      <a:pt x="554" y="1818"/>
                    </a:lnTo>
                    <a:lnTo>
                      <a:pt x="282" y="1943"/>
                    </a:lnTo>
                    <a:lnTo>
                      <a:pt x="0" y="2085"/>
                    </a:lnTo>
                    <a:lnTo>
                      <a:pt x="152" y="2085"/>
                    </a:lnTo>
                    <a:lnTo>
                      <a:pt x="244" y="2074"/>
                    </a:lnTo>
                    <a:lnTo>
                      <a:pt x="386" y="1992"/>
                    </a:lnTo>
                    <a:lnTo>
                      <a:pt x="537" y="1910"/>
                    </a:lnTo>
                    <a:lnTo>
                      <a:pt x="700" y="1834"/>
                    </a:lnTo>
                    <a:lnTo>
                      <a:pt x="879" y="1763"/>
                    </a:lnTo>
                    <a:lnTo>
                      <a:pt x="1064" y="1693"/>
                    </a:lnTo>
                    <a:lnTo>
                      <a:pt x="1259" y="1622"/>
                    </a:lnTo>
                    <a:lnTo>
                      <a:pt x="1661" y="1497"/>
                    </a:lnTo>
                    <a:lnTo>
                      <a:pt x="1748" y="1470"/>
                    </a:lnTo>
                    <a:lnTo>
                      <a:pt x="1845" y="1442"/>
                    </a:lnTo>
                    <a:lnTo>
                      <a:pt x="2046" y="1393"/>
                    </a:lnTo>
                    <a:lnTo>
                      <a:pt x="2252" y="1339"/>
                    </a:lnTo>
                    <a:lnTo>
                      <a:pt x="2458" y="1285"/>
                    </a:lnTo>
                    <a:lnTo>
                      <a:pt x="2551" y="1263"/>
                    </a:lnTo>
                    <a:lnTo>
                      <a:pt x="2643" y="1236"/>
                    </a:lnTo>
                    <a:lnTo>
                      <a:pt x="2730" y="1214"/>
                    </a:lnTo>
                    <a:lnTo>
                      <a:pt x="2806" y="1192"/>
                    </a:lnTo>
                    <a:lnTo>
                      <a:pt x="2876" y="1170"/>
                    </a:lnTo>
                    <a:lnTo>
                      <a:pt x="2931" y="1149"/>
                    </a:lnTo>
                    <a:lnTo>
                      <a:pt x="2974" y="1132"/>
                    </a:lnTo>
                    <a:lnTo>
                      <a:pt x="3007" y="1116"/>
                    </a:lnTo>
                    <a:lnTo>
                      <a:pt x="3007" y="871"/>
                    </a:lnTo>
                    <a:lnTo>
                      <a:pt x="2941" y="860"/>
                    </a:lnTo>
                    <a:lnTo>
                      <a:pt x="2860" y="844"/>
                    </a:lnTo>
                    <a:lnTo>
                      <a:pt x="2773" y="827"/>
                    </a:lnTo>
                    <a:lnTo>
                      <a:pt x="2670" y="806"/>
                    </a:lnTo>
                    <a:lnTo>
                      <a:pt x="2567" y="784"/>
                    </a:lnTo>
                    <a:lnTo>
                      <a:pt x="2458" y="757"/>
                    </a:lnTo>
                    <a:lnTo>
                      <a:pt x="2241" y="702"/>
                    </a:lnTo>
                    <a:lnTo>
                      <a:pt x="2138" y="670"/>
                    </a:lnTo>
                    <a:lnTo>
                      <a:pt x="2046" y="637"/>
                    </a:lnTo>
                    <a:lnTo>
                      <a:pt x="1959" y="604"/>
                    </a:lnTo>
                    <a:lnTo>
                      <a:pt x="1883" y="566"/>
                    </a:lnTo>
                    <a:lnTo>
                      <a:pt x="1824" y="534"/>
                    </a:lnTo>
                    <a:lnTo>
                      <a:pt x="1780" y="495"/>
                    </a:lnTo>
                    <a:lnTo>
                      <a:pt x="1769" y="474"/>
                    </a:lnTo>
                    <a:lnTo>
                      <a:pt x="1758" y="457"/>
                    </a:lnTo>
                    <a:lnTo>
                      <a:pt x="1753" y="436"/>
                    </a:lnTo>
                    <a:lnTo>
                      <a:pt x="1758" y="419"/>
                    </a:lnTo>
                    <a:lnTo>
                      <a:pt x="1780" y="381"/>
                    </a:lnTo>
                    <a:lnTo>
                      <a:pt x="1813" y="343"/>
                    </a:lnTo>
                    <a:lnTo>
                      <a:pt x="1862" y="316"/>
                    </a:lnTo>
                    <a:lnTo>
                      <a:pt x="1921" y="289"/>
                    </a:lnTo>
                    <a:lnTo>
                      <a:pt x="1986" y="267"/>
                    </a:lnTo>
                    <a:lnTo>
                      <a:pt x="2062" y="245"/>
                    </a:lnTo>
                    <a:lnTo>
                      <a:pt x="2149" y="229"/>
                    </a:lnTo>
                    <a:lnTo>
                      <a:pt x="2236" y="213"/>
                    </a:lnTo>
                    <a:lnTo>
                      <a:pt x="2431" y="180"/>
                    </a:lnTo>
                    <a:lnTo>
                      <a:pt x="2627" y="158"/>
                    </a:lnTo>
                    <a:lnTo>
                      <a:pt x="2827" y="125"/>
                    </a:lnTo>
                    <a:lnTo>
                      <a:pt x="2920" y="109"/>
                    </a:lnTo>
                    <a:lnTo>
                      <a:pt x="3007" y="87"/>
                    </a:lnTo>
                    <a:lnTo>
                      <a:pt x="3007" y="0"/>
                    </a:lnTo>
                    <a:lnTo>
                      <a:pt x="2909" y="22"/>
                    </a:lnTo>
                    <a:lnTo>
                      <a:pt x="2795" y="44"/>
                    </a:lnTo>
                    <a:lnTo>
                      <a:pt x="2676" y="66"/>
                    </a:lnTo>
                    <a:lnTo>
                      <a:pt x="2551" y="82"/>
                    </a:lnTo>
                    <a:lnTo>
                      <a:pt x="2285" y="120"/>
                    </a:lnTo>
                    <a:lnTo>
                      <a:pt x="2155" y="136"/>
                    </a:lnTo>
                    <a:lnTo>
                      <a:pt x="2030" y="158"/>
                    </a:lnTo>
                    <a:lnTo>
                      <a:pt x="1905" y="174"/>
                    </a:lnTo>
                    <a:lnTo>
                      <a:pt x="1791" y="202"/>
                    </a:lnTo>
                    <a:lnTo>
                      <a:pt x="1688" y="229"/>
                    </a:lnTo>
                    <a:lnTo>
                      <a:pt x="1601" y="261"/>
                    </a:lnTo>
                    <a:lnTo>
                      <a:pt x="1525" y="300"/>
                    </a:lnTo>
                    <a:lnTo>
                      <a:pt x="1471" y="338"/>
                    </a:lnTo>
                    <a:lnTo>
                      <a:pt x="1455" y="359"/>
                    </a:lnTo>
                    <a:lnTo>
                      <a:pt x="1438" y="387"/>
                    </a:lnTo>
                    <a:lnTo>
                      <a:pt x="1427" y="414"/>
                    </a:lnTo>
                    <a:lnTo>
                      <a:pt x="1427" y="441"/>
                    </a:lnTo>
                    <a:lnTo>
                      <a:pt x="1427" y="441"/>
                    </a:lnTo>
                    <a:close/>
                  </a:path>
                </a:pathLst>
              </a:custGeom>
              <a:solidFill>
                <a:schemeClr val="bg1"/>
              </a:solidFill>
              <a:ln w="9525">
                <a:noFill/>
                <a:round/>
                <a:headEnd/>
                <a:tailEnd/>
              </a:ln>
            </p:spPr>
            <p:txBody>
              <a:bodyPr/>
              <a:lstStyle/>
              <a:p>
                <a:pPr>
                  <a:defRPr/>
                </a:pPr>
                <a:endParaRPr lang="ru-RU"/>
              </a:p>
            </p:txBody>
          </p:sp>
          <p:sp>
            <p:nvSpPr>
              <p:cNvPr id="12" name="Freeform 8"/>
              <p:cNvSpPr>
                <a:spLocks/>
              </p:cNvSpPr>
              <p:nvPr/>
            </p:nvSpPr>
            <p:spPr bwMode="hidden">
              <a:xfrm>
                <a:off x="4501" y="2317"/>
                <a:ext cx="1248" cy="539"/>
              </a:xfrm>
              <a:custGeom>
                <a:avLst/>
                <a:gdLst/>
                <a:ahLst/>
                <a:cxnLst>
                  <a:cxn ang="0">
                    <a:pos x="0" y="332"/>
                  </a:cxn>
                  <a:cxn ang="0">
                    <a:pos x="0" y="360"/>
                  </a:cxn>
                  <a:cxn ang="0">
                    <a:pos x="5" y="387"/>
                  </a:cxn>
                  <a:cxn ang="0">
                    <a:pos x="27" y="414"/>
                  </a:cxn>
                  <a:cxn ang="0">
                    <a:pos x="54" y="436"/>
                  </a:cxn>
                  <a:cxn ang="0">
                    <a:pos x="92" y="463"/>
                  </a:cxn>
                  <a:cxn ang="0">
                    <a:pos x="141" y="490"/>
                  </a:cxn>
                  <a:cxn ang="0">
                    <a:pos x="195" y="512"/>
                  </a:cxn>
                  <a:cxn ang="0">
                    <a:pos x="255" y="539"/>
                  </a:cxn>
                  <a:cxn ang="0">
                    <a:pos x="212" y="517"/>
                  </a:cxn>
                  <a:cxn ang="0">
                    <a:pos x="179" y="490"/>
                  </a:cxn>
                  <a:cxn ang="0">
                    <a:pos x="157" y="468"/>
                  </a:cxn>
                  <a:cxn ang="0">
                    <a:pos x="141" y="447"/>
                  </a:cxn>
                  <a:cxn ang="0">
                    <a:pos x="136" y="425"/>
                  </a:cxn>
                  <a:cxn ang="0">
                    <a:pos x="136" y="403"/>
                  </a:cxn>
                  <a:cxn ang="0">
                    <a:pos x="141" y="381"/>
                  </a:cxn>
                  <a:cxn ang="0">
                    <a:pos x="157" y="365"/>
                  </a:cxn>
                  <a:cxn ang="0">
                    <a:pos x="179" y="343"/>
                  </a:cxn>
                  <a:cxn ang="0">
                    <a:pos x="201" y="327"/>
                  </a:cxn>
                  <a:cxn ang="0">
                    <a:pos x="266" y="294"/>
                  </a:cxn>
                  <a:cxn ang="0">
                    <a:pos x="353" y="262"/>
                  </a:cxn>
                  <a:cxn ang="0">
                    <a:pos x="445" y="234"/>
                  </a:cxn>
                  <a:cxn ang="0">
                    <a:pos x="554" y="213"/>
                  </a:cxn>
                  <a:cxn ang="0">
                    <a:pos x="662" y="191"/>
                  </a:cxn>
                  <a:cxn ang="0">
                    <a:pos x="890" y="153"/>
                  </a:cxn>
                  <a:cxn ang="0">
                    <a:pos x="993" y="136"/>
                  </a:cxn>
                  <a:cxn ang="0">
                    <a:pos x="1091" y="120"/>
                  </a:cxn>
                  <a:cxn ang="0">
                    <a:pos x="1178" y="115"/>
                  </a:cxn>
                  <a:cxn ang="0">
                    <a:pos x="1248" y="104"/>
                  </a:cxn>
                  <a:cxn ang="0">
                    <a:pos x="1248" y="0"/>
                  </a:cxn>
                  <a:cxn ang="0">
                    <a:pos x="1161" y="22"/>
                  </a:cxn>
                  <a:cxn ang="0">
                    <a:pos x="1069" y="38"/>
                  </a:cxn>
                  <a:cxn ang="0">
                    <a:pos x="874" y="71"/>
                  </a:cxn>
                  <a:cxn ang="0">
                    <a:pos x="673" y="93"/>
                  </a:cxn>
                  <a:cxn ang="0">
                    <a:pos x="483" y="126"/>
                  </a:cxn>
                  <a:cxn ang="0">
                    <a:pos x="391" y="142"/>
                  </a:cxn>
                  <a:cxn ang="0">
                    <a:pos x="309" y="158"/>
                  </a:cxn>
                  <a:cxn ang="0">
                    <a:pos x="228" y="180"/>
                  </a:cxn>
                  <a:cxn ang="0">
                    <a:pos x="163" y="202"/>
                  </a:cxn>
                  <a:cxn ang="0">
                    <a:pos x="103" y="229"/>
                  </a:cxn>
                  <a:cxn ang="0">
                    <a:pos x="54" y="256"/>
                  </a:cxn>
                  <a:cxn ang="0">
                    <a:pos x="22" y="294"/>
                  </a:cxn>
                  <a:cxn ang="0">
                    <a:pos x="0" y="332"/>
                  </a:cxn>
                  <a:cxn ang="0">
                    <a:pos x="0" y="332"/>
                  </a:cxn>
                </a:cxnLst>
                <a:rect l="0" t="0" r="r" b="b"/>
                <a:pathLst>
                  <a:path w="1248" h="539">
                    <a:moveTo>
                      <a:pt x="0" y="332"/>
                    </a:moveTo>
                    <a:lnTo>
                      <a:pt x="0" y="360"/>
                    </a:lnTo>
                    <a:lnTo>
                      <a:pt x="5" y="387"/>
                    </a:lnTo>
                    <a:lnTo>
                      <a:pt x="27" y="414"/>
                    </a:lnTo>
                    <a:lnTo>
                      <a:pt x="54" y="436"/>
                    </a:lnTo>
                    <a:lnTo>
                      <a:pt x="92" y="463"/>
                    </a:lnTo>
                    <a:lnTo>
                      <a:pt x="141" y="490"/>
                    </a:lnTo>
                    <a:lnTo>
                      <a:pt x="195" y="512"/>
                    </a:lnTo>
                    <a:lnTo>
                      <a:pt x="255" y="539"/>
                    </a:lnTo>
                    <a:lnTo>
                      <a:pt x="212" y="517"/>
                    </a:lnTo>
                    <a:lnTo>
                      <a:pt x="179" y="490"/>
                    </a:lnTo>
                    <a:lnTo>
                      <a:pt x="157" y="468"/>
                    </a:lnTo>
                    <a:lnTo>
                      <a:pt x="141" y="447"/>
                    </a:lnTo>
                    <a:lnTo>
                      <a:pt x="136" y="425"/>
                    </a:lnTo>
                    <a:lnTo>
                      <a:pt x="136" y="403"/>
                    </a:lnTo>
                    <a:lnTo>
                      <a:pt x="141" y="381"/>
                    </a:lnTo>
                    <a:lnTo>
                      <a:pt x="157" y="365"/>
                    </a:lnTo>
                    <a:lnTo>
                      <a:pt x="179" y="343"/>
                    </a:lnTo>
                    <a:lnTo>
                      <a:pt x="201" y="327"/>
                    </a:lnTo>
                    <a:lnTo>
                      <a:pt x="266" y="294"/>
                    </a:lnTo>
                    <a:lnTo>
                      <a:pt x="353" y="262"/>
                    </a:lnTo>
                    <a:lnTo>
                      <a:pt x="445" y="234"/>
                    </a:lnTo>
                    <a:lnTo>
                      <a:pt x="554" y="213"/>
                    </a:lnTo>
                    <a:lnTo>
                      <a:pt x="662" y="191"/>
                    </a:lnTo>
                    <a:lnTo>
                      <a:pt x="890" y="153"/>
                    </a:lnTo>
                    <a:lnTo>
                      <a:pt x="993" y="136"/>
                    </a:lnTo>
                    <a:lnTo>
                      <a:pt x="1091" y="120"/>
                    </a:lnTo>
                    <a:lnTo>
                      <a:pt x="1178" y="115"/>
                    </a:lnTo>
                    <a:lnTo>
                      <a:pt x="1248" y="104"/>
                    </a:lnTo>
                    <a:lnTo>
                      <a:pt x="1248" y="0"/>
                    </a:lnTo>
                    <a:lnTo>
                      <a:pt x="1161" y="22"/>
                    </a:lnTo>
                    <a:lnTo>
                      <a:pt x="1069" y="38"/>
                    </a:lnTo>
                    <a:lnTo>
                      <a:pt x="874" y="71"/>
                    </a:lnTo>
                    <a:lnTo>
                      <a:pt x="673" y="93"/>
                    </a:lnTo>
                    <a:lnTo>
                      <a:pt x="483" y="126"/>
                    </a:lnTo>
                    <a:lnTo>
                      <a:pt x="391" y="142"/>
                    </a:lnTo>
                    <a:lnTo>
                      <a:pt x="309" y="158"/>
                    </a:lnTo>
                    <a:lnTo>
                      <a:pt x="228" y="180"/>
                    </a:lnTo>
                    <a:lnTo>
                      <a:pt x="163" y="202"/>
                    </a:lnTo>
                    <a:lnTo>
                      <a:pt x="103" y="229"/>
                    </a:lnTo>
                    <a:lnTo>
                      <a:pt x="54" y="256"/>
                    </a:lnTo>
                    <a:lnTo>
                      <a:pt x="22" y="294"/>
                    </a:lnTo>
                    <a:lnTo>
                      <a:pt x="0" y="332"/>
                    </a:lnTo>
                    <a:lnTo>
                      <a:pt x="0" y="332"/>
                    </a:lnTo>
                    <a:close/>
                  </a:path>
                </a:pathLst>
              </a:custGeom>
              <a:gradFill rotWithShape="0">
                <a:gsLst>
                  <a:gs pos="0">
                    <a:schemeClr val="bg1">
                      <a:gamma/>
                      <a:shade val="87843"/>
                      <a:invGamma/>
                    </a:schemeClr>
                  </a:gs>
                  <a:gs pos="100000">
                    <a:schemeClr val="bg1"/>
                  </a:gs>
                </a:gsLst>
                <a:lin ang="2700000" scaled="1"/>
              </a:gradFill>
              <a:ln w="9525">
                <a:noFill/>
                <a:round/>
                <a:headEnd/>
                <a:tailEnd/>
              </a:ln>
            </p:spPr>
            <p:txBody>
              <a:bodyPr/>
              <a:lstStyle/>
              <a:p>
                <a:pPr>
                  <a:defRPr/>
                </a:pPr>
                <a:endParaRPr lang="ru-RU"/>
              </a:p>
            </p:txBody>
          </p:sp>
        </p:grpSp>
        <p:sp>
          <p:nvSpPr>
            <p:cNvPr id="6" name="Freeform 9"/>
            <p:cNvSpPr>
              <a:spLocks/>
            </p:cNvSpPr>
            <p:nvPr/>
          </p:nvSpPr>
          <p:spPr bwMode="hidden">
            <a:xfrm>
              <a:off x="3322" y="1341"/>
              <a:ext cx="1825" cy="1537"/>
            </a:xfrm>
            <a:custGeom>
              <a:avLst/>
              <a:gdLst/>
              <a:ahLst/>
              <a:cxnLst>
                <a:cxn ang="0">
                  <a:pos x="982" y="1061"/>
                </a:cxn>
                <a:cxn ang="0">
                  <a:pos x="1357" y="1012"/>
                </a:cxn>
                <a:cxn ang="0">
                  <a:pos x="1666" y="957"/>
                </a:cxn>
                <a:cxn ang="0">
                  <a:pos x="1916" y="897"/>
                </a:cxn>
                <a:cxn ang="0">
                  <a:pos x="2100" y="832"/>
                </a:cxn>
                <a:cxn ang="0">
                  <a:pos x="2220" y="756"/>
                </a:cxn>
                <a:cxn ang="0">
                  <a:pos x="2285" y="669"/>
                </a:cxn>
                <a:cxn ang="0">
                  <a:pos x="2290" y="560"/>
                </a:cxn>
                <a:cxn ang="0">
                  <a:pos x="2241" y="457"/>
                </a:cxn>
                <a:cxn ang="0">
                  <a:pos x="2144" y="364"/>
                </a:cxn>
                <a:cxn ang="0">
                  <a:pos x="2008" y="277"/>
                </a:cxn>
                <a:cxn ang="0">
                  <a:pos x="1769" y="157"/>
                </a:cxn>
                <a:cxn ang="0">
                  <a:pos x="1612" y="92"/>
                </a:cxn>
                <a:cxn ang="0">
                  <a:pos x="1476" y="43"/>
                </a:cxn>
                <a:cxn ang="0">
                  <a:pos x="1384" y="10"/>
                </a:cxn>
                <a:cxn ang="0">
                  <a:pos x="1346" y="0"/>
                </a:cxn>
                <a:cxn ang="0">
                  <a:pos x="1655" y="119"/>
                </a:cxn>
                <a:cxn ang="0">
                  <a:pos x="1948" y="255"/>
                </a:cxn>
                <a:cxn ang="0">
                  <a:pos x="2068" y="326"/>
                </a:cxn>
                <a:cxn ang="0">
                  <a:pos x="2171" y="402"/>
                </a:cxn>
                <a:cxn ang="0">
                  <a:pos x="2236" y="478"/>
                </a:cxn>
                <a:cxn ang="0">
                  <a:pos x="2263" y="560"/>
                </a:cxn>
                <a:cxn ang="0">
                  <a:pos x="2241" y="636"/>
                </a:cxn>
                <a:cxn ang="0">
                  <a:pos x="2171" y="702"/>
                </a:cxn>
                <a:cxn ang="0">
                  <a:pos x="2062" y="756"/>
                </a:cxn>
                <a:cxn ang="0">
                  <a:pos x="1921" y="800"/>
                </a:cxn>
                <a:cxn ang="0">
                  <a:pos x="1748" y="843"/>
                </a:cxn>
                <a:cxn ang="0">
                  <a:pos x="1351" y="908"/>
                </a:cxn>
                <a:cxn ang="0">
                  <a:pos x="923" y="968"/>
                </a:cxn>
                <a:cxn ang="0">
                  <a:pos x="521" y="1028"/>
                </a:cxn>
                <a:cxn ang="0">
                  <a:pos x="353" y="1066"/>
                </a:cxn>
                <a:cxn ang="0">
                  <a:pos x="206" y="1104"/>
                </a:cxn>
                <a:cxn ang="0">
                  <a:pos x="92" y="1148"/>
                </a:cxn>
                <a:cxn ang="0">
                  <a:pos x="22" y="1202"/>
                </a:cxn>
                <a:cxn ang="0">
                  <a:pos x="0" y="1262"/>
                </a:cxn>
                <a:cxn ang="0">
                  <a:pos x="27" y="1327"/>
                </a:cxn>
                <a:cxn ang="0">
                  <a:pos x="98" y="1382"/>
                </a:cxn>
                <a:cxn ang="0">
                  <a:pos x="196" y="1425"/>
                </a:cxn>
                <a:cxn ang="0">
                  <a:pos x="326" y="1469"/>
                </a:cxn>
                <a:cxn ang="0">
                  <a:pos x="217" y="1414"/>
                </a:cxn>
                <a:cxn ang="0">
                  <a:pos x="147" y="1360"/>
                </a:cxn>
                <a:cxn ang="0">
                  <a:pos x="120" y="1306"/>
                </a:cxn>
                <a:cxn ang="0">
                  <a:pos x="141" y="1257"/>
                </a:cxn>
                <a:cxn ang="0">
                  <a:pos x="212" y="1208"/>
                </a:cxn>
                <a:cxn ang="0">
                  <a:pos x="342" y="1164"/>
                </a:cxn>
                <a:cxn ang="0">
                  <a:pos x="527" y="1121"/>
                </a:cxn>
                <a:cxn ang="0">
                  <a:pos x="771" y="1088"/>
                </a:cxn>
              </a:cxnLst>
              <a:rect l="0" t="0" r="r" b="b"/>
              <a:pathLst>
                <a:path w="2296" h="1469">
                  <a:moveTo>
                    <a:pt x="771" y="1088"/>
                  </a:moveTo>
                  <a:lnTo>
                    <a:pt x="982" y="1061"/>
                  </a:lnTo>
                  <a:lnTo>
                    <a:pt x="1178" y="1034"/>
                  </a:lnTo>
                  <a:lnTo>
                    <a:pt x="1357" y="1012"/>
                  </a:lnTo>
                  <a:lnTo>
                    <a:pt x="1520" y="985"/>
                  </a:lnTo>
                  <a:lnTo>
                    <a:pt x="1666" y="957"/>
                  </a:lnTo>
                  <a:lnTo>
                    <a:pt x="1796" y="930"/>
                  </a:lnTo>
                  <a:lnTo>
                    <a:pt x="1916" y="897"/>
                  </a:lnTo>
                  <a:lnTo>
                    <a:pt x="2013" y="870"/>
                  </a:lnTo>
                  <a:lnTo>
                    <a:pt x="2100" y="832"/>
                  </a:lnTo>
                  <a:lnTo>
                    <a:pt x="2171" y="800"/>
                  </a:lnTo>
                  <a:lnTo>
                    <a:pt x="2220" y="756"/>
                  </a:lnTo>
                  <a:lnTo>
                    <a:pt x="2263" y="712"/>
                  </a:lnTo>
                  <a:lnTo>
                    <a:pt x="2285" y="669"/>
                  </a:lnTo>
                  <a:lnTo>
                    <a:pt x="2296" y="614"/>
                  </a:lnTo>
                  <a:lnTo>
                    <a:pt x="2290" y="560"/>
                  </a:lnTo>
                  <a:lnTo>
                    <a:pt x="2269" y="500"/>
                  </a:lnTo>
                  <a:lnTo>
                    <a:pt x="2241" y="457"/>
                  </a:lnTo>
                  <a:lnTo>
                    <a:pt x="2198" y="408"/>
                  </a:lnTo>
                  <a:lnTo>
                    <a:pt x="2144" y="364"/>
                  </a:lnTo>
                  <a:lnTo>
                    <a:pt x="2079" y="321"/>
                  </a:lnTo>
                  <a:lnTo>
                    <a:pt x="2008" y="277"/>
                  </a:lnTo>
                  <a:lnTo>
                    <a:pt x="1927" y="234"/>
                  </a:lnTo>
                  <a:lnTo>
                    <a:pt x="1769" y="157"/>
                  </a:lnTo>
                  <a:lnTo>
                    <a:pt x="1688" y="125"/>
                  </a:lnTo>
                  <a:lnTo>
                    <a:pt x="1612" y="92"/>
                  </a:lnTo>
                  <a:lnTo>
                    <a:pt x="1536" y="65"/>
                  </a:lnTo>
                  <a:lnTo>
                    <a:pt x="1476" y="43"/>
                  </a:lnTo>
                  <a:lnTo>
                    <a:pt x="1422" y="27"/>
                  </a:lnTo>
                  <a:lnTo>
                    <a:pt x="1384" y="10"/>
                  </a:lnTo>
                  <a:lnTo>
                    <a:pt x="1357" y="5"/>
                  </a:lnTo>
                  <a:lnTo>
                    <a:pt x="1346" y="0"/>
                  </a:lnTo>
                  <a:lnTo>
                    <a:pt x="1498" y="54"/>
                  </a:lnTo>
                  <a:lnTo>
                    <a:pt x="1655" y="119"/>
                  </a:lnTo>
                  <a:lnTo>
                    <a:pt x="1807" y="185"/>
                  </a:lnTo>
                  <a:lnTo>
                    <a:pt x="1948" y="255"/>
                  </a:lnTo>
                  <a:lnTo>
                    <a:pt x="2013" y="288"/>
                  </a:lnTo>
                  <a:lnTo>
                    <a:pt x="2068" y="326"/>
                  </a:lnTo>
                  <a:lnTo>
                    <a:pt x="2122" y="364"/>
                  </a:lnTo>
                  <a:lnTo>
                    <a:pt x="2171" y="402"/>
                  </a:lnTo>
                  <a:lnTo>
                    <a:pt x="2209" y="440"/>
                  </a:lnTo>
                  <a:lnTo>
                    <a:pt x="2236" y="478"/>
                  </a:lnTo>
                  <a:lnTo>
                    <a:pt x="2252" y="522"/>
                  </a:lnTo>
                  <a:lnTo>
                    <a:pt x="2263" y="560"/>
                  </a:lnTo>
                  <a:lnTo>
                    <a:pt x="2258" y="598"/>
                  </a:lnTo>
                  <a:lnTo>
                    <a:pt x="2241" y="636"/>
                  </a:lnTo>
                  <a:lnTo>
                    <a:pt x="2214" y="669"/>
                  </a:lnTo>
                  <a:lnTo>
                    <a:pt x="2171" y="702"/>
                  </a:lnTo>
                  <a:lnTo>
                    <a:pt x="2122" y="729"/>
                  </a:lnTo>
                  <a:lnTo>
                    <a:pt x="2062" y="756"/>
                  </a:lnTo>
                  <a:lnTo>
                    <a:pt x="1997" y="778"/>
                  </a:lnTo>
                  <a:lnTo>
                    <a:pt x="1921" y="800"/>
                  </a:lnTo>
                  <a:lnTo>
                    <a:pt x="1834" y="821"/>
                  </a:lnTo>
                  <a:lnTo>
                    <a:pt x="1748" y="843"/>
                  </a:lnTo>
                  <a:lnTo>
                    <a:pt x="1552" y="876"/>
                  </a:lnTo>
                  <a:lnTo>
                    <a:pt x="1351" y="908"/>
                  </a:lnTo>
                  <a:lnTo>
                    <a:pt x="1134" y="941"/>
                  </a:lnTo>
                  <a:lnTo>
                    <a:pt x="923" y="968"/>
                  </a:lnTo>
                  <a:lnTo>
                    <a:pt x="716" y="995"/>
                  </a:lnTo>
                  <a:lnTo>
                    <a:pt x="521" y="1028"/>
                  </a:lnTo>
                  <a:lnTo>
                    <a:pt x="434" y="1044"/>
                  </a:lnTo>
                  <a:lnTo>
                    <a:pt x="353" y="1066"/>
                  </a:lnTo>
                  <a:lnTo>
                    <a:pt x="277" y="1082"/>
                  </a:lnTo>
                  <a:lnTo>
                    <a:pt x="206" y="1104"/>
                  </a:lnTo>
                  <a:lnTo>
                    <a:pt x="147" y="1126"/>
                  </a:lnTo>
                  <a:lnTo>
                    <a:pt x="92" y="1148"/>
                  </a:lnTo>
                  <a:lnTo>
                    <a:pt x="54" y="1175"/>
                  </a:lnTo>
                  <a:lnTo>
                    <a:pt x="22" y="1202"/>
                  </a:lnTo>
                  <a:lnTo>
                    <a:pt x="6" y="1229"/>
                  </a:lnTo>
                  <a:lnTo>
                    <a:pt x="0" y="1262"/>
                  </a:lnTo>
                  <a:lnTo>
                    <a:pt x="11" y="1295"/>
                  </a:lnTo>
                  <a:lnTo>
                    <a:pt x="27" y="1327"/>
                  </a:lnTo>
                  <a:lnTo>
                    <a:pt x="54" y="1355"/>
                  </a:lnTo>
                  <a:lnTo>
                    <a:pt x="98" y="1382"/>
                  </a:lnTo>
                  <a:lnTo>
                    <a:pt x="141" y="1404"/>
                  </a:lnTo>
                  <a:lnTo>
                    <a:pt x="196" y="1425"/>
                  </a:lnTo>
                  <a:lnTo>
                    <a:pt x="261" y="1447"/>
                  </a:lnTo>
                  <a:lnTo>
                    <a:pt x="326" y="1469"/>
                  </a:lnTo>
                  <a:lnTo>
                    <a:pt x="266" y="1442"/>
                  </a:lnTo>
                  <a:lnTo>
                    <a:pt x="217" y="1414"/>
                  </a:lnTo>
                  <a:lnTo>
                    <a:pt x="174" y="1387"/>
                  </a:lnTo>
                  <a:lnTo>
                    <a:pt x="147" y="1360"/>
                  </a:lnTo>
                  <a:lnTo>
                    <a:pt x="125" y="1333"/>
                  </a:lnTo>
                  <a:lnTo>
                    <a:pt x="120" y="1306"/>
                  </a:lnTo>
                  <a:lnTo>
                    <a:pt x="125" y="1278"/>
                  </a:lnTo>
                  <a:lnTo>
                    <a:pt x="141" y="1257"/>
                  </a:lnTo>
                  <a:lnTo>
                    <a:pt x="174" y="1229"/>
                  </a:lnTo>
                  <a:lnTo>
                    <a:pt x="212" y="1208"/>
                  </a:lnTo>
                  <a:lnTo>
                    <a:pt x="272" y="1186"/>
                  </a:lnTo>
                  <a:lnTo>
                    <a:pt x="342" y="1164"/>
                  </a:lnTo>
                  <a:lnTo>
                    <a:pt x="423" y="1142"/>
                  </a:lnTo>
                  <a:lnTo>
                    <a:pt x="527" y="1121"/>
                  </a:lnTo>
                  <a:lnTo>
                    <a:pt x="641" y="1104"/>
                  </a:lnTo>
                  <a:lnTo>
                    <a:pt x="771" y="1088"/>
                  </a:lnTo>
                  <a:lnTo>
                    <a:pt x="771" y="1088"/>
                  </a:lnTo>
                  <a:close/>
                </a:path>
              </a:pathLst>
            </a:custGeom>
            <a:gradFill rotWithShape="0">
              <a:gsLst>
                <a:gs pos="0">
                  <a:schemeClr val="bg1">
                    <a:gamma/>
                    <a:shade val="84706"/>
                    <a:invGamma/>
                  </a:schemeClr>
                </a:gs>
                <a:gs pos="100000">
                  <a:schemeClr val="bg1"/>
                </a:gs>
              </a:gsLst>
              <a:lin ang="2700000" scaled="1"/>
            </a:gradFill>
            <a:ln w="9525">
              <a:noFill/>
              <a:round/>
              <a:headEnd/>
              <a:tailEnd/>
            </a:ln>
          </p:spPr>
          <p:txBody>
            <a:bodyPr/>
            <a:lstStyle/>
            <a:p>
              <a:pPr>
                <a:defRPr/>
              </a:pPr>
              <a:endParaRPr lang="ru-RU"/>
            </a:p>
          </p:txBody>
        </p:sp>
        <p:sp>
          <p:nvSpPr>
            <p:cNvPr id="7" name="Freeform 10"/>
            <p:cNvSpPr>
              <a:spLocks/>
            </p:cNvSpPr>
            <p:nvPr/>
          </p:nvSpPr>
          <p:spPr bwMode="hidden">
            <a:xfrm>
              <a:off x="0" y="0"/>
              <a:ext cx="5758" cy="1776"/>
            </a:xfrm>
            <a:custGeom>
              <a:avLst/>
              <a:gdLst/>
              <a:ahLst/>
              <a:cxnLst>
                <a:cxn ang="0">
                  <a:pos x="0" y="0"/>
                </a:cxn>
                <a:cxn ang="0">
                  <a:pos x="0" y="1906"/>
                </a:cxn>
                <a:cxn ang="0">
                  <a:pos x="5740" y="1906"/>
                </a:cxn>
                <a:cxn ang="0">
                  <a:pos x="5740" y="0"/>
                </a:cxn>
                <a:cxn ang="0">
                  <a:pos x="0" y="0"/>
                </a:cxn>
                <a:cxn ang="0">
                  <a:pos x="0" y="0"/>
                </a:cxn>
              </a:cxnLst>
              <a:rect l="0" t="0" r="r" b="b"/>
              <a:pathLst>
                <a:path w="5740" h="1906">
                  <a:moveTo>
                    <a:pt x="0" y="0"/>
                  </a:moveTo>
                  <a:lnTo>
                    <a:pt x="0" y="1906"/>
                  </a:lnTo>
                  <a:lnTo>
                    <a:pt x="5740" y="1906"/>
                  </a:lnTo>
                  <a:lnTo>
                    <a:pt x="5740" y="0"/>
                  </a:lnTo>
                  <a:lnTo>
                    <a:pt x="0" y="0"/>
                  </a:lnTo>
                  <a:lnTo>
                    <a:pt x="0" y="0"/>
                  </a:lnTo>
                  <a:close/>
                </a:path>
              </a:pathLst>
            </a:custGeom>
            <a:gradFill rotWithShape="0">
              <a:gsLst>
                <a:gs pos="0">
                  <a:schemeClr val="bg2"/>
                </a:gs>
                <a:gs pos="100000">
                  <a:schemeClr val="bg1"/>
                </a:gs>
              </a:gsLst>
              <a:lin ang="5400000" scaled="1"/>
            </a:gradFill>
            <a:ln w="9525">
              <a:noFill/>
              <a:round/>
              <a:headEnd/>
              <a:tailEnd/>
            </a:ln>
          </p:spPr>
          <p:txBody>
            <a:bodyPr/>
            <a:lstStyle/>
            <a:p>
              <a:pPr>
                <a:defRPr/>
              </a:pPr>
              <a:endParaRPr lang="ru-RU"/>
            </a:p>
          </p:txBody>
        </p:sp>
      </p:grpSp>
      <p:sp>
        <p:nvSpPr>
          <p:cNvPr id="30731" name="Rectangle 11"/>
          <p:cNvSpPr>
            <a:spLocks noGrp="1" noChangeArrowheads="1"/>
          </p:cNvSpPr>
          <p:nvPr>
            <p:ph type="ctrTitle" sz="quarter"/>
          </p:nvPr>
        </p:nvSpPr>
        <p:spPr>
          <a:xfrm>
            <a:off x="685800" y="1736725"/>
            <a:ext cx="7772400" cy="1920875"/>
          </a:xfrm>
        </p:spPr>
        <p:txBody>
          <a:bodyPr/>
          <a:lstStyle>
            <a:lvl1pPr>
              <a:defRPr sz="6000"/>
            </a:lvl1pPr>
          </a:lstStyle>
          <a:p>
            <a:r>
              <a:rPr lang="ru-RU"/>
              <a:t>Образец заголовка</a:t>
            </a:r>
          </a:p>
        </p:txBody>
      </p:sp>
      <p:sp>
        <p:nvSpPr>
          <p:cNvPr id="30732" name="Rectangle 12"/>
          <p:cNvSpPr>
            <a:spLocks noGrp="1" noChangeArrowheads="1"/>
          </p:cNvSpPr>
          <p:nvPr>
            <p:ph type="subTitle" sz="quarter" idx="1"/>
          </p:nvPr>
        </p:nvSpPr>
        <p:spPr>
          <a:xfrm>
            <a:off x="1371600" y="3886200"/>
            <a:ext cx="6400800" cy="1752600"/>
          </a:xfrm>
        </p:spPr>
        <p:txBody>
          <a:bodyPr/>
          <a:lstStyle>
            <a:lvl1pPr marL="0" indent="0" algn="ctr">
              <a:buFont typeface="Wingdings" pitchFamily="2" charset="2"/>
              <a:buNone/>
              <a:defRPr/>
            </a:lvl1pPr>
          </a:lstStyle>
          <a:p>
            <a:r>
              <a:rPr lang="ru-RU"/>
              <a:t>Образец подзаголовка</a:t>
            </a:r>
          </a:p>
        </p:txBody>
      </p:sp>
      <p:sp>
        <p:nvSpPr>
          <p:cNvPr id="13" name="Rectangle 13"/>
          <p:cNvSpPr>
            <a:spLocks noGrp="1" noChangeArrowheads="1"/>
          </p:cNvSpPr>
          <p:nvPr>
            <p:ph type="dt" sz="quarter" idx="10"/>
          </p:nvPr>
        </p:nvSpPr>
        <p:spPr>
          <a:xfrm>
            <a:off x="457200" y="6248400"/>
            <a:ext cx="2133600" cy="476250"/>
          </a:xfrm>
        </p:spPr>
        <p:txBody>
          <a:bodyPr/>
          <a:lstStyle>
            <a:lvl1pPr>
              <a:defRPr smtClean="0"/>
            </a:lvl1pPr>
          </a:lstStyle>
          <a:p>
            <a:pPr>
              <a:defRPr/>
            </a:pPr>
            <a:endParaRPr lang="ru-RU"/>
          </a:p>
        </p:txBody>
      </p:sp>
      <p:sp>
        <p:nvSpPr>
          <p:cNvPr id="14" name="Rectangle 14"/>
          <p:cNvSpPr>
            <a:spLocks noGrp="1" noChangeArrowheads="1"/>
          </p:cNvSpPr>
          <p:nvPr>
            <p:ph type="ftr" sz="quarter" idx="11"/>
          </p:nvPr>
        </p:nvSpPr>
        <p:spPr>
          <a:xfrm>
            <a:off x="3124200" y="6251575"/>
            <a:ext cx="2895600" cy="476250"/>
          </a:xfrm>
        </p:spPr>
        <p:txBody>
          <a:bodyPr/>
          <a:lstStyle>
            <a:lvl1pPr>
              <a:defRPr smtClean="0"/>
            </a:lvl1pPr>
          </a:lstStyle>
          <a:p>
            <a:pPr>
              <a:defRPr/>
            </a:pPr>
            <a:endParaRPr lang="ru-RU"/>
          </a:p>
        </p:txBody>
      </p:sp>
      <p:sp>
        <p:nvSpPr>
          <p:cNvPr id="15" name="Rectangle 15"/>
          <p:cNvSpPr>
            <a:spLocks noGrp="1" noChangeArrowheads="1"/>
          </p:cNvSpPr>
          <p:nvPr>
            <p:ph type="sldNum" sz="quarter" idx="12"/>
          </p:nvPr>
        </p:nvSpPr>
        <p:spPr>
          <a:xfrm>
            <a:off x="6553200" y="6254750"/>
            <a:ext cx="2133600" cy="476250"/>
          </a:xfrm>
        </p:spPr>
        <p:txBody>
          <a:bodyPr/>
          <a:lstStyle>
            <a:lvl1pPr>
              <a:defRPr smtClean="0"/>
            </a:lvl1pPr>
          </a:lstStyle>
          <a:p>
            <a:pPr>
              <a:defRPr/>
            </a:pPr>
            <a:fld id="{38293532-8B2F-4874-BED6-6DF528FA65F6}" type="slidenum">
              <a:rPr lang="ru-RU"/>
              <a:pPr>
                <a:defRPr/>
              </a:pPr>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2"/>
          <p:cNvSpPr>
            <a:spLocks noGrp="1" noChangeArrowheads="1"/>
          </p:cNvSpPr>
          <p:nvPr>
            <p:ph type="dt" sz="half" idx="10"/>
          </p:nvPr>
        </p:nvSpPr>
        <p:spPr>
          <a:ln/>
        </p:spPr>
        <p:txBody>
          <a:bodyPr/>
          <a:lstStyle>
            <a:lvl1pPr>
              <a:defRPr/>
            </a:lvl1pPr>
          </a:lstStyle>
          <a:p>
            <a:pPr>
              <a:defRPr/>
            </a:pPr>
            <a:endParaRPr lang="ru-RU"/>
          </a:p>
        </p:txBody>
      </p:sp>
      <p:sp>
        <p:nvSpPr>
          <p:cNvPr id="5" name="Rectangle 3"/>
          <p:cNvSpPr>
            <a:spLocks noGrp="1" noChangeArrowheads="1"/>
          </p:cNvSpPr>
          <p:nvPr>
            <p:ph type="sldNum" sz="quarter" idx="11"/>
          </p:nvPr>
        </p:nvSpPr>
        <p:spPr>
          <a:ln/>
        </p:spPr>
        <p:txBody>
          <a:bodyPr/>
          <a:lstStyle>
            <a:lvl1pPr>
              <a:defRPr/>
            </a:lvl1pPr>
          </a:lstStyle>
          <a:p>
            <a:pPr>
              <a:defRPr/>
            </a:pPr>
            <a:fld id="{94AF1A5B-38C0-438D-AD84-2C5C1EAD8742}" type="slidenum">
              <a:rPr lang="ru-RU"/>
              <a:pPr>
                <a:defRPr/>
              </a:pPr>
              <a:t>‹#›</a:t>
            </a:fld>
            <a:endParaRPr lang="ru-RU"/>
          </a:p>
        </p:txBody>
      </p:sp>
      <p:sp>
        <p:nvSpPr>
          <p:cNvPr id="6"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2"/>
          <p:cNvSpPr>
            <a:spLocks noGrp="1" noChangeArrowheads="1"/>
          </p:cNvSpPr>
          <p:nvPr>
            <p:ph type="dt" sz="half" idx="10"/>
          </p:nvPr>
        </p:nvSpPr>
        <p:spPr>
          <a:ln/>
        </p:spPr>
        <p:txBody>
          <a:bodyPr/>
          <a:lstStyle>
            <a:lvl1pPr>
              <a:defRPr/>
            </a:lvl1pPr>
          </a:lstStyle>
          <a:p>
            <a:pPr>
              <a:defRPr/>
            </a:pPr>
            <a:endParaRPr lang="ru-RU"/>
          </a:p>
        </p:txBody>
      </p:sp>
      <p:sp>
        <p:nvSpPr>
          <p:cNvPr id="5" name="Rectangle 3"/>
          <p:cNvSpPr>
            <a:spLocks noGrp="1" noChangeArrowheads="1"/>
          </p:cNvSpPr>
          <p:nvPr>
            <p:ph type="sldNum" sz="quarter" idx="11"/>
          </p:nvPr>
        </p:nvSpPr>
        <p:spPr>
          <a:ln/>
        </p:spPr>
        <p:txBody>
          <a:bodyPr/>
          <a:lstStyle>
            <a:lvl1pPr>
              <a:defRPr/>
            </a:lvl1pPr>
          </a:lstStyle>
          <a:p>
            <a:pPr>
              <a:defRPr/>
            </a:pPr>
            <a:fld id="{A1E67191-7ACF-44DB-8AD9-D47470DC8AE6}" type="slidenum">
              <a:rPr lang="ru-RU"/>
              <a:pPr>
                <a:defRPr/>
              </a:pPr>
              <a:t>‹#›</a:t>
            </a:fld>
            <a:endParaRPr lang="ru-RU"/>
          </a:p>
        </p:txBody>
      </p:sp>
      <p:sp>
        <p:nvSpPr>
          <p:cNvPr id="6"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Заголовок и таблиц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p:spPr>
        <p:txBody>
          <a:bodyPr/>
          <a:lstStyle/>
          <a:p>
            <a:r>
              <a:rPr lang="ru-RU" smtClean="0"/>
              <a:t>Образец заголовка</a:t>
            </a:r>
            <a:endParaRPr lang="ru-RU"/>
          </a:p>
        </p:txBody>
      </p:sp>
      <p:sp>
        <p:nvSpPr>
          <p:cNvPr id="3" name="Таблица 2"/>
          <p:cNvSpPr>
            <a:spLocks noGrp="1"/>
          </p:cNvSpPr>
          <p:nvPr>
            <p:ph type="tbl" idx="1"/>
          </p:nvPr>
        </p:nvSpPr>
        <p:spPr>
          <a:xfrm>
            <a:off x="457200" y="1600200"/>
            <a:ext cx="8229600" cy="4525963"/>
          </a:xfrm>
        </p:spPr>
        <p:txBody>
          <a:bodyPr/>
          <a:lstStyle/>
          <a:p>
            <a:pPr lvl="0"/>
            <a:endParaRPr lang="ru-RU" noProof="0" smtClean="0"/>
          </a:p>
        </p:txBody>
      </p:sp>
      <p:sp>
        <p:nvSpPr>
          <p:cNvPr id="4" name="Rectangle 2"/>
          <p:cNvSpPr>
            <a:spLocks noGrp="1" noChangeArrowheads="1"/>
          </p:cNvSpPr>
          <p:nvPr>
            <p:ph type="dt" sz="half" idx="10"/>
          </p:nvPr>
        </p:nvSpPr>
        <p:spPr>
          <a:ln/>
        </p:spPr>
        <p:txBody>
          <a:bodyPr/>
          <a:lstStyle>
            <a:lvl1pPr>
              <a:defRPr/>
            </a:lvl1pPr>
          </a:lstStyle>
          <a:p>
            <a:pPr>
              <a:defRPr/>
            </a:pPr>
            <a:endParaRPr lang="ru-RU"/>
          </a:p>
        </p:txBody>
      </p:sp>
      <p:sp>
        <p:nvSpPr>
          <p:cNvPr id="5" name="Rectangle 3"/>
          <p:cNvSpPr>
            <a:spLocks noGrp="1" noChangeArrowheads="1"/>
          </p:cNvSpPr>
          <p:nvPr>
            <p:ph type="sldNum" sz="quarter" idx="11"/>
          </p:nvPr>
        </p:nvSpPr>
        <p:spPr>
          <a:ln/>
        </p:spPr>
        <p:txBody>
          <a:bodyPr/>
          <a:lstStyle>
            <a:lvl1pPr>
              <a:defRPr/>
            </a:lvl1pPr>
          </a:lstStyle>
          <a:p>
            <a:pPr>
              <a:defRPr/>
            </a:pPr>
            <a:fld id="{E51258E9-D52A-42EF-9909-AD9D81BC30E0}" type="slidenum">
              <a:rPr lang="ru-RU"/>
              <a:pPr>
                <a:defRPr/>
              </a:pPr>
              <a:t>‹#›</a:t>
            </a:fld>
            <a:endParaRPr lang="ru-RU"/>
          </a:p>
        </p:txBody>
      </p:sp>
      <p:sp>
        <p:nvSpPr>
          <p:cNvPr id="6"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Rectangle 2"/>
          <p:cNvSpPr>
            <a:spLocks noGrp="1" noChangeArrowheads="1"/>
          </p:cNvSpPr>
          <p:nvPr>
            <p:ph type="dt" sz="half" idx="10"/>
          </p:nvPr>
        </p:nvSpPr>
        <p:spPr>
          <a:ln/>
        </p:spPr>
        <p:txBody>
          <a:bodyPr/>
          <a:lstStyle>
            <a:lvl1pPr>
              <a:defRPr/>
            </a:lvl1pPr>
          </a:lstStyle>
          <a:p>
            <a:pPr>
              <a:defRPr/>
            </a:pPr>
            <a:endParaRPr lang="ru-RU"/>
          </a:p>
        </p:txBody>
      </p:sp>
      <p:sp>
        <p:nvSpPr>
          <p:cNvPr id="5" name="Rectangle 3"/>
          <p:cNvSpPr>
            <a:spLocks noGrp="1" noChangeArrowheads="1"/>
          </p:cNvSpPr>
          <p:nvPr>
            <p:ph type="sldNum" sz="quarter" idx="11"/>
          </p:nvPr>
        </p:nvSpPr>
        <p:spPr>
          <a:ln/>
        </p:spPr>
        <p:txBody>
          <a:bodyPr/>
          <a:lstStyle>
            <a:lvl1pPr>
              <a:defRPr/>
            </a:lvl1pPr>
          </a:lstStyle>
          <a:p>
            <a:pPr>
              <a:defRPr/>
            </a:pPr>
            <a:fld id="{72DF2E18-6671-4722-81C6-AD2985B8B304}" type="slidenum">
              <a:rPr lang="ru-RU"/>
              <a:pPr>
                <a:defRPr/>
              </a:pPr>
              <a:t>‹#›</a:t>
            </a:fld>
            <a:endParaRPr lang="ru-RU"/>
          </a:p>
        </p:txBody>
      </p:sp>
      <p:sp>
        <p:nvSpPr>
          <p:cNvPr id="6"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ru-RU" smtClean="0"/>
              <a:t>Образец текста</a:t>
            </a:r>
          </a:p>
        </p:txBody>
      </p:sp>
      <p:sp>
        <p:nvSpPr>
          <p:cNvPr id="4" name="Rectangle 2"/>
          <p:cNvSpPr>
            <a:spLocks noGrp="1" noChangeArrowheads="1"/>
          </p:cNvSpPr>
          <p:nvPr>
            <p:ph type="dt" sz="half" idx="10"/>
          </p:nvPr>
        </p:nvSpPr>
        <p:spPr>
          <a:ln/>
        </p:spPr>
        <p:txBody>
          <a:bodyPr/>
          <a:lstStyle>
            <a:lvl1pPr>
              <a:defRPr/>
            </a:lvl1pPr>
          </a:lstStyle>
          <a:p>
            <a:pPr>
              <a:defRPr/>
            </a:pPr>
            <a:endParaRPr lang="ru-RU"/>
          </a:p>
        </p:txBody>
      </p:sp>
      <p:sp>
        <p:nvSpPr>
          <p:cNvPr id="5" name="Rectangle 3"/>
          <p:cNvSpPr>
            <a:spLocks noGrp="1" noChangeArrowheads="1"/>
          </p:cNvSpPr>
          <p:nvPr>
            <p:ph type="sldNum" sz="quarter" idx="11"/>
          </p:nvPr>
        </p:nvSpPr>
        <p:spPr>
          <a:ln/>
        </p:spPr>
        <p:txBody>
          <a:bodyPr/>
          <a:lstStyle>
            <a:lvl1pPr>
              <a:defRPr/>
            </a:lvl1pPr>
          </a:lstStyle>
          <a:p>
            <a:pPr>
              <a:defRPr/>
            </a:pPr>
            <a:fld id="{0DC634F6-3385-4566-87F9-035F3D25AD1D}" type="slidenum">
              <a:rPr lang="ru-RU"/>
              <a:pPr>
                <a:defRPr/>
              </a:pPr>
              <a:t>‹#›</a:t>
            </a:fld>
            <a:endParaRPr lang="ru-RU"/>
          </a:p>
        </p:txBody>
      </p:sp>
      <p:sp>
        <p:nvSpPr>
          <p:cNvPr id="6"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Содержимое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Rectangle 2"/>
          <p:cNvSpPr>
            <a:spLocks noGrp="1" noChangeArrowheads="1"/>
          </p:cNvSpPr>
          <p:nvPr>
            <p:ph type="dt" sz="half" idx="10"/>
          </p:nvPr>
        </p:nvSpPr>
        <p:spPr>
          <a:ln/>
        </p:spPr>
        <p:txBody>
          <a:bodyPr/>
          <a:lstStyle>
            <a:lvl1pPr>
              <a:defRPr/>
            </a:lvl1pPr>
          </a:lstStyle>
          <a:p>
            <a:pPr>
              <a:defRPr/>
            </a:pPr>
            <a:endParaRPr lang="ru-RU"/>
          </a:p>
        </p:txBody>
      </p:sp>
      <p:sp>
        <p:nvSpPr>
          <p:cNvPr id="6" name="Rectangle 3"/>
          <p:cNvSpPr>
            <a:spLocks noGrp="1" noChangeArrowheads="1"/>
          </p:cNvSpPr>
          <p:nvPr>
            <p:ph type="sldNum" sz="quarter" idx="11"/>
          </p:nvPr>
        </p:nvSpPr>
        <p:spPr>
          <a:ln/>
        </p:spPr>
        <p:txBody>
          <a:bodyPr/>
          <a:lstStyle>
            <a:lvl1pPr>
              <a:defRPr/>
            </a:lvl1pPr>
          </a:lstStyle>
          <a:p>
            <a:pPr>
              <a:defRPr/>
            </a:pPr>
            <a:fld id="{07949799-9A4E-451F-BD38-08F358D76759}" type="slidenum">
              <a:rPr lang="ru-RU"/>
              <a:pPr>
                <a:defRPr/>
              </a:pPr>
              <a:t>‹#›</a:t>
            </a:fld>
            <a:endParaRPr lang="ru-RU"/>
          </a:p>
        </p:txBody>
      </p:sp>
      <p:sp>
        <p:nvSpPr>
          <p:cNvPr id="7"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Содержимое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Содержимое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Rectangle 2"/>
          <p:cNvSpPr>
            <a:spLocks noGrp="1" noChangeArrowheads="1"/>
          </p:cNvSpPr>
          <p:nvPr>
            <p:ph type="dt" sz="half" idx="10"/>
          </p:nvPr>
        </p:nvSpPr>
        <p:spPr>
          <a:ln/>
        </p:spPr>
        <p:txBody>
          <a:bodyPr/>
          <a:lstStyle>
            <a:lvl1pPr>
              <a:defRPr/>
            </a:lvl1pPr>
          </a:lstStyle>
          <a:p>
            <a:pPr>
              <a:defRPr/>
            </a:pPr>
            <a:endParaRPr lang="ru-RU"/>
          </a:p>
        </p:txBody>
      </p:sp>
      <p:sp>
        <p:nvSpPr>
          <p:cNvPr id="8" name="Rectangle 3"/>
          <p:cNvSpPr>
            <a:spLocks noGrp="1" noChangeArrowheads="1"/>
          </p:cNvSpPr>
          <p:nvPr>
            <p:ph type="sldNum" sz="quarter" idx="11"/>
          </p:nvPr>
        </p:nvSpPr>
        <p:spPr>
          <a:ln/>
        </p:spPr>
        <p:txBody>
          <a:bodyPr/>
          <a:lstStyle>
            <a:lvl1pPr>
              <a:defRPr/>
            </a:lvl1pPr>
          </a:lstStyle>
          <a:p>
            <a:pPr>
              <a:defRPr/>
            </a:pPr>
            <a:fld id="{7538A139-F960-4D62-83D9-317AD3035FA0}" type="slidenum">
              <a:rPr lang="ru-RU"/>
              <a:pPr>
                <a:defRPr/>
              </a:pPr>
              <a:t>‹#›</a:t>
            </a:fld>
            <a:endParaRPr lang="ru-RU"/>
          </a:p>
        </p:txBody>
      </p:sp>
      <p:sp>
        <p:nvSpPr>
          <p:cNvPr id="9"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Rectangle 2"/>
          <p:cNvSpPr>
            <a:spLocks noGrp="1" noChangeArrowheads="1"/>
          </p:cNvSpPr>
          <p:nvPr>
            <p:ph type="dt" sz="half" idx="10"/>
          </p:nvPr>
        </p:nvSpPr>
        <p:spPr>
          <a:ln/>
        </p:spPr>
        <p:txBody>
          <a:bodyPr/>
          <a:lstStyle>
            <a:lvl1pPr>
              <a:defRPr/>
            </a:lvl1pPr>
          </a:lstStyle>
          <a:p>
            <a:pPr>
              <a:defRPr/>
            </a:pPr>
            <a:endParaRPr lang="ru-RU"/>
          </a:p>
        </p:txBody>
      </p:sp>
      <p:sp>
        <p:nvSpPr>
          <p:cNvPr id="4" name="Rectangle 3"/>
          <p:cNvSpPr>
            <a:spLocks noGrp="1" noChangeArrowheads="1"/>
          </p:cNvSpPr>
          <p:nvPr>
            <p:ph type="sldNum" sz="quarter" idx="11"/>
          </p:nvPr>
        </p:nvSpPr>
        <p:spPr>
          <a:ln/>
        </p:spPr>
        <p:txBody>
          <a:bodyPr/>
          <a:lstStyle>
            <a:lvl1pPr>
              <a:defRPr/>
            </a:lvl1pPr>
          </a:lstStyle>
          <a:p>
            <a:pPr>
              <a:defRPr/>
            </a:pPr>
            <a:fld id="{587E074B-2934-44E1-9568-628098B8890F}" type="slidenum">
              <a:rPr lang="ru-RU"/>
              <a:pPr>
                <a:defRPr/>
              </a:pPr>
              <a:t>‹#›</a:t>
            </a:fld>
            <a:endParaRPr lang="ru-RU"/>
          </a:p>
        </p:txBody>
      </p:sp>
      <p:sp>
        <p:nvSpPr>
          <p:cNvPr id="5"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Rectangle 2"/>
          <p:cNvSpPr>
            <a:spLocks noGrp="1" noChangeArrowheads="1"/>
          </p:cNvSpPr>
          <p:nvPr>
            <p:ph type="dt" sz="half" idx="10"/>
          </p:nvPr>
        </p:nvSpPr>
        <p:spPr>
          <a:ln/>
        </p:spPr>
        <p:txBody>
          <a:bodyPr/>
          <a:lstStyle>
            <a:lvl1pPr>
              <a:defRPr/>
            </a:lvl1pPr>
          </a:lstStyle>
          <a:p>
            <a:pPr>
              <a:defRPr/>
            </a:pPr>
            <a:endParaRPr lang="ru-RU"/>
          </a:p>
        </p:txBody>
      </p:sp>
      <p:sp>
        <p:nvSpPr>
          <p:cNvPr id="3" name="Rectangle 3"/>
          <p:cNvSpPr>
            <a:spLocks noGrp="1" noChangeArrowheads="1"/>
          </p:cNvSpPr>
          <p:nvPr>
            <p:ph type="sldNum" sz="quarter" idx="11"/>
          </p:nvPr>
        </p:nvSpPr>
        <p:spPr>
          <a:ln/>
        </p:spPr>
        <p:txBody>
          <a:bodyPr/>
          <a:lstStyle>
            <a:lvl1pPr>
              <a:defRPr/>
            </a:lvl1pPr>
          </a:lstStyle>
          <a:p>
            <a:pPr>
              <a:defRPr/>
            </a:pPr>
            <a:fld id="{E3614564-F939-410D-B7F5-55C2725A8BC5}" type="slidenum">
              <a:rPr lang="ru-RU"/>
              <a:pPr>
                <a:defRPr/>
              </a:pPr>
              <a:t>‹#›</a:t>
            </a:fld>
            <a:endParaRPr lang="ru-RU"/>
          </a:p>
        </p:txBody>
      </p:sp>
      <p:sp>
        <p:nvSpPr>
          <p:cNvPr id="4"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Содержимое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Rectangle 2"/>
          <p:cNvSpPr>
            <a:spLocks noGrp="1" noChangeArrowheads="1"/>
          </p:cNvSpPr>
          <p:nvPr>
            <p:ph type="dt" sz="half" idx="10"/>
          </p:nvPr>
        </p:nvSpPr>
        <p:spPr>
          <a:ln/>
        </p:spPr>
        <p:txBody>
          <a:bodyPr/>
          <a:lstStyle>
            <a:lvl1pPr>
              <a:defRPr/>
            </a:lvl1pPr>
          </a:lstStyle>
          <a:p>
            <a:pPr>
              <a:defRPr/>
            </a:pPr>
            <a:endParaRPr lang="ru-RU"/>
          </a:p>
        </p:txBody>
      </p:sp>
      <p:sp>
        <p:nvSpPr>
          <p:cNvPr id="6" name="Rectangle 3"/>
          <p:cNvSpPr>
            <a:spLocks noGrp="1" noChangeArrowheads="1"/>
          </p:cNvSpPr>
          <p:nvPr>
            <p:ph type="sldNum" sz="quarter" idx="11"/>
          </p:nvPr>
        </p:nvSpPr>
        <p:spPr>
          <a:ln/>
        </p:spPr>
        <p:txBody>
          <a:bodyPr/>
          <a:lstStyle>
            <a:lvl1pPr>
              <a:defRPr/>
            </a:lvl1pPr>
          </a:lstStyle>
          <a:p>
            <a:pPr>
              <a:defRPr/>
            </a:pPr>
            <a:fld id="{943CB0A1-E2A5-471D-A529-4107F888CFF9}" type="slidenum">
              <a:rPr lang="ru-RU"/>
              <a:pPr>
                <a:defRPr/>
              </a:pPr>
              <a:t>‹#›</a:t>
            </a:fld>
            <a:endParaRPr lang="ru-RU"/>
          </a:p>
        </p:txBody>
      </p:sp>
      <p:sp>
        <p:nvSpPr>
          <p:cNvPr id="7"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u-RU" noProof="0" smtClean="0"/>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Rectangle 2"/>
          <p:cNvSpPr>
            <a:spLocks noGrp="1" noChangeArrowheads="1"/>
          </p:cNvSpPr>
          <p:nvPr>
            <p:ph type="dt" sz="half" idx="10"/>
          </p:nvPr>
        </p:nvSpPr>
        <p:spPr>
          <a:ln/>
        </p:spPr>
        <p:txBody>
          <a:bodyPr/>
          <a:lstStyle>
            <a:lvl1pPr>
              <a:defRPr/>
            </a:lvl1pPr>
          </a:lstStyle>
          <a:p>
            <a:pPr>
              <a:defRPr/>
            </a:pPr>
            <a:endParaRPr lang="ru-RU"/>
          </a:p>
        </p:txBody>
      </p:sp>
      <p:sp>
        <p:nvSpPr>
          <p:cNvPr id="6" name="Rectangle 3"/>
          <p:cNvSpPr>
            <a:spLocks noGrp="1" noChangeArrowheads="1"/>
          </p:cNvSpPr>
          <p:nvPr>
            <p:ph type="sldNum" sz="quarter" idx="11"/>
          </p:nvPr>
        </p:nvSpPr>
        <p:spPr>
          <a:ln/>
        </p:spPr>
        <p:txBody>
          <a:bodyPr/>
          <a:lstStyle>
            <a:lvl1pPr>
              <a:defRPr/>
            </a:lvl1pPr>
          </a:lstStyle>
          <a:p>
            <a:pPr>
              <a:defRPr/>
            </a:pPr>
            <a:fld id="{2C9B17CC-F468-4ECC-9983-DEAE7AB73274}" type="slidenum">
              <a:rPr lang="ru-RU"/>
              <a:pPr>
                <a:defRPr/>
              </a:pPr>
              <a:t>‹#›</a:t>
            </a:fld>
            <a:endParaRPr lang="ru-RU"/>
          </a:p>
        </p:txBody>
      </p:sp>
      <p:sp>
        <p:nvSpPr>
          <p:cNvPr id="7" name="Rectangle 14"/>
          <p:cNvSpPr>
            <a:spLocks noGrp="1" noChangeArrowheads="1"/>
          </p:cNvSpPr>
          <p:nvPr>
            <p:ph type="ftr" sz="quarter" idx="12"/>
          </p:nvPr>
        </p:nvSpPr>
        <p:spPr>
          <a:ln/>
        </p:spPr>
        <p:txBody>
          <a:bodyPr/>
          <a:lstStyle>
            <a:lvl1pPr>
              <a:defRPr/>
            </a:lvl1pPr>
          </a:lstStyle>
          <a:p>
            <a:pPr>
              <a:defRPr/>
            </a:pPr>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9698" name="Rectangle 2"/>
          <p:cNvSpPr>
            <a:spLocks noGrp="1" noChangeArrowheads="1"/>
          </p:cNvSpPr>
          <p:nvPr>
            <p:ph type="dt" sz="half" idx="2"/>
          </p:nvPr>
        </p:nvSpPr>
        <p:spPr bwMode="auto">
          <a:xfrm>
            <a:off x="457200" y="625157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smtClean="0"/>
            </a:lvl1pPr>
          </a:lstStyle>
          <a:p>
            <a:pPr>
              <a:defRPr/>
            </a:pPr>
            <a:endParaRPr lang="ru-RU"/>
          </a:p>
        </p:txBody>
      </p:sp>
      <p:sp>
        <p:nvSpPr>
          <p:cNvPr id="29699" name="Rectangle 3"/>
          <p:cNvSpPr>
            <a:spLocks noGrp="1" noChangeArrowheads="1"/>
          </p:cNvSpPr>
          <p:nvPr>
            <p:ph type="sldNum" sz="quarter" idx="4"/>
          </p:nvPr>
        </p:nvSpPr>
        <p:spPr bwMode="auto">
          <a:xfrm>
            <a:off x="6553200" y="6248400"/>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smtClean="0"/>
            </a:lvl1pPr>
          </a:lstStyle>
          <a:p>
            <a:pPr>
              <a:defRPr/>
            </a:pPr>
            <a:fld id="{D821E70E-BA38-4BFD-836A-143C7DB8D370}" type="slidenum">
              <a:rPr lang="ru-RU"/>
              <a:pPr>
                <a:defRPr/>
              </a:pPr>
              <a:t>‹#›</a:t>
            </a:fld>
            <a:endParaRPr lang="ru-RU"/>
          </a:p>
        </p:txBody>
      </p:sp>
      <p:grpSp>
        <p:nvGrpSpPr>
          <p:cNvPr id="1028" name="Group 4"/>
          <p:cNvGrpSpPr>
            <a:grpSpLocks/>
          </p:cNvGrpSpPr>
          <p:nvPr/>
        </p:nvGrpSpPr>
        <p:grpSpPr bwMode="auto">
          <a:xfrm>
            <a:off x="0" y="0"/>
            <a:ext cx="9140825" cy="6850063"/>
            <a:chOff x="0" y="0"/>
            <a:chExt cx="5758" cy="4315"/>
          </a:xfrm>
        </p:grpSpPr>
        <p:grpSp>
          <p:nvGrpSpPr>
            <p:cNvPr id="1032" name="Group 5"/>
            <p:cNvGrpSpPr>
              <a:grpSpLocks/>
            </p:cNvGrpSpPr>
            <p:nvPr userDrawn="1"/>
          </p:nvGrpSpPr>
          <p:grpSpPr bwMode="auto">
            <a:xfrm>
              <a:off x="1728" y="2230"/>
              <a:ext cx="4027" cy="2085"/>
              <a:chOff x="1728" y="2230"/>
              <a:chExt cx="4027" cy="2085"/>
            </a:xfrm>
          </p:grpSpPr>
          <p:sp>
            <p:nvSpPr>
              <p:cNvPr id="29702" name="Freeform 6"/>
              <p:cNvSpPr>
                <a:spLocks/>
              </p:cNvSpPr>
              <p:nvPr/>
            </p:nvSpPr>
            <p:spPr bwMode="hidden">
              <a:xfrm>
                <a:off x="1728" y="2644"/>
                <a:ext cx="2882" cy="1671"/>
              </a:xfrm>
              <a:custGeom>
                <a:avLst/>
                <a:gdLst/>
                <a:ahLst/>
                <a:cxnLst>
                  <a:cxn ang="0">
                    <a:pos x="2740" y="528"/>
                  </a:cxn>
                  <a:cxn ang="0">
                    <a:pos x="2632" y="484"/>
                  </a:cxn>
                  <a:cxn ang="0">
                    <a:pos x="2480" y="424"/>
                  </a:cxn>
                  <a:cxn ang="0">
                    <a:pos x="2203" y="343"/>
                  </a:cxn>
                  <a:cxn ang="0">
                    <a:pos x="1970" y="277"/>
                  </a:cxn>
                  <a:cxn ang="0">
                    <a:pos x="1807" y="212"/>
                  </a:cxn>
                  <a:cxn ang="0">
                    <a:pos x="1693" y="152"/>
                  </a:cxn>
                  <a:cxn ang="0">
                    <a:pos x="1628" y="103"/>
                  </a:cxn>
                  <a:cxn ang="0">
                    <a:pos x="1590" y="60"/>
                  </a:cxn>
                  <a:cxn ang="0">
                    <a:pos x="1579" y="27"/>
                  </a:cxn>
                  <a:cxn ang="0">
                    <a:pos x="1585" y="0"/>
                  </a:cxn>
                  <a:cxn ang="0">
                    <a:pos x="1557" y="49"/>
                  </a:cxn>
                  <a:cxn ang="0">
                    <a:pos x="1568" y="98"/>
                  </a:cxn>
                  <a:cxn ang="0">
                    <a:pos x="1617" y="141"/>
                  </a:cxn>
                  <a:cxn ang="0">
                    <a:pos x="1688" y="185"/>
                  </a:cxn>
                  <a:cxn ang="0">
                    <a:pos x="1791" y="228"/>
                  </a:cxn>
                  <a:cxn ang="0">
                    <a:pos x="2040" y="310"/>
                  </a:cxn>
                  <a:cxn ang="0">
                    <a:pos x="2285" y="381"/>
                  </a:cxn>
                  <a:cxn ang="0">
                    <a:pos x="2464" y="435"/>
                  </a:cxn>
                  <a:cxn ang="0">
                    <a:pos x="2605" y="484"/>
                  </a:cxn>
                  <a:cxn ang="0">
                    <a:pos x="2708" y="528"/>
                  </a:cxn>
                  <a:cxn ang="0">
                    <a:pos x="2768" y="560"/>
                  </a:cxn>
                  <a:cxn ang="0">
                    <a:pos x="2795" y="593"/>
                  </a:cxn>
                  <a:cxn ang="0">
                    <a:pos x="2795" y="642"/>
                  </a:cxn>
                  <a:cxn ang="0">
                    <a:pos x="2762" y="691"/>
                  </a:cxn>
                  <a:cxn ang="0">
                    <a:pos x="2692" y="735"/>
                  </a:cxn>
                  <a:cxn ang="0">
                    <a:pos x="2589" y="778"/>
                  </a:cxn>
                  <a:cxn ang="0">
                    <a:pos x="2458" y="822"/>
                  </a:cxn>
                  <a:cxn ang="0">
                    <a:pos x="2301" y="865"/>
                  </a:cxn>
                  <a:cxn ang="0">
                    <a:pos x="2030" y="930"/>
                  </a:cxn>
                  <a:cxn ang="0">
                    <a:pos x="1606" y="1034"/>
                  </a:cxn>
                  <a:cxn ang="0">
                    <a:pos x="1145" y="1164"/>
                  </a:cxn>
                  <a:cxn ang="0">
                    <a:pos x="673" y="1328"/>
                  </a:cxn>
                  <a:cxn ang="0">
                    <a:pos x="217" y="1545"/>
                  </a:cxn>
                  <a:cxn ang="0">
                    <a:pos x="353" y="1671"/>
                  </a:cxn>
                  <a:cxn ang="0">
                    <a:pos x="754" y="1469"/>
                  </a:cxn>
                  <a:cxn ang="0">
                    <a:pos x="1145" y="1311"/>
                  </a:cxn>
                  <a:cxn ang="0">
                    <a:pos x="1519" y="1186"/>
                  </a:cxn>
                  <a:cxn ang="0">
                    <a:pos x="1861" y="1083"/>
                  </a:cxn>
                  <a:cxn ang="0">
                    <a:pos x="2165" y="1007"/>
                  </a:cxn>
                  <a:cxn ang="0">
                    <a:pos x="2426" y="947"/>
                  </a:cxn>
                  <a:cxn ang="0">
                    <a:pos x="2626" y="892"/>
                  </a:cxn>
                  <a:cxn ang="0">
                    <a:pos x="2762" y="838"/>
                  </a:cxn>
                  <a:cxn ang="0">
                    <a:pos x="2827" y="794"/>
                  </a:cxn>
                  <a:cxn ang="0">
                    <a:pos x="2865" y="745"/>
                  </a:cxn>
                  <a:cxn ang="0">
                    <a:pos x="2882" y="702"/>
                  </a:cxn>
                  <a:cxn ang="0">
                    <a:pos x="2854" y="620"/>
                  </a:cxn>
                  <a:cxn ang="0">
                    <a:pos x="2800" y="560"/>
                  </a:cxn>
                  <a:cxn ang="0">
                    <a:pos x="2773" y="544"/>
                  </a:cxn>
                </a:cxnLst>
                <a:rect l="0" t="0" r="r" b="b"/>
                <a:pathLst>
                  <a:path w="2882" h="1671">
                    <a:moveTo>
                      <a:pt x="2773" y="544"/>
                    </a:moveTo>
                    <a:lnTo>
                      <a:pt x="2740" y="528"/>
                    </a:lnTo>
                    <a:lnTo>
                      <a:pt x="2692" y="506"/>
                    </a:lnTo>
                    <a:lnTo>
                      <a:pt x="2632" y="484"/>
                    </a:lnTo>
                    <a:lnTo>
                      <a:pt x="2561" y="457"/>
                    </a:lnTo>
                    <a:lnTo>
                      <a:pt x="2480" y="424"/>
                    </a:lnTo>
                    <a:lnTo>
                      <a:pt x="2388" y="397"/>
                    </a:lnTo>
                    <a:lnTo>
                      <a:pt x="2203" y="343"/>
                    </a:lnTo>
                    <a:lnTo>
                      <a:pt x="2078" y="310"/>
                    </a:lnTo>
                    <a:lnTo>
                      <a:pt x="1970" y="277"/>
                    </a:lnTo>
                    <a:lnTo>
                      <a:pt x="1878" y="245"/>
                    </a:lnTo>
                    <a:lnTo>
                      <a:pt x="1807" y="212"/>
                    </a:lnTo>
                    <a:lnTo>
                      <a:pt x="1742" y="179"/>
                    </a:lnTo>
                    <a:lnTo>
                      <a:pt x="1693" y="152"/>
                    </a:lnTo>
                    <a:lnTo>
                      <a:pt x="1655" y="125"/>
                    </a:lnTo>
                    <a:lnTo>
                      <a:pt x="1628" y="103"/>
                    </a:lnTo>
                    <a:lnTo>
                      <a:pt x="1606" y="81"/>
                    </a:lnTo>
                    <a:lnTo>
                      <a:pt x="1590" y="60"/>
                    </a:lnTo>
                    <a:lnTo>
                      <a:pt x="1585" y="43"/>
                    </a:lnTo>
                    <a:lnTo>
                      <a:pt x="1579" y="27"/>
                    </a:lnTo>
                    <a:lnTo>
                      <a:pt x="1585" y="5"/>
                    </a:lnTo>
                    <a:lnTo>
                      <a:pt x="1585" y="0"/>
                    </a:lnTo>
                    <a:lnTo>
                      <a:pt x="1568" y="27"/>
                    </a:lnTo>
                    <a:lnTo>
                      <a:pt x="1557" y="49"/>
                    </a:lnTo>
                    <a:lnTo>
                      <a:pt x="1557" y="76"/>
                    </a:lnTo>
                    <a:lnTo>
                      <a:pt x="1568" y="98"/>
                    </a:lnTo>
                    <a:lnTo>
                      <a:pt x="1590" y="120"/>
                    </a:lnTo>
                    <a:lnTo>
                      <a:pt x="1617" y="141"/>
                    </a:lnTo>
                    <a:lnTo>
                      <a:pt x="1650" y="163"/>
                    </a:lnTo>
                    <a:lnTo>
                      <a:pt x="1688" y="185"/>
                    </a:lnTo>
                    <a:lnTo>
                      <a:pt x="1737" y="207"/>
                    </a:lnTo>
                    <a:lnTo>
                      <a:pt x="1791" y="228"/>
                    </a:lnTo>
                    <a:lnTo>
                      <a:pt x="1905" y="267"/>
                    </a:lnTo>
                    <a:lnTo>
                      <a:pt x="2040" y="310"/>
                    </a:lnTo>
                    <a:lnTo>
                      <a:pt x="2182" y="348"/>
                    </a:lnTo>
                    <a:lnTo>
                      <a:pt x="2285" y="381"/>
                    </a:lnTo>
                    <a:lnTo>
                      <a:pt x="2382" y="408"/>
                    </a:lnTo>
                    <a:lnTo>
                      <a:pt x="2464" y="435"/>
                    </a:lnTo>
                    <a:lnTo>
                      <a:pt x="2540" y="462"/>
                    </a:lnTo>
                    <a:lnTo>
                      <a:pt x="2605" y="484"/>
                    </a:lnTo>
                    <a:lnTo>
                      <a:pt x="2659" y="506"/>
                    </a:lnTo>
                    <a:lnTo>
                      <a:pt x="2708" y="528"/>
                    </a:lnTo>
                    <a:lnTo>
                      <a:pt x="2740" y="544"/>
                    </a:lnTo>
                    <a:lnTo>
                      <a:pt x="2768" y="560"/>
                    </a:lnTo>
                    <a:lnTo>
                      <a:pt x="2784" y="577"/>
                    </a:lnTo>
                    <a:lnTo>
                      <a:pt x="2795" y="593"/>
                    </a:lnTo>
                    <a:lnTo>
                      <a:pt x="2800" y="615"/>
                    </a:lnTo>
                    <a:lnTo>
                      <a:pt x="2795" y="642"/>
                    </a:lnTo>
                    <a:lnTo>
                      <a:pt x="2784" y="664"/>
                    </a:lnTo>
                    <a:lnTo>
                      <a:pt x="2762" y="691"/>
                    </a:lnTo>
                    <a:lnTo>
                      <a:pt x="2730" y="713"/>
                    </a:lnTo>
                    <a:lnTo>
                      <a:pt x="2692" y="735"/>
                    </a:lnTo>
                    <a:lnTo>
                      <a:pt x="2643" y="756"/>
                    </a:lnTo>
                    <a:lnTo>
                      <a:pt x="2589" y="778"/>
                    </a:lnTo>
                    <a:lnTo>
                      <a:pt x="2529" y="800"/>
                    </a:lnTo>
                    <a:lnTo>
                      <a:pt x="2458" y="822"/>
                    </a:lnTo>
                    <a:lnTo>
                      <a:pt x="2382" y="843"/>
                    </a:lnTo>
                    <a:lnTo>
                      <a:pt x="2301" y="865"/>
                    </a:lnTo>
                    <a:lnTo>
                      <a:pt x="2214" y="887"/>
                    </a:lnTo>
                    <a:lnTo>
                      <a:pt x="2030" y="930"/>
                    </a:lnTo>
                    <a:lnTo>
                      <a:pt x="1823" y="979"/>
                    </a:lnTo>
                    <a:lnTo>
                      <a:pt x="1606" y="1034"/>
                    </a:lnTo>
                    <a:lnTo>
                      <a:pt x="1378" y="1094"/>
                    </a:lnTo>
                    <a:lnTo>
                      <a:pt x="1145" y="1164"/>
                    </a:lnTo>
                    <a:lnTo>
                      <a:pt x="912" y="1241"/>
                    </a:lnTo>
                    <a:lnTo>
                      <a:pt x="673" y="1328"/>
                    </a:lnTo>
                    <a:lnTo>
                      <a:pt x="440" y="1431"/>
                    </a:lnTo>
                    <a:lnTo>
                      <a:pt x="217" y="1545"/>
                    </a:lnTo>
                    <a:lnTo>
                      <a:pt x="0" y="1671"/>
                    </a:lnTo>
                    <a:lnTo>
                      <a:pt x="353" y="1671"/>
                    </a:lnTo>
                    <a:lnTo>
                      <a:pt x="554" y="1567"/>
                    </a:lnTo>
                    <a:lnTo>
                      <a:pt x="754" y="1469"/>
                    </a:lnTo>
                    <a:lnTo>
                      <a:pt x="955" y="1388"/>
                    </a:lnTo>
                    <a:lnTo>
                      <a:pt x="1145" y="1311"/>
                    </a:lnTo>
                    <a:lnTo>
                      <a:pt x="1335" y="1241"/>
                    </a:lnTo>
                    <a:lnTo>
                      <a:pt x="1519" y="1186"/>
                    </a:lnTo>
                    <a:lnTo>
                      <a:pt x="1693" y="1132"/>
                    </a:lnTo>
                    <a:lnTo>
                      <a:pt x="1861" y="1083"/>
                    </a:lnTo>
                    <a:lnTo>
                      <a:pt x="2019" y="1045"/>
                    </a:lnTo>
                    <a:lnTo>
                      <a:pt x="2165" y="1007"/>
                    </a:lnTo>
                    <a:lnTo>
                      <a:pt x="2301" y="974"/>
                    </a:lnTo>
                    <a:lnTo>
                      <a:pt x="2426" y="947"/>
                    </a:lnTo>
                    <a:lnTo>
                      <a:pt x="2534" y="914"/>
                    </a:lnTo>
                    <a:lnTo>
                      <a:pt x="2626" y="892"/>
                    </a:lnTo>
                    <a:lnTo>
                      <a:pt x="2702" y="865"/>
                    </a:lnTo>
                    <a:lnTo>
                      <a:pt x="2762" y="838"/>
                    </a:lnTo>
                    <a:lnTo>
                      <a:pt x="2800" y="816"/>
                    </a:lnTo>
                    <a:lnTo>
                      <a:pt x="2827" y="794"/>
                    </a:lnTo>
                    <a:lnTo>
                      <a:pt x="2849" y="767"/>
                    </a:lnTo>
                    <a:lnTo>
                      <a:pt x="2865" y="745"/>
                    </a:lnTo>
                    <a:lnTo>
                      <a:pt x="2876" y="724"/>
                    </a:lnTo>
                    <a:lnTo>
                      <a:pt x="2882" y="702"/>
                    </a:lnTo>
                    <a:lnTo>
                      <a:pt x="2876" y="658"/>
                    </a:lnTo>
                    <a:lnTo>
                      <a:pt x="2854" y="620"/>
                    </a:lnTo>
                    <a:lnTo>
                      <a:pt x="2833" y="588"/>
                    </a:lnTo>
                    <a:lnTo>
                      <a:pt x="2800" y="560"/>
                    </a:lnTo>
                    <a:lnTo>
                      <a:pt x="2773" y="544"/>
                    </a:lnTo>
                    <a:lnTo>
                      <a:pt x="2773" y="544"/>
                    </a:lnTo>
                    <a:close/>
                  </a:path>
                </a:pathLst>
              </a:custGeom>
              <a:gradFill rotWithShape="0">
                <a:gsLst>
                  <a:gs pos="0">
                    <a:schemeClr val="bg1"/>
                  </a:gs>
                  <a:gs pos="100000">
                    <a:schemeClr val="bg1">
                      <a:gamma/>
                      <a:shade val="90980"/>
                      <a:invGamma/>
                    </a:schemeClr>
                  </a:gs>
                </a:gsLst>
                <a:lin ang="0" scaled="1"/>
              </a:gradFill>
              <a:ln w="9525">
                <a:noFill/>
                <a:round/>
                <a:headEnd/>
                <a:tailEnd/>
              </a:ln>
            </p:spPr>
            <p:txBody>
              <a:bodyPr/>
              <a:lstStyle/>
              <a:p>
                <a:pPr>
                  <a:defRPr/>
                </a:pPr>
                <a:endParaRPr lang="ru-RU"/>
              </a:p>
            </p:txBody>
          </p:sp>
          <p:sp>
            <p:nvSpPr>
              <p:cNvPr id="29703" name="Freeform 7"/>
              <p:cNvSpPr>
                <a:spLocks/>
              </p:cNvSpPr>
              <p:nvPr/>
            </p:nvSpPr>
            <p:spPr bwMode="hidden">
              <a:xfrm>
                <a:off x="4170" y="2671"/>
                <a:ext cx="1259" cy="811"/>
              </a:xfrm>
              <a:custGeom>
                <a:avLst/>
                <a:gdLst/>
                <a:ahLst/>
                <a:cxnLst>
                  <a:cxn ang="0">
                    <a:pos x="1259" y="615"/>
                  </a:cxn>
                  <a:cxn ang="0">
                    <a:pos x="1248" y="588"/>
                  </a:cxn>
                  <a:cxn ang="0">
                    <a:pos x="1237" y="566"/>
                  </a:cxn>
                  <a:cxn ang="0">
                    <a:pos x="1216" y="539"/>
                  </a:cxn>
                  <a:cxn ang="0">
                    <a:pos x="1188" y="517"/>
                  </a:cxn>
                  <a:cxn ang="0">
                    <a:pos x="1123" y="479"/>
                  </a:cxn>
                  <a:cxn ang="0">
                    <a:pos x="1042" y="441"/>
                  </a:cxn>
                  <a:cxn ang="0">
                    <a:pos x="944" y="408"/>
                  </a:cxn>
                  <a:cxn ang="0">
                    <a:pos x="841" y="381"/>
                  </a:cxn>
                  <a:cxn ang="0">
                    <a:pos x="727" y="348"/>
                  </a:cxn>
                  <a:cxn ang="0">
                    <a:pos x="613" y="321"/>
                  </a:cxn>
                  <a:cxn ang="0">
                    <a:pos x="499" y="294"/>
                  </a:cxn>
                  <a:cxn ang="0">
                    <a:pos x="391" y="261"/>
                  </a:cxn>
                  <a:cxn ang="0">
                    <a:pos x="288" y="229"/>
                  </a:cxn>
                  <a:cxn ang="0">
                    <a:pos x="195" y="196"/>
                  </a:cxn>
                  <a:cxn ang="0">
                    <a:pos x="119" y="152"/>
                  </a:cxn>
                  <a:cxn ang="0">
                    <a:pos x="54" y="109"/>
                  </a:cxn>
                  <a:cxn ang="0">
                    <a:pos x="33" y="87"/>
                  </a:cxn>
                  <a:cxn ang="0">
                    <a:pos x="16" y="60"/>
                  </a:cxn>
                  <a:cxn ang="0">
                    <a:pos x="5" y="33"/>
                  </a:cxn>
                  <a:cxn ang="0">
                    <a:pos x="0" y="0"/>
                  </a:cxn>
                  <a:cxn ang="0">
                    <a:pos x="0" y="6"/>
                  </a:cxn>
                  <a:cxn ang="0">
                    <a:pos x="0" y="11"/>
                  </a:cxn>
                  <a:cxn ang="0">
                    <a:pos x="0" y="38"/>
                  </a:cxn>
                  <a:cxn ang="0">
                    <a:pos x="5" y="60"/>
                  </a:cxn>
                  <a:cxn ang="0">
                    <a:pos x="16" y="87"/>
                  </a:cxn>
                  <a:cxn ang="0">
                    <a:pos x="33" y="114"/>
                  </a:cxn>
                  <a:cxn ang="0">
                    <a:pos x="54" y="142"/>
                  </a:cxn>
                  <a:cxn ang="0">
                    <a:pos x="87" y="174"/>
                  </a:cxn>
                  <a:cxn ang="0">
                    <a:pos x="125" y="207"/>
                  </a:cxn>
                  <a:cxn ang="0">
                    <a:pos x="179" y="240"/>
                  </a:cxn>
                  <a:cxn ang="0">
                    <a:pos x="244" y="278"/>
                  </a:cxn>
                  <a:cxn ang="0">
                    <a:pos x="326" y="310"/>
                  </a:cxn>
                  <a:cxn ang="0">
                    <a:pos x="418" y="348"/>
                  </a:cxn>
                  <a:cxn ang="0">
                    <a:pos x="526" y="381"/>
                  </a:cxn>
                  <a:cxn ang="0">
                    <a:pos x="657" y="414"/>
                  </a:cxn>
                  <a:cxn ang="0">
                    <a:pos x="749" y="435"/>
                  </a:cxn>
                  <a:cxn ang="0">
                    <a:pos x="830" y="463"/>
                  </a:cxn>
                  <a:cxn ang="0">
                    <a:pos x="901" y="490"/>
                  </a:cxn>
                  <a:cxn ang="0">
                    <a:pos x="966" y="512"/>
                  </a:cxn>
                  <a:cxn ang="0">
                    <a:pos x="1015" y="539"/>
                  </a:cxn>
                  <a:cxn ang="0">
                    <a:pos x="1053" y="566"/>
                  </a:cxn>
                  <a:cxn ang="0">
                    <a:pos x="1080" y="593"/>
                  </a:cxn>
                  <a:cxn ang="0">
                    <a:pos x="1102" y="620"/>
                  </a:cxn>
                  <a:cxn ang="0">
                    <a:pos x="1112" y="648"/>
                  </a:cxn>
                  <a:cxn ang="0">
                    <a:pos x="1118" y="675"/>
                  </a:cxn>
                  <a:cxn ang="0">
                    <a:pos x="1112" y="697"/>
                  </a:cxn>
                  <a:cxn ang="0">
                    <a:pos x="1096" y="724"/>
                  </a:cxn>
                  <a:cxn ang="0">
                    <a:pos x="1080" y="746"/>
                  </a:cxn>
                  <a:cxn ang="0">
                    <a:pos x="1053" y="767"/>
                  </a:cxn>
                  <a:cxn ang="0">
                    <a:pos x="1015" y="789"/>
                  </a:cxn>
                  <a:cxn ang="0">
                    <a:pos x="977" y="811"/>
                  </a:cxn>
                  <a:cxn ang="0">
                    <a:pos x="1047" y="789"/>
                  </a:cxn>
                  <a:cxn ang="0">
                    <a:pos x="1107" y="767"/>
                  </a:cxn>
                  <a:cxn ang="0">
                    <a:pos x="1156" y="746"/>
                  </a:cxn>
                  <a:cxn ang="0">
                    <a:pos x="1199" y="724"/>
                  </a:cxn>
                  <a:cxn ang="0">
                    <a:pos x="1226" y="702"/>
                  </a:cxn>
                  <a:cxn ang="0">
                    <a:pos x="1248" y="675"/>
                  </a:cxn>
                  <a:cxn ang="0">
                    <a:pos x="1259" y="648"/>
                  </a:cxn>
                  <a:cxn ang="0">
                    <a:pos x="1259" y="615"/>
                  </a:cxn>
                  <a:cxn ang="0">
                    <a:pos x="1259" y="615"/>
                  </a:cxn>
                </a:cxnLst>
                <a:rect l="0" t="0" r="r" b="b"/>
                <a:pathLst>
                  <a:path w="1259" h="811">
                    <a:moveTo>
                      <a:pt x="1259" y="615"/>
                    </a:moveTo>
                    <a:lnTo>
                      <a:pt x="1248" y="588"/>
                    </a:lnTo>
                    <a:lnTo>
                      <a:pt x="1237" y="566"/>
                    </a:lnTo>
                    <a:lnTo>
                      <a:pt x="1216" y="539"/>
                    </a:lnTo>
                    <a:lnTo>
                      <a:pt x="1188" y="517"/>
                    </a:lnTo>
                    <a:lnTo>
                      <a:pt x="1123" y="479"/>
                    </a:lnTo>
                    <a:lnTo>
                      <a:pt x="1042" y="441"/>
                    </a:lnTo>
                    <a:lnTo>
                      <a:pt x="944" y="408"/>
                    </a:lnTo>
                    <a:lnTo>
                      <a:pt x="841" y="381"/>
                    </a:lnTo>
                    <a:lnTo>
                      <a:pt x="727" y="348"/>
                    </a:lnTo>
                    <a:lnTo>
                      <a:pt x="613" y="321"/>
                    </a:lnTo>
                    <a:lnTo>
                      <a:pt x="499" y="294"/>
                    </a:lnTo>
                    <a:lnTo>
                      <a:pt x="391" y="261"/>
                    </a:lnTo>
                    <a:lnTo>
                      <a:pt x="288" y="229"/>
                    </a:lnTo>
                    <a:lnTo>
                      <a:pt x="195" y="196"/>
                    </a:lnTo>
                    <a:lnTo>
                      <a:pt x="119" y="152"/>
                    </a:lnTo>
                    <a:lnTo>
                      <a:pt x="54" y="109"/>
                    </a:lnTo>
                    <a:lnTo>
                      <a:pt x="33" y="87"/>
                    </a:lnTo>
                    <a:lnTo>
                      <a:pt x="16" y="60"/>
                    </a:lnTo>
                    <a:lnTo>
                      <a:pt x="5" y="33"/>
                    </a:lnTo>
                    <a:lnTo>
                      <a:pt x="0" y="0"/>
                    </a:lnTo>
                    <a:lnTo>
                      <a:pt x="0" y="6"/>
                    </a:lnTo>
                    <a:lnTo>
                      <a:pt x="0" y="11"/>
                    </a:lnTo>
                    <a:lnTo>
                      <a:pt x="0" y="38"/>
                    </a:lnTo>
                    <a:lnTo>
                      <a:pt x="5" y="60"/>
                    </a:lnTo>
                    <a:lnTo>
                      <a:pt x="16" y="87"/>
                    </a:lnTo>
                    <a:lnTo>
                      <a:pt x="33" y="114"/>
                    </a:lnTo>
                    <a:lnTo>
                      <a:pt x="54" y="142"/>
                    </a:lnTo>
                    <a:lnTo>
                      <a:pt x="87" y="174"/>
                    </a:lnTo>
                    <a:lnTo>
                      <a:pt x="125" y="207"/>
                    </a:lnTo>
                    <a:lnTo>
                      <a:pt x="179" y="240"/>
                    </a:lnTo>
                    <a:lnTo>
                      <a:pt x="244" y="278"/>
                    </a:lnTo>
                    <a:lnTo>
                      <a:pt x="326" y="310"/>
                    </a:lnTo>
                    <a:lnTo>
                      <a:pt x="418" y="348"/>
                    </a:lnTo>
                    <a:lnTo>
                      <a:pt x="526" y="381"/>
                    </a:lnTo>
                    <a:lnTo>
                      <a:pt x="657" y="414"/>
                    </a:lnTo>
                    <a:lnTo>
                      <a:pt x="749" y="435"/>
                    </a:lnTo>
                    <a:lnTo>
                      <a:pt x="830" y="463"/>
                    </a:lnTo>
                    <a:lnTo>
                      <a:pt x="901" y="490"/>
                    </a:lnTo>
                    <a:lnTo>
                      <a:pt x="966" y="512"/>
                    </a:lnTo>
                    <a:lnTo>
                      <a:pt x="1015" y="539"/>
                    </a:lnTo>
                    <a:lnTo>
                      <a:pt x="1053" y="566"/>
                    </a:lnTo>
                    <a:lnTo>
                      <a:pt x="1080" y="593"/>
                    </a:lnTo>
                    <a:lnTo>
                      <a:pt x="1102" y="620"/>
                    </a:lnTo>
                    <a:lnTo>
                      <a:pt x="1112" y="648"/>
                    </a:lnTo>
                    <a:lnTo>
                      <a:pt x="1118" y="675"/>
                    </a:lnTo>
                    <a:lnTo>
                      <a:pt x="1112" y="697"/>
                    </a:lnTo>
                    <a:lnTo>
                      <a:pt x="1096" y="724"/>
                    </a:lnTo>
                    <a:lnTo>
                      <a:pt x="1080" y="746"/>
                    </a:lnTo>
                    <a:lnTo>
                      <a:pt x="1053" y="767"/>
                    </a:lnTo>
                    <a:lnTo>
                      <a:pt x="1015" y="789"/>
                    </a:lnTo>
                    <a:lnTo>
                      <a:pt x="977" y="811"/>
                    </a:lnTo>
                    <a:lnTo>
                      <a:pt x="1047" y="789"/>
                    </a:lnTo>
                    <a:lnTo>
                      <a:pt x="1107" y="767"/>
                    </a:lnTo>
                    <a:lnTo>
                      <a:pt x="1156" y="746"/>
                    </a:lnTo>
                    <a:lnTo>
                      <a:pt x="1199" y="724"/>
                    </a:lnTo>
                    <a:lnTo>
                      <a:pt x="1226" y="702"/>
                    </a:lnTo>
                    <a:lnTo>
                      <a:pt x="1248" y="675"/>
                    </a:lnTo>
                    <a:lnTo>
                      <a:pt x="1259" y="648"/>
                    </a:lnTo>
                    <a:lnTo>
                      <a:pt x="1259" y="615"/>
                    </a:lnTo>
                    <a:lnTo>
                      <a:pt x="1259" y="615"/>
                    </a:lnTo>
                    <a:close/>
                  </a:path>
                </a:pathLst>
              </a:custGeom>
              <a:gradFill rotWithShape="0">
                <a:gsLst>
                  <a:gs pos="0">
                    <a:schemeClr val="bg1"/>
                  </a:gs>
                  <a:gs pos="100000">
                    <a:schemeClr val="bg1">
                      <a:gamma/>
                      <a:shade val="90980"/>
                      <a:invGamma/>
                    </a:schemeClr>
                  </a:gs>
                </a:gsLst>
                <a:lin ang="2700000" scaled="1"/>
              </a:gradFill>
              <a:ln w="9525">
                <a:noFill/>
                <a:round/>
                <a:headEnd/>
                <a:tailEnd/>
              </a:ln>
            </p:spPr>
            <p:txBody>
              <a:bodyPr/>
              <a:lstStyle/>
              <a:p>
                <a:pPr>
                  <a:defRPr/>
                </a:pPr>
                <a:endParaRPr lang="ru-RU"/>
              </a:p>
            </p:txBody>
          </p:sp>
          <p:sp>
            <p:nvSpPr>
              <p:cNvPr id="29704" name="Freeform 8"/>
              <p:cNvSpPr>
                <a:spLocks/>
              </p:cNvSpPr>
              <p:nvPr/>
            </p:nvSpPr>
            <p:spPr bwMode="hidden">
              <a:xfrm>
                <a:off x="2900" y="3346"/>
                <a:ext cx="2849" cy="969"/>
              </a:xfrm>
              <a:custGeom>
                <a:avLst/>
                <a:gdLst/>
                <a:ahLst/>
                <a:cxnLst>
                  <a:cxn ang="0">
                    <a:pos x="92" y="958"/>
                  </a:cxn>
                  <a:cxn ang="0">
                    <a:pos x="0" y="969"/>
                  </a:cxn>
                  <a:cxn ang="0">
                    <a:pos x="391" y="969"/>
                  </a:cxn>
                  <a:cxn ang="0">
                    <a:pos x="434" y="947"/>
                  </a:cxn>
                  <a:cxn ang="0">
                    <a:pos x="483" y="914"/>
                  </a:cxn>
                  <a:cxn ang="0">
                    <a:pos x="554" y="876"/>
                  </a:cxn>
                  <a:cxn ang="0">
                    <a:pos x="635" y="838"/>
                  </a:cxn>
                  <a:cxn ang="0">
                    <a:pos x="727" y="794"/>
                  </a:cxn>
                  <a:cxn ang="0">
                    <a:pos x="836" y="745"/>
                  </a:cxn>
                  <a:cxn ang="0">
                    <a:pos x="961" y="696"/>
                  </a:cxn>
                  <a:cxn ang="0">
                    <a:pos x="1102" y="642"/>
                  </a:cxn>
                  <a:cxn ang="0">
                    <a:pos x="1259" y="582"/>
                  </a:cxn>
                  <a:cxn ang="0">
                    <a:pos x="1433" y="522"/>
                  </a:cxn>
                  <a:cxn ang="0">
                    <a:pos x="1623" y="462"/>
                  </a:cxn>
                  <a:cxn ang="0">
                    <a:pos x="1829" y="403"/>
                  </a:cxn>
                  <a:cxn ang="0">
                    <a:pos x="2057" y="343"/>
                  </a:cxn>
                  <a:cxn ang="0">
                    <a:pos x="2301" y="283"/>
                  </a:cxn>
                  <a:cxn ang="0">
                    <a:pos x="2567" y="223"/>
                  </a:cxn>
                  <a:cxn ang="0">
                    <a:pos x="2849" y="163"/>
                  </a:cxn>
                  <a:cxn ang="0">
                    <a:pos x="2849" y="0"/>
                  </a:cxn>
                  <a:cxn ang="0">
                    <a:pos x="2817" y="16"/>
                  </a:cxn>
                  <a:cxn ang="0">
                    <a:pos x="2773" y="33"/>
                  </a:cxn>
                  <a:cxn ang="0">
                    <a:pos x="2719" y="54"/>
                  </a:cxn>
                  <a:cxn ang="0">
                    <a:pos x="2648" y="76"/>
                  </a:cxn>
                  <a:cxn ang="0">
                    <a:pos x="2572" y="98"/>
                  </a:cxn>
                  <a:cxn ang="0">
                    <a:pos x="2491" y="120"/>
                  </a:cxn>
                  <a:cxn ang="0">
                    <a:pos x="2399" y="147"/>
                  </a:cxn>
                  <a:cxn ang="0">
                    <a:pos x="2301" y="169"/>
                  </a:cxn>
                  <a:cxn ang="0">
                    <a:pos x="2095" y="223"/>
                  </a:cxn>
                  <a:cxn ang="0">
                    <a:pos x="1889" y="277"/>
                  </a:cxn>
                  <a:cxn ang="0">
                    <a:pos x="1688" y="326"/>
                  </a:cxn>
                  <a:cxn ang="0">
                    <a:pos x="1590" y="354"/>
                  </a:cxn>
                  <a:cxn ang="0">
                    <a:pos x="1503" y="381"/>
                  </a:cxn>
                  <a:cxn ang="0">
                    <a:pos x="1107" y="506"/>
                  </a:cxn>
                  <a:cxn ang="0">
                    <a:pos x="912" y="577"/>
                  </a:cxn>
                  <a:cxn ang="0">
                    <a:pos x="727" y="647"/>
                  </a:cxn>
                  <a:cxn ang="0">
                    <a:pos x="548" y="718"/>
                  </a:cxn>
                  <a:cxn ang="0">
                    <a:pos x="380" y="794"/>
                  </a:cxn>
                  <a:cxn ang="0">
                    <a:pos x="228" y="876"/>
                  </a:cxn>
                  <a:cxn ang="0">
                    <a:pos x="92" y="958"/>
                  </a:cxn>
                  <a:cxn ang="0">
                    <a:pos x="92" y="958"/>
                  </a:cxn>
                </a:cxnLst>
                <a:rect l="0" t="0" r="r" b="b"/>
                <a:pathLst>
                  <a:path w="2849" h="969">
                    <a:moveTo>
                      <a:pt x="92" y="958"/>
                    </a:moveTo>
                    <a:lnTo>
                      <a:pt x="0" y="969"/>
                    </a:lnTo>
                    <a:lnTo>
                      <a:pt x="391" y="969"/>
                    </a:lnTo>
                    <a:lnTo>
                      <a:pt x="434" y="947"/>
                    </a:lnTo>
                    <a:lnTo>
                      <a:pt x="483" y="914"/>
                    </a:lnTo>
                    <a:lnTo>
                      <a:pt x="554" y="876"/>
                    </a:lnTo>
                    <a:lnTo>
                      <a:pt x="635" y="838"/>
                    </a:lnTo>
                    <a:lnTo>
                      <a:pt x="727" y="794"/>
                    </a:lnTo>
                    <a:lnTo>
                      <a:pt x="836" y="745"/>
                    </a:lnTo>
                    <a:lnTo>
                      <a:pt x="961" y="696"/>
                    </a:lnTo>
                    <a:lnTo>
                      <a:pt x="1102" y="642"/>
                    </a:lnTo>
                    <a:lnTo>
                      <a:pt x="1259" y="582"/>
                    </a:lnTo>
                    <a:lnTo>
                      <a:pt x="1433" y="522"/>
                    </a:lnTo>
                    <a:lnTo>
                      <a:pt x="1623" y="462"/>
                    </a:lnTo>
                    <a:lnTo>
                      <a:pt x="1829" y="403"/>
                    </a:lnTo>
                    <a:lnTo>
                      <a:pt x="2057" y="343"/>
                    </a:lnTo>
                    <a:lnTo>
                      <a:pt x="2301" y="283"/>
                    </a:lnTo>
                    <a:lnTo>
                      <a:pt x="2567" y="223"/>
                    </a:lnTo>
                    <a:lnTo>
                      <a:pt x="2849" y="163"/>
                    </a:lnTo>
                    <a:lnTo>
                      <a:pt x="2849" y="0"/>
                    </a:lnTo>
                    <a:lnTo>
                      <a:pt x="2817" y="16"/>
                    </a:lnTo>
                    <a:lnTo>
                      <a:pt x="2773" y="33"/>
                    </a:lnTo>
                    <a:lnTo>
                      <a:pt x="2719" y="54"/>
                    </a:lnTo>
                    <a:lnTo>
                      <a:pt x="2648" y="76"/>
                    </a:lnTo>
                    <a:lnTo>
                      <a:pt x="2572" y="98"/>
                    </a:lnTo>
                    <a:lnTo>
                      <a:pt x="2491" y="120"/>
                    </a:lnTo>
                    <a:lnTo>
                      <a:pt x="2399" y="147"/>
                    </a:lnTo>
                    <a:lnTo>
                      <a:pt x="2301" y="169"/>
                    </a:lnTo>
                    <a:lnTo>
                      <a:pt x="2095" y="223"/>
                    </a:lnTo>
                    <a:lnTo>
                      <a:pt x="1889" y="277"/>
                    </a:lnTo>
                    <a:lnTo>
                      <a:pt x="1688" y="326"/>
                    </a:lnTo>
                    <a:lnTo>
                      <a:pt x="1590" y="354"/>
                    </a:lnTo>
                    <a:lnTo>
                      <a:pt x="1503" y="381"/>
                    </a:lnTo>
                    <a:lnTo>
                      <a:pt x="1107" y="506"/>
                    </a:lnTo>
                    <a:lnTo>
                      <a:pt x="912" y="577"/>
                    </a:lnTo>
                    <a:lnTo>
                      <a:pt x="727" y="647"/>
                    </a:lnTo>
                    <a:lnTo>
                      <a:pt x="548" y="718"/>
                    </a:lnTo>
                    <a:lnTo>
                      <a:pt x="380" y="794"/>
                    </a:lnTo>
                    <a:lnTo>
                      <a:pt x="228" y="876"/>
                    </a:lnTo>
                    <a:lnTo>
                      <a:pt x="92" y="958"/>
                    </a:lnTo>
                    <a:lnTo>
                      <a:pt x="92" y="958"/>
                    </a:lnTo>
                    <a:close/>
                  </a:path>
                </a:pathLst>
              </a:custGeom>
              <a:gradFill rotWithShape="0">
                <a:gsLst>
                  <a:gs pos="0">
                    <a:schemeClr val="bg1">
                      <a:gamma/>
                      <a:shade val="81961"/>
                      <a:invGamma/>
                    </a:schemeClr>
                  </a:gs>
                  <a:gs pos="100000">
                    <a:schemeClr val="bg1"/>
                  </a:gs>
                </a:gsLst>
                <a:lin ang="5400000" scaled="1"/>
              </a:gradFill>
              <a:ln w="9525">
                <a:noFill/>
                <a:round/>
                <a:headEnd/>
                <a:tailEnd/>
              </a:ln>
            </p:spPr>
            <p:txBody>
              <a:bodyPr/>
              <a:lstStyle/>
              <a:p>
                <a:pPr>
                  <a:defRPr/>
                </a:pPr>
                <a:endParaRPr lang="ru-RU"/>
              </a:p>
            </p:txBody>
          </p:sp>
          <p:sp>
            <p:nvSpPr>
              <p:cNvPr id="29705" name="Freeform 9"/>
              <p:cNvSpPr>
                <a:spLocks/>
              </p:cNvSpPr>
              <p:nvPr/>
            </p:nvSpPr>
            <p:spPr bwMode="hidden">
              <a:xfrm>
                <a:off x="2748" y="2230"/>
                <a:ext cx="3007" cy="2085"/>
              </a:xfrm>
              <a:custGeom>
                <a:avLst/>
                <a:gdLst/>
                <a:ahLst/>
                <a:cxnLst>
                  <a:cxn ang="0">
                    <a:pos x="1433" y="474"/>
                  </a:cxn>
                  <a:cxn ang="0">
                    <a:pos x="1460" y="528"/>
                  </a:cxn>
                  <a:cxn ang="0">
                    <a:pos x="1541" y="593"/>
                  </a:cxn>
                  <a:cxn ang="0">
                    <a:pos x="1715" y="670"/>
                  </a:cxn>
                  <a:cxn ang="0">
                    <a:pos x="1927" y="735"/>
                  </a:cxn>
                  <a:cxn ang="0">
                    <a:pos x="2155" y="789"/>
                  </a:cxn>
                  <a:cxn ang="0">
                    <a:pos x="2372" y="849"/>
                  </a:cxn>
                  <a:cxn ang="0">
                    <a:pos x="2551" y="920"/>
                  </a:cxn>
                  <a:cxn ang="0">
                    <a:pos x="2638" y="980"/>
                  </a:cxn>
                  <a:cxn ang="0">
                    <a:pos x="2676" y="1029"/>
                  </a:cxn>
                  <a:cxn ang="0">
                    <a:pos x="2681" y="1083"/>
                  </a:cxn>
                  <a:cxn ang="0">
                    <a:pos x="2665" y="1127"/>
                  </a:cxn>
                  <a:cxn ang="0">
                    <a:pos x="2616" y="1170"/>
                  </a:cxn>
                  <a:cxn ang="0">
                    <a:pos x="2545" y="1208"/>
                  </a:cxn>
                  <a:cxn ang="0">
                    <a:pos x="2448" y="1241"/>
                  </a:cxn>
                  <a:cxn ang="0">
                    <a:pos x="2328" y="1274"/>
                  </a:cxn>
                  <a:cxn ang="0">
                    <a:pos x="2106" y="1328"/>
                  </a:cxn>
                  <a:cxn ang="0">
                    <a:pos x="1742" y="1421"/>
                  </a:cxn>
                  <a:cxn ang="0">
                    <a:pos x="1308" y="1540"/>
                  </a:cxn>
                  <a:cxn ang="0">
                    <a:pos x="820" y="1709"/>
                  </a:cxn>
                  <a:cxn ang="0">
                    <a:pos x="282" y="1943"/>
                  </a:cxn>
                  <a:cxn ang="0">
                    <a:pos x="152" y="2085"/>
                  </a:cxn>
                  <a:cxn ang="0">
                    <a:pos x="386" y="1992"/>
                  </a:cxn>
                  <a:cxn ang="0">
                    <a:pos x="700" y="1834"/>
                  </a:cxn>
                  <a:cxn ang="0">
                    <a:pos x="1064" y="1693"/>
                  </a:cxn>
                  <a:cxn ang="0">
                    <a:pos x="1661" y="1497"/>
                  </a:cxn>
                  <a:cxn ang="0">
                    <a:pos x="1845" y="1442"/>
                  </a:cxn>
                  <a:cxn ang="0">
                    <a:pos x="2252" y="1339"/>
                  </a:cxn>
                  <a:cxn ang="0">
                    <a:pos x="2551" y="1263"/>
                  </a:cxn>
                  <a:cxn ang="0">
                    <a:pos x="2730" y="1214"/>
                  </a:cxn>
                  <a:cxn ang="0">
                    <a:pos x="2876" y="1170"/>
                  </a:cxn>
                  <a:cxn ang="0">
                    <a:pos x="2974" y="1132"/>
                  </a:cxn>
                  <a:cxn ang="0">
                    <a:pos x="3007" y="871"/>
                  </a:cxn>
                  <a:cxn ang="0">
                    <a:pos x="2860" y="844"/>
                  </a:cxn>
                  <a:cxn ang="0">
                    <a:pos x="2670" y="806"/>
                  </a:cxn>
                  <a:cxn ang="0">
                    <a:pos x="2458" y="757"/>
                  </a:cxn>
                  <a:cxn ang="0">
                    <a:pos x="2138" y="670"/>
                  </a:cxn>
                  <a:cxn ang="0">
                    <a:pos x="1959" y="604"/>
                  </a:cxn>
                  <a:cxn ang="0">
                    <a:pos x="1824" y="534"/>
                  </a:cxn>
                  <a:cxn ang="0">
                    <a:pos x="1769" y="474"/>
                  </a:cxn>
                  <a:cxn ang="0">
                    <a:pos x="1753" y="436"/>
                  </a:cxn>
                  <a:cxn ang="0">
                    <a:pos x="1780" y="381"/>
                  </a:cxn>
                  <a:cxn ang="0">
                    <a:pos x="1862" y="316"/>
                  </a:cxn>
                  <a:cxn ang="0">
                    <a:pos x="1986" y="267"/>
                  </a:cxn>
                  <a:cxn ang="0">
                    <a:pos x="2149" y="229"/>
                  </a:cxn>
                  <a:cxn ang="0">
                    <a:pos x="2431" y="180"/>
                  </a:cxn>
                  <a:cxn ang="0">
                    <a:pos x="2827" y="125"/>
                  </a:cxn>
                  <a:cxn ang="0">
                    <a:pos x="3007" y="87"/>
                  </a:cxn>
                  <a:cxn ang="0">
                    <a:pos x="2909" y="22"/>
                  </a:cxn>
                  <a:cxn ang="0">
                    <a:pos x="2676" y="66"/>
                  </a:cxn>
                  <a:cxn ang="0">
                    <a:pos x="2285" y="120"/>
                  </a:cxn>
                  <a:cxn ang="0">
                    <a:pos x="2030" y="158"/>
                  </a:cxn>
                  <a:cxn ang="0">
                    <a:pos x="1791" y="202"/>
                  </a:cxn>
                  <a:cxn ang="0">
                    <a:pos x="1601" y="261"/>
                  </a:cxn>
                  <a:cxn ang="0">
                    <a:pos x="1471" y="338"/>
                  </a:cxn>
                  <a:cxn ang="0">
                    <a:pos x="1438" y="387"/>
                  </a:cxn>
                  <a:cxn ang="0">
                    <a:pos x="1427" y="441"/>
                  </a:cxn>
                </a:cxnLst>
                <a:rect l="0" t="0" r="r" b="b"/>
                <a:pathLst>
                  <a:path w="3007" h="2085">
                    <a:moveTo>
                      <a:pt x="1427" y="441"/>
                    </a:moveTo>
                    <a:lnTo>
                      <a:pt x="1433" y="474"/>
                    </a:lnTo>
                    <a:lnTo>
                      <a:pt x="1444" y="501"/>
                    </a:lnTo>
                    <a:lnTo>
                      <a:pt x="1460" y="528"/>
                    </a:lnTo>
                    <a:lnTo>
                      <a:pt x="1482" y="550"/>
                    </a:lnTo>
                    <a:lnTo>
                      <a:pt x="1541" y="593"/>
                    </a:lnTo>
                    <a:lnTo>
                      <a:pt x="1623" y="637"/>
                    </a:lnTo>
                    <a:lnTo>
                      <a:pt x="1715" y="670"/>
                    </a:lnTo>
                    <a:lnTo>
                      <a:pt x="1818" y="702"/>
                    </a:lnTo>
                    <a:lnTo>
                      <a:pt x="1927" y="735"/>
                    </a:lnTo>
                    <a:lnTo>
                      <a:pt x="2041" y="762"/>
                    </a:lnTo>
                    <a:lnTo>
                      <a:pt x="2155" y="789"/>
                    </a:lnTo>
                    <a:lnTo>
                      <a:pt x="2269" y="822"/>
                    </a:lnTo>
                    <a:lnTo>
                      <a:pt x="2372" y="849"/>
                    </a:lnTo>
                    <a:lnTo>
                      <a:pt x="2464" y="882"/>
                    </a:lnTo>
                    <a:lnTo>
                      <a:pt x="2551" y="920"/>
                    </a:lnTo>
                    <a:lnTo>
                      <a:pt x="2616" y="958"/>
                    </a:lnTo>
                    <a:lnTo>
                      <a:pt x="2638" y="980"/>
                    </a:lnTo>
                    <a:lnTo>
                      <a:pt x="2659" y="1007"/>
                    </a:lnTo>
                    <a:lnTo>
                      <a:pt x="2676" y="1029"/>
                    </a:lnTo>
                    <a:lnTo>
                      <a:pt x="2681" y="1056"/>
                    </a:lnTo>
                    <a:lnTo>
                      <a:pt x="2681" y="1083"/>
                    </a:lnTo>
                    <a:lnTo>
                      <a:pt x="2676" y="1105"/>
                    </a:lnTo>
                    <a:lnTo>
                      <a:pt x="2665" y="1127"/>
                    </a:lnTo>
                    <a:lnTo>
                      <a:pt x="2643" y="1149"/>
                    </a:lnTo>
                    <a:lnTo>
                      <a:pt x="2616" y="1170"/>
                    </a:lnTo>
                    <a:lnTo>
                      <a:pt x="2583" y="1187"/>
                    </a:lnTo>
                    <a:lnTo>
                      <a:pt x="2545" y="1208"/>
                    </a:lnTo>
                    <a:lnTo>
                      <a:pt x="2502" y="1225"/>
                    </a:lnTo>
                    <a:lnTo>
                      <a:pt x="2448" y="1241"/>
                    </a:lnTo>
                    <a:lnTo>
                      <a:pt x="2388" y="1257"/>
                    </a:lnTo>
                    <a:lnTo>
                      <a:pt x="2328" y="1274"/>
                    </a:lnTo>
                    <a:lnTo>
                      <a:pt x="2258" y="1290"/>
                    </a:lnTo>
                    <a:lnTo>
                      <a:pt x="2106" y="1328"/>
                    </a:lnTo>
                    <a:lnTo>
                      <a:pt x="1932" y="1372"/>
                    </a:lnTo>
                    <a:lnTo>
                      <a:pt x="1742" y="1421"/>
                    </a:lnTo>
                    <a:lnTo>
                      <a:pt x="1531" y="1475"/>
                    </a:lnTo>
                    <a:lnTo>
                      <a:pt x="1308" y="1540"/>
                    </a:lnTo>
                    <a:lnTo>
                      <a:pt x="1069" y="1617"/>
                    </a:lnTo>
                    <a:lnTo>
                      <a:pt x="820" y="1709"/>
                    </a:lnTo>
                    <a:lnTo>
                      <a:pt x="554" y="1818"/>
                    </a:lnTo>
                    <a:lnTo>
                      <a:pt x="282" y="1943"/>
                    </a:lnTo>
                    <a:lnTo>
                      <a:pt x="0" y="2085"/>
                    </a:lnTo>
                    <a:lnTo>
                      <a:pt x="152" y="2085"/>
                    </a:lnTo>
                    <a:lnTo>
                      <a:pt x="244" y="2074"/>
                    </a:lnTo>
                    <a:lnTo>
                      <a:pt x="386" y="1992"/>
                    </a:lnTo>
                    <a:lnTo>
                      <a:pt x="537" y="1910"/>
                    </a:lnTo>
                    <a:lnTo>
                      <a:pt x="700" y="1834"/>
                    </a:lnTo>
                    <a:lnTo>
                      <a:pt x="879" y="1763"/>
                    </a:lnTo>
                    <a:lnTo>
                      <a:pt x="1064" y="1693"/>
                    </a:lnTo>
                    <a:lnTo>
                      <a:pt x="1259" y="1622"/>
                    </a:lnTo>
                    <a:lnTo>
                      <a:pt x="1661" y="1497"/>
                    </a:lnTo>
                    <a:lnTo>
                      <a:pt x="1748" y="1470"/>
                    </a:lnTo>
                    <a:lnTo>
                      <a:pt x="1845" y="1442"/>
                    </a:lnTo>
                    <a:lnTo>
                      <a:pt x="2046" y="1393"/>
                    </a:lnTo>
                    <a:lnTo>
                      <a:pt x="2252" y="1339"/>
                    </a:lnTo>
                    <a:lnTo>
                      <a:pt x="2458" y="1285"/>
                    </a:lnTo>
                    <a:lnTo>
                      <a:pt x="2551" y="1263"/>
                    </a:lnTo>
                    <a:lnTo>
                      <a:pt x="2643" y="1236"/>
                    </a:lnTo>
                    <a:lnTo>
                      <a:pt x="2730" y="1214"/>
                    </a:lnTo>
                    <a:lnTo>
                      <a:pt x="2806" y="1192"/>
                    </a:lnTo>
                    <a:lnTo>
                      <a:pt x="2876" y="1170"/>
                    </a:lnTo>
                    <a:lnTo>
                      <a:pt x="2931" y="1149"/>
                    </a:lnTo>
                    <a:lnTo>
                      <a:pt x="2974" y="1132"/>
                    </a:lnTo>
                    <a:lnTo>
                      <a:pt x="3007" y="1116"/>
                    </a:lnTo>
                    <a:lnTo>
                      <a:pt x="3007" y="871"/>
                    </a:lnTo>
                    <a:lnTo>
                      <a:pt x="2941" y="860"/>
                    </a:lnTo>
                    <a:lnTo>
                      <a:pt x="2860" y="844"/>
                    </a:lnTo>
                    <a:lnTo>
                      <a:pt x="2773" y="827"/>
                    </a:lnTo>
                    <a:lnTo>
                      <a:pt x="2670" y="806"/>
                    </a:lnTo>
                    <a:lnTo>
                      <a:pt x="2567" y="784"/>
                    </a:lnTo>
                    <a:lnTo>
                      <a:pt x="2458" y="757"/>
                    </a:lnTo>
                    <a:lnTo>
                      <a:pt x="2241" y="702"/>
                    </a:lnTo>
                    <a:lnTo>
                      <a:pt x="2138" y="670"/>
                    </a:lnTo>
                    <a:lnTo>
                      <a:pt x="2046" y="637"/>
                    </a:lnTo>
                    <a:lnTo>
                      <a:pt x="1959" y="604"/>
                    </a:lnTo>
                    <a:lnTo>
                      <a:pt x="1883" y="566"/>
                    </a:lnTo>
                    <a:lnTo>
                      <a:pt x="1824" y="534"/>
                    </a:lnTo>
                    <a:lnTo>
                      <a:pt x="1780" y="495"/>
                    </a:lnTo>
                    <a:lnTo>
                      <a:pt x="1769" y="474"/>
                    </a:lnTo>
                    <a:lnTo>
                      <a:pt x="1758" y="457"/>
                    </a:lnTo>
                    <a:lnTo>
                      <a:pt x="1753" y="436"/>
                    </a:lnTo>
                    <a:lnTo>
                      <a:pt x="1758" y="419"/>
                    </a:lnTo>
                    <a:lnTo>
                      <a:pt x="1780" y="381"/>
                    </a:lnTo>
                    <a:lnTo>
                      <a:pt x="1813" y="343"/>
                    </a:lnTo>
                    <a:lnTo>
                      <a:pt x="1862" y="316"/>
                    </a:lnTo>
                    <a:lnTo>
                      <a:pt x="1921" y="289"/>
                    </a:lnTo>
                    <a:lnTo>
                      <a:pt x="1986" y="267"/>
                    </a:lnTo>
                    <a:lnTo>
                      <a:pt x="2062" y="245"/>
                    </a:lnTo>
                    <a:lnTo>
                      <a:pt x="2149" y="229"/>
                    </a:lnTo>
                    <a:lnTo>
                      <a:pt x="2236" y="213"/>
                    </a:lnTo>
                    <a:lnTo>
                      <a:pt x="2431" y="180"/>
                    </a:lnTo>
                    <a:lnTo>
                      <a:pt x="2627" y="158"/>
                    </a:lnTo>
                    <a:lnTo>
                      <a:pt x="2827" y="125"/>
                    </a:lnTo>
                    <a:lnTo>
                      <a:pt x="2920" y="109"/>
                    </a:lnTo>
                    <a:lnTo>
                      <a:pt x="3007" y="87"/>
                    </a:lnTo>
                    <a:lnTo>
                      <a:pt x="3007" y="0"/>
                    </a:lnTo>
                    <a:lnTo>
                      <a:pt x="2909" y="22"/>
                    </a:lnTo>
                    <a:lnTo>
                      <a:pt x="2795" y="44"/>
                    </a:lnTo>
                    <a:lnTo>
                      <a:pt x="2676" y="66"/>
                    </a:lnTo>
                    <a:lnTo>
                      <a:pt x="2551" y="82"/>
                    </a:lnTo>
                    <a:lnTo>
                      <a:pt x="2285" y="120"/>
                    </a:lnTo>
                    <a:lnTo>
                      <a:pt x="2155" y="136"/>
                    </a:lnTo>
                    <a:lnTo>
                      <a:pt x="2030" y="158"/>
                    </a:lnTo>
                    <a:lnTo>
                      <a:pt x="1905" y="174"/>
                    </a:lnTo>
                    <a:lnTo>
                      <a:pt x="1791" y="202"/>
                    </a:lnTo>
                    <a:lnTo>
                      <a:pt x="1688" y="229"/>
                    </a:lnTo>
                    <a:lnTo>
                      <a:pt x="1601" y="261"/>
                    </a:lnTo>
                    <a:lnTo>
                      <a:pt x="1525" y="300"/>
                    </a:lnTo>
                    <a:lnTo>
                      <a:pt x="1471" y="338"/>
                    </a:lnTo>
                    <a:lnTo>
                      <a:pt x="1455" y="359"/>
                    </a:lnTo>
                    <a:lnTo>
                      <a:pt x="1438" y="387"/>
                    </a:lnTo>
                    <a:lnTo>
                      <a:pt x="1427" y="414"/>
                    </a:lnTo>
                    <a:lnTo>
                      <a:pt x="1427" y="441"/>
                    </a:lnTo>
                    <a:lnTo>
                      <a:pt x="1427" y="441"/>
                    </a:lnTo>
                    <a:close/>
                  </a:path>
                </a:pathLst>
              </a:custGeom>
              <a:solidFill>
                <a:schemeClr val="bg1"/>
              </a:solidFill>
              <a:ln w="9525">
                <a:noFill/>
                <a:round/>
                <a:headEnd/>
                <a:tailEnd/>
              </a:ln>
            </p:spPr>
            <p:txBody>
              <a:bodyPr/>
              <a:lstStyle/>
              <a:p>
                <a:pPr>
                  <a:defRPr/>
                </a:pPr>
                <a:endParaRPr lang="ru-RU"/>
              </a:p>
            </p:txBody>
          </p:sp>
          <p:sp>
            <p:nvSpPr>
              <p:cNvPr id="29706" name="Freeform 10"/>
              <p:cNvSpPr>
                <a:spLocks/>
              </p:cNvSpPr>
              <p:nvPr/>
            </p:nvSpPr>
            <p:spPr bwMode="hidden">
              <a:xfrm>
                <a:off x="4501" y="2317"/>
                <a:ext cx="1248" cy="539"/>
              </a:xfrm>
              <a:custGeom>
                <a:avLst/>
                <a:gdLst/>
                <a:ahLst/>
                <a:cxnLst>
                  <a:cxn ang="0">
                    <a:pos x="0" y="332"/>
                  </a:cxn>
                  <a:cxn ang="0">
                    <a:pos x="0" y="360"/>
                  </a:cxn>
                  <a:cxn ang="0">
                    <a:pos x="5" y="387"/>
                  </a:cxn>
                  <a:cxn ang="0">
                    <a:pos x="27" y="414"/>
                  </a:cxn>
                  <a:cxn ang="0">
                    <a:pos x="54" y="436"/>
                  </a:cxn>
                  <a:cxn ang="0">
                    <a:pos x="92" y="463"/>
                  </a:cxn>
                  <a:cxn ang="0">
                    <a:pos x="141" y="490"/>
                  </a:cxn>
                  <a:cxn ang="0">
                    <a:pos x="195" y="512"/>
                  </a:cxn>
                  <a:cxn ang="0">
                    <a:pos x="255" y="539"/>
                  </a:cxn>
                  <a:cxn ang="0">
                    <a:pos x="212" y="517"/>
                  </a:cxn>
                  <a:cxn ang="0">
                    <a:pos x="179" y="490"/>
                  </a:cxn>
                  <a:cxn ang="0">
                    <a:pos x="157" y="468"/>
                  </a:cxn>
                  <a:cxn ang="0">
                    <a:pos x="141" y="447"/>
                  </a:cxn>
                  <a:cxn ang="0">
                    <a:pos x="136" y="425"/>
                  </a:cxn>
                  <a:cxn ang="0">
                    <a:pos x="136" y="403"/>
                  </a:cxn>
                  <a:cxn ang="0">
                    <a:pos x="141" y="381"/>
                  </a:cxn>
                  <a:cxn ang="0">
                    <a:pos x="157" y="365"/>
                  </a:cxn>
                  <a:cxn ang="0">
                    <a:pos x="179" y="343"/>
                  </a:cxn>
                  <a:cxn ang="0">
                    <a:pos x="201" y="327"/>
                  </a:cxn>
                  <a:cxn ang="0">
                    <a:pos x="266" y="294"/>
                  </a:cxn>
                  <a:cxn ang="0">
                    <a:pos x="353" y="262"/>
                  </a:cxn>
                  <a:cxn ang="0">
                    <a:pos x="445" y="234"/>
                  </a:cxn>
                  <a:cxn ang="0">
                    <a:pos x="554" y="213"/>
                  </a:cxn>
                  <a:cxn ang="0">
                    <a:pos x="662" y="191"/>
                  </a:cxn>
                  <a:cxn ang="0">
                    <a:pos x="890" y="153"/>
                  </a:cxn>
                  <a:cxn ang="0">
                    <a:pos x="993" y="136"/>
                  </a:cxn>
                  <a:cxn ang="0">
                    <a:pos x="1091" y="120"/>
                  </a:cxn>
                  <a:cxn ang="0">
                    <a:pos x="1178" y="115"/>
                  </a:cxn>
                  <a:cxn ang="0">
                    <a:pos x="1248" y="104"/>
                  </a:cxn>
                  <a:cxn ang="0">
                    <a:pos x="1248" y="0"/>
                  </a:cxn>
                  <a:cxn ang="0">
                    <a:pos x="1161" y="22"/>
                  </a:cxn>
                  <a:cxn ang="0">
                    <a:pos x="1069" y="38"/>
                  </a:cxn>
                  <a:cxn ang="0">
                    <a:pos x="874" y="71"/>
                  </a:cxn>
                  <a:cxn ang="0">
                    <a:pos x="673" y="93"/>
                  </a:cxn>
                  <a:cxn ang="0">
                    <a:pos x="483" y="126"/>
                  </a:cxn>
                  <a:cxn ang="0">
                    <a:pos x="391" y="142"/>
                  </a:cxn>
                  <a:cxn ang="0">
                    <a:pos x="309" y="158"/>
                  </a:cxn>
                  <a:cxn ang="0">
                    <a:pos x="228" y="180"/>
                  </a:cxn>
                  <a:cxn ang="0">
                    <a:pos x="163" y="202"/>
                  </a:cxn>
                  <a:cxn ang="0">
                    <a:pos x="103" y="229"/>
                  </a:cxn>
                  <a:cxn ang="0">
                    <a:pos x="54" y="256"/>
                  </a:cxn>
                  <a:cxn ang="0">
                    <a:pos x="22" y="294"/>
                  </a:cxn>
                  <a:cxn ang="0">
                    <a:pos x="0" y="332"/>
                  </a:cxn>
                  <a:cxn ang="0">
                    <a:pos x="0" y="332"/>
                  </a:cxn>
                </a:cxnLst>
                <a:rect l="0" t="0" r="r" b="b"/>
                <a:pathLst>
                  <a:path w="1248" h="539">
                    <a:moveTo>
                      <a:pt x="0" y="332"/>
                    </a:moveTo>
                    <a:lnTo>
                      <a:pt x="0" y="360"/>
                    </a:lnTo>
                    <a:lnTo>
                      <a:pt x="5" y="387"/>
                    </a:lnTo>
                    <a:lnTo>
                      <a:pt x="27" y="414"/>
                    </a:lnTo>
                    <a:lnTo>
                      <a:pt x="54" y="436"/>
                    </a:lnTo>
                    <a:lnTo>
                      <a:pt x="92" y="463"/>
                    </a:lnTo>
                    <a:lnTo>
                      <a:pt x="141" y="490"/>
                    </a:lnTo>
                    <a:lnTo>
                      <a:pt x="195" y="512"/>
                    </a:lnTo>
                    <a:lnTo>
                      <a:pt x="255" y="539"/>
                    </a:lnTo>
                    <a:lnTo>
                      <a:pt x="212" y="517"/>
                    </a:lnTo>
                    <a:lnTo>
                      <a:pt x="179" y="490"/>
                    </a:lnTo>
                    <a:lnTo>
                      <a:pt x="157" y="468"/>
                    </a:lnTo>
                    <a:lnTo>
                      <a:pt x="141" y="447"/>
                    </a:lnTo>
                    <a:lnTo>
                      <a:pt x="136" y="425"/>
                    </a:lnTo>
                    <a:lnTo>
                      <a:pt x="136" y="403"/>
                    </a:lnTo>
                    <a:lnTo>
                      <a:pt x="141" y="381"/>
                    </a:lnTo>
                    <a:lnTo>
                      <a:pt x="157" y="365"/>
                    </a:lnTo>
                    <a:lnTo>
                      <a:pt x="179" y="343"/>
                    </a:lnTo>
                    <a:lnTo>
                      <a:pt x="201" y="327"/>
                    </a:lnTo>
                    <a:lnTo>
                      <a:pt x="266" y="294"/>
                    </a:lnTo>
                    <a:lnTo>
                      <a:pt x="353" y="262"/>
                    </a:lnTo>
                    <a:lnTo>
                      <a:pt x="445" y="234"/>
                    </a:lnTo>
                    <a:lnTo>
                      <a:pt x="554" y="213"/>
                    </a:lnTo>
                    <a:lnTo>
                      <a:pt x="662" y="191"/>
                    </a:lnTo>
                    <a:lnTo>
                      <a:pt x="890" y="153"/>
                    </a:lnTo>
                    <a:lnTo>
                      <a:pt x="993" y="136"/>
                    </a:lnTo>
                    <a:lnTo>
                      <a:pt x="1091" y="120"/>
                    </a:lnTo>
                    <a:lnTo>
                      <a:pt x="1178" y="115"/>
                    </a:lnTo>
                    <a:lnTo>
                      <a:pt x="1248" y="104"/>
                    </a:lnTo>
                    <a:lnTo>
                      <a:pt x="1248" y="0"/>
                    </a:lnTo>
                    <a:lnTo>
                      <a:pt x="1161" y="22"/>
                    </a:lnTo>
                    <a:lnTo>
                      <a:pt x="1069" y="38"/>
                    </a:lnTo>
                    <a:lnTo>
                      <a:pt x="874" y="71"/>
                    </a:lnTo>
                    <a:lnTo>
                      <a:pt x="673" y="93"/>
                    </a:lnTo>
                    <a:lnTo>
                      <a:pt x="483" y="126"/>
                    </a:lnTo>
                    <a:lnTo>
                      <a:pt x="391" y="142"/>
                    </a:lnTo>
                    <a:lnTo>
                      <a:pt x="309" y="158"/>
                    </a:lnTo>
                    <a:lnTo>
                      <a:pt x="228" y="180"/>
                    </a:lnTo>
                    <a:lnTo>
                      <a:pt x="163" y="202"/>
                    </a:lnTo>
                    <a:lnTo>
                      <a:pt x="103" y="229"/>
                    </a:lnTo>
                    <a:lnTo>
                      <a:pt x="54" y="256"/>
                    </a:lnTo>
                    <a:lnTo>
                      <a:pt x="22" y="294"/>
                    </a:lnTo>
                    <a:lnTo>
                      <a:pt x="0" y="332"/>
                    </a:lnTo>
                    <a:lnTo>
                      <a:pt x="0" y="332"/>
                    </a:lnTo>
                    <a:close/>
                  </a:path>
                </a:pathLst>
              </a:custGeom>
              <a:gradFill rotWithShape="0">
                <a:gsLst>
                  <a:gs pos="0">
                    <a:schemeClr val="bg1">
                      <a:gamma/>
                      <a:shade val="87843"/>
                      <a:invGamma/>
                    </a:schemeClr>
                  </a:gs>
                  <a:gs pos="100000">
                    <a:schemeClr val="bg1"/>
                  </a:gs>
                </a:gsLst>
                <a:lin ang="2700000" scaled="1"/>
              </a:gradFill>
              <a:ln w="9525">
                <a:noFill/>
                <a:round/>
                <a:headEnd/>
                <a:tailEnd/>
              </a:ln>
            </p:spPr>
            <p:txBody>
              <a:bodyPr/>
              <a:lstStyle/>
              <a:p>
                <a:pPr>
                  <a:defRPr/>
                </a:pPr>
                <a:endParaRPr lang="ru-RU"/>
              </a:p>
            </p:txBody>
          </p:sp>
        </p:grpSp>
        <p:sp>
          <p:nvSpPr>
            <p:cNvPr id="29707" name="Freeform 11"/>
            <p:cNvSpPr>
              <a:spLocks/>
            </p:cNvSpPr>
            <p:nvPr/>
          </p:nvSpPr>
          <p:spPr bwMode="hidden">
            <a:xfrm>
              <a:off x="3322" y="1341"/>
              <a:ext cx="1825" cy="1537"/>
            </a:xfrm>
            <a:custGeom>
              <a:avLst/>
              <a:gdLst/>
              <a:ahLst/>
              <a:cxnLst>
                <a:cxn ang="0">
                  <a:pos x="982" y="1061"/>
                </a:cxn>
                <a:cxn ang="0">
                  <a:pos x="1357" y="1012"/>
                </a:cxn>
                <a:cxn ang="0">
                  <a:pos x="1666" y="957"/>
                </a:cxn>
                <a:cxn ang="0">
                  <a:pos x="1916" y="897"/>
                </a:cxn>
                <a:cxn ang="0">
                  <a:pos x="2100" y="832"/>
                </a:cxn>
                <a:cxn ang="0">
                  <a:pos x="2220" y="756"/>
                </a:cxn>
                <a:cxn ang="0">
                  <a:pos x="2285" y="669"/>
                </a:cxn>
                <a:cxn ang="0">
                  <a:pos x="2290" y="560"/>
                </a:cxn>
                <a:cxn ang="0">
                  <a:pos x="2241" y="457"/>
                </a:cxn>
                <a:cxn ang="0">
                  <a:pos x="2144" y="364"/>
                </a:cxn>
                <a:cxn ang="0">
                  <a:pos x="2008" y="277"/>
                </a:cxn>
                <a:cxn ang="0">
                  <a:pos x="1769" y="157"/>
                </a:cxn>
                <a:cxn ang="0">
                  <a:pos x="1612" y="92"/>
                </a:cxn>
                <a:cxn ang="0">
                  <a:pos x="1476" y="43"/>
                </a:cxn>
                <a:cxn ang="0">
                  <a:pos x="1384" y="10"/>
                </a:cxn>
                <a:cxn ang="0">
                  <a:pos x="1346" y="0"/>
                </a:cxn>
                <a:cxn ang="0">
                  <a:pos x="1655" y="119"/>
                </a:cxn>
                <a:cxn ang="0">
                  <a:pos x="1948" y="255"/>
                </a:cxn>
                <a:cxn ang="0">
                  <a:pos x="2068" y="326"/>
                </a:cxn>
                <a:cxn ang="0">
                  <a:pos x="2171" y="402"/>
                </a:cxn>
                <a:cxn ang="0">
                  <a:pos x="2236" y="478"/>
                </a:cxn>
                <a:cxn ang="0">
                  <a:pos x="2263" y="560"/>
                </a:cxn>
                <a:cxn ang="0">
                  <a:pos x="2241" y="636"/>
                </a:cxn>
                <a:cxn ang="0">
                  <a:pos x="2171" y="702"/>
                </a:cxn>
                <a:cxn ang="0">
                  <a:pos x="2062" y="756"/>
                </a:cxn>
                <a:cxn ang="0">
                  <a:pos x="1921" y="800"/>
                </a:cxn>
                <a:cxn ang="0">
                  <a:pos x="1748" y="843"/>
                </a:cxn>
                <a:cxn ang="0">
                  <a:pos x="1351" y="908"/>
                </a:cxn>
                <a:cxn ang="0">
                  <a:pos x="923" y="968"/>
                </a:cxn>
                <a:cxn ang="0">
                  <a:pos x="521" y="1028"/>
                </a:cxn>
                <a:cxn ang="0">
                  <a:pos x="353" y="1066"/>
                </a:cxn>
                <a:cxn ang="0">
                  <a:pos x="206" y="1104"/>
                </a:cxn>
                <a:cxn ang="0">
                  <a:pos x="92" y="1148"/>
                </a:cxn>
                <a:cxn ang="0">
                  <a:pos x="22" y="1202"/>
                </a:cxn>
                <a:cxn ang="0">
                  <a:pos x="0" y="1262"/>
                </a:cxn>
                <a:cxn ang="0">
                  <a:pos x="27" y="1327"/>
                </a:cxn>
                <a:cxn ang="0">
                  <a:pos x="98" y="1382"/>
                </a:cxn>
                <a:cxn ang="0">
                  <a:pos x="196" y="1425"/>
                </a:cxn>
                <a:cxn ang="0">
                  <a:pos x="326" y="1469"/>
                </a:cxn>
                <a:cxn ang="0">
                  <a:pos x="217" y="1414"/>
                </a:cxn>
                <a:cxn ang="0">
                  <a:pos x="147" y="1360"/>
                </a:cxn>
                <a:cxn ang="0">
                  <a:pos x="120" y="1306"/>
                </a:cxn>
                <a:cxn ang="0">
                  <a:pos x="141" y="1257"/>
                </a:cxn>
                <a:cxn ang="0">
                  <a:pos x="212" y="1208"/>
                </a:cxn>
                <a:cxn ang="0">
                  <a:pos x="342" y="1164"/>
                </a:cxn>
                <a:cxn ang="0">
                  <a:pos x="527" y="1121"/>
                </a:cxn>
                <a:cxn ang="0">
                  <a:pos x="771" y="1088"/>
                </a:cxn>
              </a:cxnLst>
              <a:rect l="0" t="0" r="r" b="b"/>
              <a:pathLst>
                <a:path w="2296" h="1469">
                  <a:moveTo>
                    <a:pt x="771" y="1088"/>
                  </a:moveTo>
                  <a:lnTo>
                    <a:pt x="982" y="1061"/>
                  </a:lnTo>
                  <a:lnTo>
                    <a:pt x="1178" y="1034"/>
                  </a:lnTo>
                  <a:lnTo>
                    <a:pt x="1357" y="1012"/>
                  </a:lnTo>
                  <a:lnTo>
                    <a:pt x="1520" y="985"/>
                  </a:lnTo>
                  <a:lnTo>
                    <a:pt x="1666" y="957"/>
                  </a:lnTo>
                  <a:lnTo>
                    <a:pt x="1796" y="930"/>
                  </a:lnTo>
                  <a:lnTo>
                    <a:pt x="1916" y="897"/>
                  </a:lnTo>
                  <a:lnTo>
                    <a:pt x="2013" y="870"/>
                  </a:lnTo>
                  <a:lnTo>
                    <a:pt x="2100" y="832"/>
                  </a:lnTo>
                  <a:lnTo>
                    <a:pt x="2171" y="800"/>
                  </a:lnTo>
                  <a:lnTo>
                    <a:pt x="2220" y="756"/>
                  </a:lnTo>
                  <a:lnTo>
                    <a:pt x="2263" y="712"/>
                  </a:lnTo>
                  <a:lnTo>
                    <a:pt x="2285" y="669"/>
                  </a:lnTo>
                  <a:lnTo>
                    <a:pt x="2296" y="614"/>
                  </a:lnTo>
                  <a:lnTo>
                    <a:pt x="2290" y="560"/>
                  </a:lnTo>
                  <a:lnTo>
                    <a:pt x="2269" y="500"/>
                  </a:lnTo>
                  <a:lnTo>
                    <a:pt x="2241" y="457"/>
                  </a:lnTo>
                  <a:lnTo>
                    <a:pt x="2198" y="408"/>
                  </a:lnTo>
                  <a:lnTo>
                    <a:pt x="2144" y="364"/>
                  </a:lnTo>
                  <a:lnTo>
                    <a:pt x="2079" y="321"/>
                  </a:lnTo>
                  <a:lnTo>
                    <a:pt x="2008" y="277"/>
                  </a:lnTo>
                  <a:lnTo>
                    <a:pt x="1927" y="234"/>
                  </a:lnTo>
                  <a:lnTo>
                    <a:pt x="1769" y="157"/>
                  </a:lnTo>
                  <a:lnTo>
                    <a:pt x="1688" y="125"/>
                  </a:lnTo>
                  <a:lnTo>
                    <a:pt x="1612" y="92"/>
                  </a:lnTo>
                  <a:lnTo>
                    <a:pt x="1536" y="65"/>
                  </a:lnTo>
                  <a:lnTo>
                    <a:pt x="1476" y="43"/>
                  </a:lnTo>
                  <a:lnTo>
                    <a:pt x="1422" y="27"/>
                  </a:lnTo>
                  <a:lnTo>
                    <a:pt x="1384" y="10"/>
                  </a:lnTo>
                  <a:lnTo>
                    <a:pt x="1357" y="5"/>
                  </a:lnTo>
                  <a:lnTo>
                    <a:pt x="1346" y="0"/>
                  </a:lnTo>
                  <a:lnTo>
                    <a:pt x="1498" y="54"/>
                  </a:lnTo>
                  <a:lnTo>
                    <a:pt x="1655" y="119"/>
                  </a:lnTo>
                  <a:lnTo>
                    <a:pt x="1807" y="185"/>
                  </a:lnTo>
                  <a:lnTo>
                    <a:pt x="1948" y="255"/>
                  </a:lnTo>
                  <a:lnTo>
                    <a:pt x="2013" y="288"/>
                  </a:lnTo>
                  <a:lnTo>
                    <a:pt x="2068" y="326"/>
                  </a:lnTo>
                  <a:lnTo>
                    <a:pt x="2122" y="364"/>
                  </a:lnTo>
                  <a:lnTo>
                    <a:pt x="2171" y="402"/>
                  </a:lnTo>
                  <a:lnTo>
                    <a:pt x="2209" y="440"/>
                  </a:lnTo>
                  <a:lnTo>
                    <a:pt x="2236" y="478"/>
                  </a:lnTo>
                  <a:lnTo>
                    <a:pt x="2252" y="522"/>
                  </a:lnTo>
                  <a:lnTo>
                    <a:pt x="2263" y="560"/>
                  </a:lnTo>
                  <a:lnTo>
                    <a:pt x="2258" y="598"/>
                  </a:lnTo>
                  <a:lnTo>
                    <a:pt x="2241" y="636"/>
                  </a:lnTo>
                  <a:lnTo>
                    <a:pt x="2214" y="669"/>
                  </a:lnTo>
                  <a:lnTo>
                    <a:pt x="2171" y="702"/>
                  </a:lnTo>
                  <a:lnTo>
                    <a:pt x="2122" y="729"/>
                  </a:lnTo>
                  <a:lnTo>
                    <a:pt x="2062" y="756"/>
                  </a:lnTo>
                  <a:lnTo>
                    <a:pt x="1997" y="778"/>
                  </a:lnTo>
                  <a:lnTo>
                    <a:pt x="1921" y="800"/>
                  </a:lnTo>
                  <a:lnTo>
                    <a:pt x="1834" y="821"/>
                  </a:lnTo>
                  <a:lnTo>
                    <a:pt x="1748" y="843"/>
                  </a:lnTo>
                  <a:lnTo>
                    <a:pt x="1552" y="876"/>
                  </a:lnTo>
                  <a:lnTo>
                    <a:pt x="1351" y="908"/>
                  </a:lnTo>
                  <a:lnTo>
                    <a:pt x="1134" y="941"/>
                  </a:lnTo>
                  <a:lnTo>
                    <a:pt x="923" y="968"/>
                  </a:lnTo>
                  <a:lnTo>
                    <a:pt x="716" y="995"/>
                  </a:lnTo>
                  <a:lnTo>
                    <a:pt x="521" y="1028"/>
                  </a:lnTo>
                  <a:lnTo>
                    <a:pt x="434" y="1044"/>
                  </a:lnTo>
                  <a:lnTo>
                    <a:pt x="353" y="1066"/>
                  </a:lnTo>
                  <a:lnTo>
                    <a:pt x="277" y="1082"/>
                  </a:lnTo>
                  <a:lnTo>
                    <a:pt x="206" y="1104"/>
                  </a:lnTo>
                  <a:lnTo>
                    <a:pt x="147" y="1126"/>
                  </a:lnTo>
                  <a:lnTo>
                    <a:pt x="92" y="1148"/>
                  </a:lnTo>
                  <a:lnTo>
                    <a:pt x="54" y="1175"/>
                  </a:lnTo>
                  <a:lnTo>
                    <a:pt x="22" y="1202"/>
                  </a:lnTo>
                  <a:lnTo>
                    <a:pt x="6" y="1229"/>
                  </a:lnTo>
                  <a:lnTo>
                    <a:pt x="0" y="1262"/>
                  </a:lnTo>
                  <a:lnTo>
                    <a:pt x="11" y="1295"/>
                  </a:lnTo>
                  <a:lnTo>
                    <a:pt x="27" y="1327"/>
                  </a:lnTo>
                  <a:lnTo>
                    <a:pt x="54" y="1355"/>
                  </a:lnTo>
                  <a:lnTo>
                    <a:pt x="98" y="1382"/>
                  </a:lnTo>
                  <a:lnTo>
                    <a:pt x="141" y="1404"/>
                  </a:lnTo>
                  <a:lnTo>
                    <a:pt x="196" y="1425"/>
                  </a:lnTo>
                  <a:lnTo>
                    <a:pt x="261" y="1447"/>
                  </a:lnTo>
                  <a:lnTo>
                    <a:pt x="326" y="1469"/>
                  </a:lnTo>
                  <a:lnTo>
                    <a:pt x="266" y="1442"/>
                  </a:lnTo>
                  <a:lnTo>
                    <a:pt x="217" y="1414"/>
                  </a:lnTo>
                  <a:lnTo>
                    <a:pt x="174" y="1387"/>
                  </a:lnTo>
                  <a:lnTo>
                    <a:pt x="147" y="1360"/>
                  </a:lnTo>
                  <a:lnTo>
                    <a:pt x="125" y="1333"/>
                  </a:lnTo>
                  <a:lnTo>
                    <a:pt x="120" y="1306"/>
                  </a:lnTo>
                  <a:lnTo>
                    <a:pt x="125" y="1278"/>
                  </a:lnTo>
                  <a:lnTo>
                    <a:pt x="141" y="1257"/>
                  </a:lnTo>
                  <a:lnTo>
                    <a:pt x="174" y="1229"/>
                  </a:lnTo>
                  <a:lnTo>
                    <a:pt x="212" y="1208"/>
                  </a:lnTo>
                  <a:lnTo>
                    <a:pt x="272" y="1186"/>
                  </a:lnTo>
                  <a:lnTo>
                    <a:pt x="342" y="1164"/>
                  </a:lnTo>
                  <a:lnTo>
                    <a:pt x="423" y="1142"/>
                  </a:lnTo>
                  <a:lnTo>
                    <a:pt x="527" y="1121"/>
                  </a:lnTo>
                  <a:lnTo>
                    <a:pt x="641" y="1104"/>
                  </a:lnTo>
                  <a:lnTo>
                    <a:pt x="771" y="1088"/>
                  </a:lnTo>
                  <a:lnTo>
                    <a:pt x="771" y="1088"/>
                  </a:lnTo>
                  <a:close/>
                </a:path>
              </a:pathLst>
            </a:custGeom>
            <a:gradFill rotWithShape="0">
              <a:gsLst>
                <a:gs pos="0">
                  <a:schemeClr val="bg1">
                    <a:gamma/>
                    <a:shade val="84706"/>
                    <a:invGamma/>
                  </a:schemeClr>
                </a:gs>
                <a:gs pos="100000">
                  <a:schemeClr val="bg1"/>
                </a:gs>
              </a:gsLst>
              <a:lin ang="2700000" scaled="1"/>
            </a:gradFill>
            <a:ln w="9525">
              <a:noFill/>
              <a:round/>
              <a:headEnd/>
              <a:tailEnd/>
            </a:ln>
          </p:spPr>
          <p:txBody>
            <a:bodyPr/>
            <a:lstStyle/>
            <a:p>
              <a:pPr>
                <a:defRPr/>
              </a:pPr>
              <a:endParaRPr lang="ru-RU"/>
            </a:p>
          </p:txBody>
        </p:sp>
        <p:sp>
          <p:nvSpPr>
            <p:cNvPr id="29708" name="Freeform 12"/>
            <p:cNvSpPr>
              <a:spLocks/>
            </p:cNvSpPr>
            <p:nvPr/>
          </p:nvSpPr>
          <p:spPr bwMode="hidden">
            <a:xfrm>
              <a:off x="0" y="0"/>
              <a:ext cx="5758" cy="1776"/>
            </a:xfrm>
            <a:custGeom>
              <a:avLst/>
              <a:gdLst/>
              <a:ahLst/>
              <a:cxnLst>
                <a:cxn ang="0">
                  <a:pos x="0" y="0"/>
                </a:cxn>
                <a:cxn ang="0">
                  <a:pos x="0" y="1906"/>
                </a:cxn>
                <a:cxn ang="0">
                  <a:pos x="5740" y="1906"/>
                </a:cxn>
                <a:cxn ang="0">
                  <a:pos x="5740" y="0"/>
                </a:cxn>
                <a:cxn ang="0">
                  <a:pos x="0" y="0"/>
                </a:cxn>
                <a:cxn ang="0">
                  <a:pos x="0" y="0"/>
                </a:cxn>
              </a:cxnLst>
              <a:rect l="0" t="0" r="r" b="b"/>
              <a:pathLst>
                <a:path w="5740" h="1906">
                  <a:moveTo>
                    <a:pt x="0" y="0"/>
                  </a:moveTo>
                  <a:lnTo>
                    <a:pt x="0" y="1906"/>
                  </a:lnTo>
                  <a:lnTo>
                    <a:pt x="5740" y="1906"/>
                  </a:lnTo>
                  <a:lnTo>
                    <a:pt x="5740" y="0"/>
                  </a:lnTo>
                  <a:lnTo>
                    <a:pt x="0" y="0"/>
                  </a:lnTo>
                  <a:lnTo>
                    <a:pt x="0" y="0"/>
                  </a:lnTo>
                  <a:close/>
                </a:path>
              </a:pathLst>
            </a:custGeom>
            <a:gradFill rotWithShape="0">
              <a:gsLst>
                <a:gs pos="0">
                  <a:schemeClr val="bg2"/>
                </a:gs>
                <a:gs pos="100000">
                  <a:schemeClr val="bg1"/>
                </a:gs>
              </a:gsLst>
              <a:lin ang="5400000" scaled="1"/>
            </a:gradFill>
            <a:ln w="9525">
              <a:noFill/>
              <a:round/>
              <a:headEnd/>
              <a:tailEnd/>
            </a:ln>
          </p:spPr>
          <p:txBody>
            <a:bodyPr/>
            <a:lstStyle/>
            <a:p>
              <a:pPr>
                <a:defRPr/>
              </a:pPr>
              <a:endParaRPr lang="ru-RU"/>
            </a:p>
          </p:txBody>
        </p:sp>
      </p:grpSp>
      <p:sp>
        <p:nvSpPr>
          <p:cNvPr id="29709" name="Rectangle 13"/>
          <p:cNvSpPr>
            <a:spLocks noGrp="1" noRot="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ru-RU" smtClean="0"/>
              <a:t>Образец заголовка</a:t>
            </a:r>
          </a:p>
        </p:txBody>
      </p:sp>
      <p:sp>
        <p:nvSpPr>
          <p:cNvPr id="29710" name="Rectangle 14"/>
          <p:cNvSpPr>
            <a:spLocks noGrp="1" noChangeArrowheads="1"/>
          </p:cNvSpPr>
          <p:nvPr>
            <p:ph type="ftr" sz="quarter" idx="3"/>
          </p:nvPr>
        </p:nvSpPr>
        <p:spPr bwMode="auto">
          <a:xfrm>
            <a:off x="3124200" y="6248400"/>
            <a:ext cx="2895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200" smtClean="0"/>
            </a:lvl1pPr>
          </a:lstStyle>
          <a:p>
            <a:pPr>
              <a:defRPr/>
            </a:pPr>
            <a:endParaRPr lang="ru-RU"/>
          </a:p>
        </p:txBody>
      </p:sp>
      <p:sp>
        <p:nvSpPr>
          <p:cNvPr id="29711" name="Rectangle 15"/>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p>
        </p:txBody>
      </p:sp>
    </p:spTree>
  </p:cSld>
  <p:clrMap bg1="dk2" tx1="lt1" bg2="dk1" tx2="lt2" accent1="accent1" accent2="accent2" accent3="accent3" accent4="accent4" accent5="accent5" accent6="accent6" hlink="hlink" folHlink="folHlink"/>
  <p:sldLayoutIdLst>
    <p:sldLayoutId id="2147483674"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timing>
    <p:tnLst>
      <p:par>
        <p:cTn id="1" dur="indefinite" restart="never" nodeType="tmRoot"/>
      </p:par>
    </p:tnLst>
  </p:timing>
  <p:txStyles>
    <p:titleStyle>
      <a:lvl1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2pPr>
      <a:lvl3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3pPr>
      <a:lvl4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4pPr>
      <a:lvl5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5pPr>
      <a:lvl6pPr marL="4572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6pPr>
      <a:lvl7pPr marL="9144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7pPr>
      <a:lvl8pPr marL="13716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8pPr>
      <a:lvl9pPr marL="18288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9pPr>
    </p:titleStyle>
    <p:bodyStyle>
      <a:lvl1pPr marL="342900" indent="-342900" algn="l" rtl="0" eaLnBrk="0" fontAlgn="base" hangingPunct="0">
        <a:spcBef>
          <a:spcPct val="20000"/>
        </a:spcBef>
        <a:spcAft>
          <a:spcPct val="0"/>
        </a:spcAft>
        <a:buClr>
          <a:schemeClr val="hlink"/>
        </a:buClr>
        <a:buSzPct val="70000"/>
        <a:buFont typeface="Wingdings"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accent2"/>
        </a:buClr>
        <a:buSzPct val="70000"/>
        <a:buFont typeface="Wingdings" pitchFamily="2" charset="2"/>
        <a:buChar char="n"/>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tx2"/>
        </a:buClr>
        <a:buSzPct val="70000"/>
        <a:buFont typeface="Wingdings" pitchFamily="2" charset="2"/>
        <a:buChar char="n"/>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lr>
          <a:schemeClr val="accent2"/>
        </a:buClr>
        <a:buSzPct val="70000"/>
        <a:buFont typeface="Wingdings" pitchFamily="2" charset="2"/>
        <a:buChar char="n"/>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5pPr>
      <a:lvl6pPr marL="25146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6pPr>
      <a:lvl7pPr marL="29718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7pPr>
      <a:lvl8pPr marL="34290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8pPr>
      <a:lvl9pPr marL="38862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a:off x="685800" y="188913"/>
            <a:ext cx="7772400" cy="2447925"/>
          </a:xfrm>
        </p:spPr>
        <p:txBody>
          <a:bodyPr/>
          <a:lstStyle/>
          <a:p>
            <a:pPr eaLnBrk="1" hangingPunct="1">
              <a:defRPr/>
            </a:pPr>
            <a:r>
              <a:rPr lang="ru-RU" dirty="0" smtClean="0"/>
              <a:t>«Выразительность русской речи»</a:t>
            </a:r>
          </a:p>
        </p:txBody>
      </p:sp>
      <p:sp>
        <p:nvSpPr>
          <p:cNvPr id="2051" name="Rectangle 3"/>
          <p:cNvSpPr>
            <a:spLocks noGrp="1" noChangeArrowheads="1"/>
          </p:cNvSpPr>
          <p:nvPr>
            <p:ph type="subTitle" idx="1"/>
          </p:nvPr>
        </p:nvSpPr>
        <p:spPr>
          <a:xfrm>
            <a:off x="468313" y="2852738"/>
            <a:ext cx="8280400" cy="4005262"/>
          </a:xfrm>
        </p:spPr>
        <p:txBody>
          <a:bodyPr/>
          <a:lstStyle/>
          <a:p>
            <a:pPr eaLnBrk="1" hangingPunct="1">
              <a:defRPr/>
            </a:pPr>
            <a:r>
              <a:rPr lang="ru-RU" dirty="0" smtClean="0"/>
              <a:t>Что надо знать, приступая к анализу выразительности речи</a:t>
            </a:r>
          </a:p>
          <a:p>
            <a:pPr eaLnBrk="1" hangingPunct="1">
              <a:defRPr/>
            </a:pPr>
            <a:r>
              <a:rPr lang="ru-RU" dirty="0" smtClean="0"/>
              <a:t>(Задание В8 ЕГЭ)</a:t>
            </a:r>
          </a:p>
          <a:p>
            <a:pPr eaLnBrk="1" hangingPunct="1">
              <a:defRPr/>
            </a:pPr>
            <a:endParaRPr lang="ru-RU" dirty="0" smtClean="0"/>
          </a:p>
          <a:p>
            <a:pPr eaLnBrk="1" hangingPunct="1">
              <a:defRPr/>
            </a:pPr>
            <a:endParaRPr lang="ru-RU" dirty="0" smtClean="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1" name="Rectangle 3"/>
          <p:cNvSpPr>
            <a:spLocks noGrp="1" noChangeArrowheads="1"/>
          </p:cNvSpPr>
          <p:nvPr>
            <p:ph type="body" idx="1"/>
          </p:nvPr>
        </p:nvSpPr>
        <p:spPr>
          <a:xfrm>
            <a:off x="468313" y="115888"/>
            <a:ext cx="8229600" cy="6442075"/>
          </a:xfrm>
        </p:spPr>
        <p:txBody>
          <a:bodyPr/>
          <a:lstStyle/>
          <a:p>
            <a:pPr eaLnBrk="1" hangingPunct="1">
              <a:buFont typeface="Wingdings" pitchFamily="2" charset="2"/>
              <a:buNone/>
              <a:defRPr/>
            </a:pPr>
            <a:r>
              <a:rPr lang="ru-RU" sz="1600" u="sng" smtClean="0"/>
              <a:t>Мет</a:t>
            </a:r>
            <a:r>
              <a:rPr lang="ru-RU" sz="1600" b="1" u="sng" smtClean="0"/>
              <a:t>а</a:t>
            </a:r>
            <a:r>
              <a:rPr lang="ru-RU" sz="1600" u="sng" smtClean="0"/>
              <a:t>фора</a:t>
            </a:r>
            <a:r>
              <a:rPr lang="ru-RU" sz="1600" smtClean="0"/>
              <a:t> (греч. перенос) – это слово или выражение, которое употребляется в переносном значении на основе сходства двух предметов или явлений   по  какому-либо признаку. В результате  такого переноса создается художественный образ: Так и хочется руки сомкнуть над древесными бедрами ив (С.Есенин). Метафора передает настроения, нюансы духовной, эмоциональной жизни человека, мир его внутренних переживаний:</a:t>
            </a:r>
          </a:p>
          <a:p>
            <a:pPr eaLnBrk="1" hangingPunct="1">
              <a:buFont typeface="Wingdings" pitchFamily="2" charset="2"/>
              <a:buNone/>
              <a:defRPr/>
            </a:pPr>
            <a:r>
              <a:rPr lang="ru-RU" sz="1600" smtClean="0"/>
              <a:t>                                       Никакая родина другая</a:t>
            </a:r>
          </a:p>
          <a:p>
            <a:pPr eaLnBrk="1" hangingPunct="1">
              <a:buFont typeface="Wingdings" pitchFamily="2" charset="2"/>
              <a:buNone/>
              <a:defRPr/>
            </a:pPr>
            <a:r>
              <a:rPr lang="ru-RU" sz="1600" smtClean="0"/>
              <a:t>                                       Не вольет мне в грудь мою теплынь.</a:t>
            </a:r>
          </a:p>
          <a:p>
            <a:pPr eaLnBrk="1" hangingPunct="1">
              <a:buFont typeface="Wingdings" pitchFamily="2" charset="2"/>
              <a:buNone/>
              <a:defRPr/>
            </a:pPr>
            <a:r>
              <a:rPr lang="ru-RU" sz="1600" smtClean="0"/>
              <a:t>                                                                                                   (С.Есенин)</a:t>
            </a:r>
          </a:p>
          <a:p>
            <a:pPr eaLnBrk="1" hangingPunct="1">
              <a:buFont typeface="Wingdings" pitchFamily="2" charset="2"/>
              <a:buNone/>
              <a:defRPr/>
            </a:pPr>
            <a:r>
              <a:rPr lang="ru-RU" sz="1600" smtClean="0"/>
              <a:t>Метафора может быть простой и развернутой. Развернутые метафоры привлекают художников слова как особенно яркий стилистический прием образной речи. В основе метафоризации могут лежать самые разные признаки:</a:t>
            </a:r>
          </a:p>
          <a:p>
            <a:pPr eaLnBrk="1" hangingPunct="1">
              <a:buFontTx/>
              <a:buChar char="-"/>
              <a:defRPr/>
            </a:pPr>
            <a:r>
              <a:rPr lang="ru-RU" sz="1600" smtClean="0"/>
              <a:t>сходство ощущений: В стихи б я внес дыханье роз… (Б.Пастернак);</a:t>
            </a:r>
          </a:p>
          <a:p>
            <a:pPr eaLnBrk="1" hangingPunct="1">
              <a:buFontTx/>
              <a:buChar char="-"/>
              <a:defRPr/>
            </a:pPr>
            <a:r>
              <a:rPr lang="ru-RU" sz="1600" smtClean="0"/>
              <a:t> масштаб: парадом развернув моих страниц войска… (В.Маяковский);</a:t>
            </a:r>
          </a:p>
          <a:p>
            <a:pPr eaLnBrk="1" hangingPunct="1">
              <a:buFontTx/>
              <a:buChar char="-"/>
              <a:defRPr/>
            </a:pPr>
            <a:r>
              <a:rPr lang="ru-RU" sz="1600" smtClean="0"/>
              <a:t> форма: …по кудрям лозняка от зари алый свет разливается (И.Никитин);</a:t>
            </a:r>
          </a:p>
          <a:p>
            <a:pPr eaLnBrk="1" hangingPunct="1">
              <a:buFontTx/>
              <a:buChar char="-"/>
              <a:defRPr/>
            </a:pPr>
            <a:r>
              <a:rPr lang="ru-RU" sz="1600" smtClean="0"/>
              <a:t> время: На заре туманной юности всей душой любил я милую (А.Кольцов);</a:t>
            </a:r>
          </a:p>
          <a:p>
            <a:pPr eaLnBrk="1" hangingPunct="1">
              <a:buFontTx/>
              <a:buChar char="-"/>
              <a:defRPr/>
            </a:pPr>
            <a:r>
              <a:rPr lang="ru-RU" sz="1600" smtClean="0"/>
              <a:t>действие: Где-то далеко за Москвой молния распорола небо (М.Булгаков);</a:t>
            </a:r>
          </a:p>
          <a:p>
            <a:pPr eaLnBrk="1" hangingPunct="1">
              <a:buFontTx/>
              <a:buChar char="-"/>
              <a:defRPr/>
            </a:pPr>
            <a:r>
              <a:rPr lang="ru-RU" sz="1600" smtClean="0"/>
              <a:t>цвет: золото моих волос (М.Цветаева) и др.</a:t>
            </a:r>
          </a:p>
          <a:p>
            <a:pPr eaLnBrk="1" hangingPunct="1">
              <a:buFontTx/>
              <a:buNone/>
              <a:defRPr/>
            </a:pPr>
            <a:r>
              <a:rPr lang="ru-RU" sz="1600" smtClean="0"/>
              <a:t>Метафоры разделяются на индивидуально-авторские (создаются художниками слова и отличаются оригинальностью, новизной: горят электричеством луны; облака опять поставили паруса свои) и общеязыковые (стали привычными и потеряли образность). О Мандельштам писал: «Только через метафору раскрывается материя».</a:t>
            </a:r>
          </a:p>
          <a:p>
            <a:pPr eaLnBrk="1" hangingPunct="1">
              <a:buFont typeface="Wingdings" pitchFamily="2" charset="2"/>
              <a:buNone/>
              <a:defRPr/>
            </a:pPr>
            <a:endParaRPr lang="ru-RU" sz="1600" smtClean="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Rectangle 3"/>
          <p:cNvSpPr>
            <a:spLocks noGrp="1" noChangeArrowheads="1"/>
          </p:cNvSpPr>
          <p:nvPr>
            <p:ph type="body" idx="1"/>
          </p:nvPr>
        </p:nvSpPr>
        <p:spPr>
          <a:xfrm>
            <a:off x="457200" y="188913"/>
            <a:ext cx="8229600" cy="6480175"/>
          </a:xfrm>
        </p:spPr>
        <p:txBody>
          <a:bodyPr/>
          <a:lstStyle/>
          <a:p>
            <a:pPr eaLnBrk="1" hangingPunct="1">
              <a:lnSpc>
                <a:spcPct val="90000"/>
              </a:lnSpc>
              <a:buFont typeface="Wingdings" pitchFamily="2" charset="2"/>
              <a:buNone/>
              <a:defRPr/>
            </a:pPr>
            <a:r>
              <a:rPr lang="ru-RU" sz="1800" u="sng" smtClean="0"/>
              <a:t>Метон</a:t>
            </a:r>
            <a:r>
              <a:rPr lang="ru-RU" sz="1800" b="1" u="sng" smtClean="0"/>
              <a:t>и</a:t>
            </a:r>
            <a:r>
              <a:rPr lang="ru-RU" sz="1800" u="sng" smtClean="0"/>
              <a:t>мия</a:t>
            </a:r>
            <a:r>
              <a:rPr lang="ru-RU" sz="1600" smtClean="0"/>
              <a:t> – это перенос свойств предмета или названия на другой на основании их смежности: не то на серебре – на золоте едал (А.Грибоедов). При метонимии предметы, объединяемые названием, использованы для обозначения сделанных из них предметов. При метонимии предметы, объединяемые названием, каким-то образом связаны, близки. Возможны самые различные ассоциации по смежности:</a:t>
            </a:r>
          </a:p>
          <a:p>
            <a:pPr eaLnBrk="1" hangingPunct="1">
              <a:lnSpc>
                <a:spcPct val="90000"/>
              </a:lnSpc>
              <a:buFontTx/>
              <a:buChar char="-"/>
              <a:defRPr/>
            </a:pPr>
            <a:r>
              <a:rPr lang="ru-RU" sz="1600" smtClean="0"/>
              <a:t>название места употребляется для обозначения людей, которые там находятся: И снова властвует Багдад (Н.Гумилев);</a:t>
            </a:r>
          </a:p>
          <a:p>
            <a:pPr eaLnBrk="1" hangingPunct="1">
              <a:lnSpc>
                <a:spcPct val="90000"/>
              </a:lnSpc>
              <a:buFontTx/>
              <a:buChar char="-"/>
              <a:defRPr/>
            </a:pPr>
            <a:r>
              <a:rPr lang="ru-RU" sz="1600" smtClean="0"/>
              <a:t>название сосуда используется в значении содержимого: я три тарелки съел (И.Крылов);</a:t>
            </a:r>
          </a:p>
          <a:p>
            <a:pPr eaLnBrk="1" hangingPunct="1">
              <a:lnSpc>
                <a:spcPct val="90000"/>
              </a:lnSpc>
              <a:buFontTx/>
              <a:buChar char="-"/>
              <a:defRPr/>
            </a:pPr>
            <a:r>
              <a:rPr lang="ru-RU" sz="1600" smtClean="0"/>
              <a:t>имя автора заменяет название его произведений: Бранил Гомера, Феокрита, зато читал Адама Смита…(А.Пушкин);</a:t>
            </a:r>
          </a:p>
          <a:p>
            <a:pPr eaLnBrk="1" hangingPunct="1">
              <a:lnSpc>
                <a:spcPct val="90000"/>
              </a:lnSpc>
              <a:buFontTx/>
              <a:buChar char="-"/>
              <a:defRPr/>
            </a:pPr>
            <a:r>
              <a:rPr lang="ru-RU" sz="1600" smtClean="0"/>
              <a:t>носителя признака заменяют самим признаком: Если б молодость знала, если б старость могла… и т.д.</a:t>
            </a:r>
          </a:p>
          <a:p>
            <a:pPr eaLnBrk="1" hangingPunct="1">
              <a:lnSpc>
                <a:spcPct val="90000"/>
              </a:lnSpc>
              <a:buFontTx/>
              <a:buNone/>
              <a:defRPr/>
            </a:pPr>
            <a:r>
              <a:rPr lang="ru-RU" sz="1600" smtClean="0"/>
              <a:t>Метонимию следует отличать от метафоры, между ними есть существенные различия: для метафорического переноса названия сопоставляемых предметов должны быть обязательно похожи, но не быть взаимосвязанными в жизни, а при метонимии такого сходства нет, зато есть смежность. Близость (материал и предмет, изготовленный из него; творец – произведение; действие – орудие и т.д.): Еще бокалов жажда просит… (А.Пушкин) – не бокалов, а их содержимого, перенос осуществлен автором по смежности, значит, употреблена метонимия. Метафору легко переделать в сравнение, метонимия этого не допускает: фарфор и бронза на столе (А.Пушкин) – нельзя понимать это как «посуда на столе словно фарфор и бронза»; оборот не реконструируется в сравнение, следовательно, это метонимия, а не метафора. </a:t>
            </a:r>
          </a:p>
          <a:p>
            <a:pPr eaLnBrk="1" hangingPunct="1">
              <a:lnSpc>
                <a:spcPct val="90000"/>
              </a:lnSpc>
              <a:buFontTx/>
              <a:buNone/>
              <a:defRPr/>
            </a:pPr>
            <a:r>
              <a:rPr lang="ru-RU" sz="1600" smtClean="0"/>
              <a:t>  </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9" name="Rectangle 3"/>
          <p:cNvSpPr>
            <a:spLocks noGrp="1" noChangeArrowheads="1"/>
          </p:cNvSpPr>
          <p:nvPr>
            <p:ph type="body" idx="1"/>
          </p:nvPr>
        </p:nvSpPr>
        <p:spPr>
          <a:xfrm>
            <a:off x="457200" y="188913"/>
            <a:ext cx="8229600" cy="6480175"/>
          </a:xfrm>
        </p:spPr>
        <p:txBody>
          <a:bodyPr/>
          <a:lstStyle/>
          <a:p>
            <a:pPr eaLnBrk="1" hangingPunct="1">
              <a:buFont typeface="Wingdings" pitchFamily="2" charset="2"/>
              <a:buNone/>
              <a:defRPr/>
            </a:pPr>
            <a:r>
              <a:rPr lang="ru-RU" sz="1800" u="sng" smtClean="0"/>
              <a:t>Син</a:t>
            </a:r>
            <a:r>
              <a:rPr lang="ru-RU" sz="1800" b="1" u="sng" smtClean="0"/>
              <a:t>е</a:t>
            </a:r>
            <a:r>
              <a:rPr lang="ru-RU" sz="1800" u="sng" smtClean="0"/>
              <a:t>кдоха</a:t>
            </a:r>
            <a:r>
              <a:rPr lang="ru-RU" sz="1600" u="sng" smtClean="0"/>
              <a:t> </a:t>
            </a:r>
            <a:r>
              <a:rPr lang="ru-RU" sz="1600" smtClean="0"/>
              <a:t>(греч. соподразумевание, соотнесение) – это разновидность метонимии, это троп, состоящий в замене множественного числа единственным, в употреблении названия части вместо целого, и наоборот: </a:t>
            </a:r>
          </a:p>
          <a:p>
            <a:pPr eaLnBrk="1" hangingPunct="1">
              <a:buFont typeface="Wingdings" pitchFamily="2" charset="2"/>
              <a:buNone/>
              <a:defRPr/>
            </a:pPr>
            <a:r>
              <a:rPr lang="ru-RU" sz="1600" smtClean="0"/>
              <a:t>      </a:t>
            </a:r>
            <a:r>
              <a:rPr lang="ru-RU" sz="1600" i="1" smtClean="0"/>
              <a:t>Черные фраки носились врозь и кучами там и сям</a:t>
            </a:r>
            <a:r>
              <a:rPr lang="ru-RU" sz="1600" smtClean="0"/>
              <a:t> (Н.Гоголь).</a:t>
            </a:r>
          </a:p>
          <a:p>
            <a:pPr eaLnBrk="1" hangingPunct="1">
              <a:buFont typeface="Wingdings" pitchFamily="2" charset="2"/>
              <a:buNone/>
              <a:defRPr/>
            </a:pPr>
            <a:r>
              <a:rPr lang="ru-RU" sz="1600" smtClean="0"/>
              <a:t>Можно выделить несколько разновидностей синекдохи. Чаще используется синекдоха, состоящая в употреблении формы единственного числа вместо множественного, что придает существительным собирательное значение: … </a:t>
            </a:r>
            <a:r>
              <a:rPr lang="ru-RU" sz="1600" i="1" smtClean="0"/>
              <a:t>бренчат кавалергарда шпоры</a:t>
            </a:r>
            <a:r>
              <a:rPr lang="ru-RU" sz="1600" smtClean="0"/>
              <a:t> (А.Пушкин), </a:t>
            </a:r>
            <a:r>
              <a:rPr lang="ru-RU" sz="1600" i="1" smtClean="0"/>
              <a:t>больше всего береги и копи копейку</a:t>
            </a:r>
            <a:r>
              <a:rPr lang="ru-RU" sz="1600" smtClean="0"/>
              <a:t> (Н.Гоголь). Название части предмета может заменять слово, обозначающее весь предмет: </a:t>
            </a:r>
            <a:r>
              <a:rPr lang="ru-RU" sz="1600" i="1" smtClean="0"/>
              <a:t>Слышишь мчатся сани…</a:t>
            </a:r>
            <a:r>
              <a:rPr lang="ru-RU" sz="1600" smtClean="0"/>
              <a:t> (С.Есенин) – имеется ввиду, что мчится упряжка: лошадь или тройка лошадей, запряженная в сани. Наименование отвлеченного понятия нередко употребляется вместо названия конкретного: </a:t>
            </a:r>
            <a:r>
              <a:rPr lang="ru-RU" sz="1600" i="1" smtClean="0"/>
              <a:t>Доблесть и девственность! Сей союз древен и дивен…</a:t>
            </a:r>
            <a:r>
              <a:rPr lang="ru-RU" sz="1600" smtClean="0"/>
              <a:t> (М.Цветаева)</a:t>
            </a:r>
          </a:p>
          <a:p>
            <a:pPr eaLnBrk="1" hangingPunct="1">
              <a:buFont typeface="Wingdings" pitchFamily="2" charset="2"/>
              <a:buNone/>
              <a:defRPr/>
            </a:pPr>
            <a:r>
              <a:rPr lang="ru-RU" sz="1800" u="sng" smtClean="0"/>
              <a:t>Антоном</a:t>
            </a:r>
            <a:r>
              <a:rPr lang="ru-RU" sz="1800" b="1" u="sng" smtClean="0"/>
              <a:t>а</a:t>
            </a:r>
            <a:r>
              <a:rPr lang="ru-RU" sz="1800" u="sng" smtClean="0"/>
              <a:t>зия</a:t>
            </a:r>
            <a:r>
              <a:rPr lang="ru-RU" sz="1800" b="1" u="sng" smtClean="0"/>
              <a:t> </a:t>
            </a:r>
            <a:r>
              <a:rPr lang="ru-RU" sz="1600" smtClean="0"/>
              <a:t>(греч.переименование) – еще один вид метонимии – троп, состоящий в употреблении собственного имени в значении нарицательного.Часто образное значение придается именам других литературных героев. Например, фамилия гоголевского персонажа </a:t>
            </a:r>
            <a:r>
              <a:rPr lang="ru-RU" sz="1600" i="1" smtClean="0"/>
              <a:t>Хлестаков </a:t>
            </a:r>
            <a:r>
              <a:rPr lang="ru-RU" sz="1600" smtClean="0"/>
              <a:t>получила нарицательное значение «лгун, хвастун», </a:t>
            </a:r>
            <a:r>
              <a:rPr lang="ru-RU" sz="1600" i="1" smtClean="0"/>
              <a:t>Плюшкиным </a:t>
            </a:r>
            <a:r>
              <a:rPr lang="ru-RU" sz="1600" smtClean="0"/>
              <a:t>называют скопидома, человека, заполнившего пространство вокруг себя ненужными старыми вещами. В языке закрепилось использование в переносном значении слова </a:t>
            </a:r>
            <a:r>
              <a:rPr lang="ru-RU" sz="1600" i="1" smtClean="0"/>
              <a:t>донкихот, донжуан, ловелас</a:t>
            </a:r>
            <a:r>
              <a:rPr lang="ru-RU" sz="1600" smtClean="0"/>
              <a:t> и др.  </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3" name="Rectangle 3"/>
          <p:cNvSpPr>
            <a:spLocks noGrp="1" noChangeArrowheads="1"/>
          </p:cNvSpPr>
          <p:nvPr>
            <p:ph type="body" idx="1"/>
          </p:nvPr>
        </p:nvSpPr>
        <p:spPr>
          <a:xfrm>
            <a:off x="457200" y="188913"/>
            <a:ext cx="8229600" cy="6408737"/>
          </a:xfrm>
        </p:spPr>
        <p:txBody>
          <a:bodyPr/>
          <a:lstStyle/>
          <a:p>
            <a:pPr eaLnBrk="1" hangingPunct="1">
              <a:buFont typeface="Wingdings" pitchFamily="2" charset="2"/>
              <a:buNone/>
              <a:defRPr/>
            </a:pPr>
            <a:r>
              <a:rPr lang="ru-RU" sz="1800" u="sng" smtClean="0"/>
              <a:t>Олицетвор</a:t>
            </a:r>
            <a:r>
              <a:rPr lang="ru-RU" sz="1800" b="1" u="sng" smtClean="0"/>
              <a:t>е</a:t>
            </a:r>
            <a:r>
              <a:rPr lang="ru-RU" sz="1800" u="sng" smtClean="0"/>
              <a:t>ние</a:t>
            </a:r>
            <a:r>
              <a:rPr lang="ru-RU" sz="1600" smtClean="0"/>
              <a:t> – это особый вид метафоры, в котором свойства человека переносятся на неодушевленные предметы, отвлеченные понятия: </a:t>
            </a:r>
            <a:r>
              <a:rPr lang="ru-RU" sz="1600" i="1" smtClean="0"/>
              <a:t>Плачут вербы, шепчут тополя</a:t>
            </a:r>
            <a:r>
              <a:rPr lang="ru-RU" sz="1600" smtClean="0"/>
              <a:t> (С.Есенин); </a:t>
            </a:r>
            <a:r>
              <a:rPr lang="ru-RU" sz="1600" i="1" smtClean="0"/>
              <a:t>Скрипка издергалась, упрашивая, и вдруг</a:t>
            </a:r>
            <a:r>
              <a:rPr lang="ru-RU" sz="1600" smtClean="0"/>
              <a:t> </a:t>
            </a:r>
            <a:r>
              <a:rPr lang="ru-RU" sz="1600" i="1" smtClean="0"/>
              <a:t>разревелась так по-детски…(</a:t>
            </a:r>
            <a:r>
              <a:rPr lang="ru-RU" sz="1600" smtClean="0"/>
              <a:t>В.Маяковский). Олицетворения используются при описании явлений природы: </a:t>
            </a:r>
            <a:r>
              <a:rPr lang="ru-RU" sz="1600" i="1" smtClean="0"/>
              <a:t>Клубит и пляшет дым болотный</a:t>
            </a:r>
            <a:r>
              <a:rPr lang="ru-RU" sz="1600" smtClean="0"/>
              <a:t> (С.Есенин), окружающих человека вещей: </a:t>
            </a:r>
            <a:r>
              <a:rPr lang="ru-RU" sz="1600" i="1" smtClean="0"/>
              <a:t>Мой письменный верный стол! Спасибо за то, что</a:t>
            </a:r>
            <a:r>
              <a:rPr lang="ru-RU" sz="1600" smtClean="0"/>
              <a:t> </a:t>
            </a:r>
            <a:r>
              <a:rPr lang="ru-RU" sz="1600" i="1" smtClean="0"/>
              <a:t>шел со мною по всем путям…(</a:t>
            </a:r>
            <a:r>
              <a:rPr lang="ru-RU" sz="1600" smtClean="0"/>
              <a:t>М.Цветаева), явлений: …</a:t>
            </a:r>
            <a:r>
              <a:rPr lang="ru-RU" sz="1600" i="1" smtClean="0"/>
              <a:t>там скитаются</a:t>
            </a:r>
            <a:r>
              <a:rPr lang="ru-RU" sz="1600" smtClean="0"/>
              <a:t> </a:t>
            </a:r>
            <a:r>
              <a:rPr lang="ru-RU" sz="1600" i="1" smtClean="0"/>
              <a:t>воспоминанья </a:t>
            </a:r>
            <a:r>
              <a:rPr lang="ru-RU" sz="1600" smtClean="0"/>
              <a:t>(К.Симонов). При олицетворении неодушевленные предметы наделяются способностью передвигаться в пространстве, чувствовать, мыслить, действовать: </a:t>
            </a:r>
            <a:r>
              <a:rPr lang="ru-RU" sz="1600" i="1" smtClean="0"/>
              <a:t>Нас пули с тобою пока еще милуют</a:t>
            </a:r>
            <a:r>
              <a:rPr lang="ru-RU" sz="1600" smtClean="0"/>
              <a:t> (К.Симонов).</a:t>
            </a:r>
          </a:p>
          <a:p>
            <a:pPr eaLnBrk="1" hangingPunct="1">
              <a:buFont typeface="Wingdings" pitchFamily="2" charset="2"/>
              <a:buNone/>
              <a:defRPr/>
            </a:pPr>
            <a:r>
              <a:rPr lang="ru-RU" sz="1800" u="sng" smtClean="0"/>
              <a:t>Персонифик</a:t>
            </a:r>
            <a:r>
              <a:rPr lang="ru-RU" sz="1800" b="1" u="sng" smtClean="0"/>
              <a:t>а</a:t>
            </a:r>
            <a:r>
              <a:rPr lang="ru-RU" sz="1800" u="sng" smtClean="0"/>
              <a:t>ция</a:t>
            </a:r>
            <a:r>
              <a:rPr lang="ru-RU" sz="1600" u="sng" smtClean="0"/>
              <a:t> </a:t>
            </a:r>
            <a:r>
              <a:rPr lang="ru-RU" sz="1600" smtClean="0"/>
              <a:t>– это особый вид олицетворения, который заключается в полном уподоблении неодушевленного предмета человеку, когда предметы и явления наделяются не частными признаками человека, а обретают реальный человеческий облик:</a:t>
            </a:r>
          </a:p>
          <a:p>
            <a:pPr eaLnBrk="1" hangingPunct="1">
              <a:buFont typeface="Wingdings" pitchFamily="2" charset="2"/>
              <a:buNone/>
              <a:defRPr/>
            </a:pPr>
            <a:r>
              <a:rPr lang="ru-RU" sz="1600" smtClean="0"/>
              <a:t>                                       </a:t>
            </a:r>
            <a:r>
              <a:rPr lang="ru-RU" sz="1600" i="1" smtClean="0"/>
              <a:t>Скоро уж ласточек в колдуньи!</a:t>
            </a:r>
          </a:p>
          <a:p>
            <a:pPr eaLnBrk="1" hangingPunct="1">
              <a:buFont typeface="Wingdings" pitchFamily="2" charset="2"/>
              <a:buNone/>
              <a:defRPr/>
            </a:pPr>
            <a:r>
              <a:rPr lang="ru-RU" sz="1600" i="1" smtClean="0"/>
              <a:t>                                       Молодость! Простимся накануне.</a:t>
            </a:r>
          </a:p>
          <a:p>
            <a:pPr eaLnBrk="1" hangingPunct="1">
              <a:buFont typeface="Wingdings" pitchFamily="2" charset="2"/>
              <a:buNone/>
              <a:defRPr/>
            </a:pPr>
            <a:r>
              <a:rPr lang="ru-RU" sz="1600" i="1" smtClean="0"/>
              <a:t>                                       Постоим с тобою на ветру.</a:t>
            </a:r>
          </a:p>
          <a:p>
            <a:pPr eaLnBrk="1" hangingPunct="1">
              <a:buFont typeface="Wingdings" pitchFamily="2" charset="2"/>
              <a:buNone/>
              <a:defRPr/>
            </a:pPr>
            <a:r>
              <a:rPr lang="ru-RU" sz="1600" i="1" smtClean="0"/>
              <a:t>                                       Смуглая моя! Утешь сестру!</a:t>
            </a:r>
          </a:p>
          <a:p>
            <a:pPr eaLnBrk="1" hangingPunct="1">
              <a:buFont typeface="Wingdings" pitchFamily="2" charset="2"/>
              <a:buNone/>
              <a:defRPr/>
            </a:pPr>
            <a:r>
              <a:rPr lang="ru-RU" sz="1600" i="1" smtClean="0"/>
              <a:t>                                       Полыхни малиновою юбкой…</a:t>
            </a:r>
          </a:p>
          <a:p>
            <a:pPr eaLnBrk="1" hangingPunct="1">
              <a:buFont typeface="Wingdings" pitchFamily="2" charset="2"/>
              <a:buNone/>
              <a:defRPr/>
            </a:pPr>
            <a:r>
              <a:rPr lang="ru-RU" sz="1600" smtClean="0"/>
              <a:t>                                                                                           (М.Цветаева)</a:t>
            </a:r>
          </a:p>
          <a:p>
            <a:pPr eaLnBrk="1" hangingPunct="1">
              <a:buFont typeface="Wingdings" pitchFamily="2" charset="2"/>
              <a:buNone/>
              <a:defRPr/>
            </a:pPr>
            <a:r>
              <a:rPr lang="ru-RU" sz="1600" smtClean="0"/>
              <a:t>Художники слова сделали олицетворение важнейшим средством образной речи.</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Rectangle 3"/>
          <p:cNvSpPr>
            <a:spLocks noGrp="1" noChangeArrowheads="1"/>
          </p:cNvSpPr>
          <p:nvPr>
            <p:ph type="body" idx="1"/>
          </p:nvPr>
        </p:nvSpPr>
        <p:spPr>
          <a:xfrm>
            <a:off x="457200" y="333375"/>
            <a:ext cx="8229600" cy="6048375"/>
          </a:xfrm>
        </p:spPr>
        <p:txBody>
          <a:bodyPr/>
          <a:lstStyle/>
          <a:p>
            <a:pPr eaLnBrk="1" hangingPunct="1">
              <a:buFont typeface="Wingdings" pitchFamily="2" charset="2"/>
              <a:buNone/>
              <a:defRPr/>
            </a:pPr>
            <a:r>
              <a:rPr lang="ru-RU" sz="1800" u="sng" smtClean="0"/>
              <a:t>Аллег</a:t>
            </a:r>
            <a:r>
              <a:rPr lang="ru-RU" sz="1800" b="1" u="sng" smtClean="0"/>
              <a:t>о</a:t>
            </a:r>
            <a:r>
              <a:rPr lang="ru-RU" sz="1800" u="sng" smtClean="0"/>
              <a:t>рия</a:t>
            </a:r>
            <a:r>
              <a:rPr lang="ru-RU" sz="1600" u="sng" smtClean="0"/>
              <a:t> </a:t>
            </a:r>
            <a:r>
              <a:rPr lang="ru-RU" sz="1600" smtClean="0"/>
              <a:t>(иносказание) – иносказательное выражение отвлеченных понятий в конкретных художественных образах. Например, в баснях, сказках носителями</a:t>
            </a:r>
          </a:p>
          <a:p>
            <a:pPr eaLnBrk="1" hangingPunct="1">
              <a:buFont typeface="Wingdings" pitchFamily="2" charset="2"/>
              <a:buNone/>
              <a:defRPr/>
            </a:pPr>
            <a:r>
              <a:rPr lang="ru-RU" sz="1600" smtClean="0"/>
              <a:t>      свойств людей выступают животные: трусость воплощается в образе зайца, хитрость – в образе лисы, беспечность – в образе стрекозы. Аллегория выступает как средство усиления выразительности и ассоциативности речи, поскольку отвлеченная идея легче воспринимается через конкретный образ.</a:t>
            </a:r>
          </a:p>
          <a:p>
            <a:pPr eaLnBrk="1" hangingPunct="1">
              <a:buFont typeface="Wingdings" pitchFamily="2" charset="2"/>
              <a:buNone/>
              <a:defRPr/>
            </a:pPr>
            <a:r>
              <a:rPr lang="ru-RU" sz="1800" u="sng" smtClean="0"/>
              <a:t>Гип</a:t>
            </a:r>
            <a:r>
              <a:rPr lang="ru-RU" sz="1800" b="1" u="sng" smtClean="0"/>
              <a:t>е</a:t>
            </a:r>
            <a:r>
              <a:rPr lang="ru-RU" sz="1800" u="sng" smtClean="0"/>
              <a:t>рбола</a:t>
            </a:r>
            <a:r>
              <a:rPr lang="ru-RU" sz="1600" smtClean="0"/>
              <a:t> (греч преувеличение, излишек) – это троп, состоящий в преувеличении размеров, количества, силы, красоты, значения описываемого: </a:t>
            </a:r>
            <a:r>
              <a:rPr lang="ru-RU" sz="1600" i="1" smtClean="0"/>
              <a:t>Буйство глаз и половодье чувств</a:t>
            </a:r>
            <a:r>
              <a:rPr lang="ru-RU" sz="1600" smtClean="0"/>
              <a:t> (С.Есенин); </a:t>
            </a:r>
            <a:r>
              <a:rPr lang="ru-RU" sz="1600" i="1" smtClean="0"/>
              <a:t>Все должно сгореть на моем огне</a:t>
            </a:r>
            <a:r>
              <a:rPr lang="ru-RU" sz="1600" smtClean="0"/>
              <a:t> (М.Цветаева).</a:t>
            </a:r>
          </a:p>
          <a:p>
            <a:pPr eaLnBrk="1" hangingPunct="1">
              <a:buFont typeface="Wingdings" pitchFamily="2" charset="2"/>
              <a:buNone/>
              <a:defRPr/>
            </a:pPr>
            <a:r>
              <a:rPr lang="ru-RU" sz="1600" smtClean="0"/>
              <a:t>      Иногда размер изображаемого увеличивается до неправдоподобного:</a:t>
            </a:r>
          </a:p>
          <a:p>
            <a:pPr eaLnBrk="1" hangingPunct="1">
              <a:buFont typeface="Wingdings" pitchFamily="2" charset="2"/>
              <a:buNone/>
              <a:defRPr/>
            </a:pPr>
            <a:r>
              <a:rPr lang="ru-RU" sz="1600" i="1" smtClean="0"/>
              <a:t>                                        Уже ничего простить нельзя.</a:t>
            </a:r>
          </a:p>
          <a:p>
            <a:pPr eaLnBrk="1" hangingPunct="1">
              <a:buFont typeface="Wingdings" pitchFamily="2" charset="2"/>
              <a:buNone/>
              <a:defRPr/>
            </a:pPr>
            <a:r>
              <a:rPr lang="ru-RU" sz="1600" i="1" smtClean="0"/>
              <a:t>                                        Я выжег души, где нежность растили.</a:t>
            </a:r>
          </a:p>
          <a:p>
            <a:pPr eaLnBrk="1" hangingPunct="1">
              <a:buFont typeface="Wingdings" pitchFamily="2" charset="2"/>
              <a:buNone/>
              <a:defRPr/>
            </a:pPr>
            <a:r>
              <a:rPr lang="ru-RU" sz="1600" i="1" smtClean="0"/>
              <a:t>                                        Это труднее, чем взять</a:t>
            </a:r>
          </a:p>
          <a:p>
            <a:pPr eaLnBrk="1" hangingPunct="1">
              <a:buFont typeface="Wingdings" pitchFamily="2" charset="2"/>
              <a:buNone/>
              <a:defRPr/>
            </a:pPr>
            <a:r>
              <a:rPr lang="ru-RU" sz="1600" i="1" smtClean="0"/>
              <a:t>                                        тысячу тысяч Бастилий!</a:t>
            </a:r>
          </a:p>
          <a:p>
            <a:pPr eaLnBrk="1" hangingPunct="1">
              <a:buFont typeface="Wingdings" pitchFamily="2" charset="2"/>
              <a:buNone/>
              <a:defRPr/>
            </a:pPr>
            <a:r>
              <a:rPr lang="ru-RU" sz="1600" smtClean="0"/>
              <a:t>                                                                                       (В.Маяковский)</a:t>
            </a:r>
          </a:p>
          <a:p>
            <a:pPr eaLnBrk="1" hangingPunct="1">
              <a:buFont typeface="Wingdings" pitchFamily="2" charset="2"/>
              <a:buNone/>
              <a:defRPr/>
            </a:pPr>
            <a:r>
              <a:rPr lang="ru-RU" sz="1600" smtClean="0"/>
              <a:t>       С помощью гиперболы можно описать степень накала чувства, особую ситуацию, необычное состояние окружающей среды: </a:t>
            </a:r>
            <a:r>
              <a:rPr lang="ru-RU" sz="1600" i="1" smtClean="0"/>
              <a:t>В сто сорок солнц закат</a:t>
            </a:r>
            <a:r>
              <a:rPr lang="ru-RU" sz="1600" smtClean="0"/>
              <a:t> </a:t>
            </a:r>
            <a:r>
              <a:rPr lang="ru-RU" sz="1600" i="1" smtClean="0"/>
              <a:t>пылал…</a:t>
            </a:r>
            <a:r>
              <a:rPr lang="ru-RU" sz="1600" smtClean="0"/>
              <a:t> (В.Маяковский).</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1" name="Rectangle 3"/>
          <p:cNvSpPr>
            <a:spLocks noGrp="1" noChangeArrowheads="1"/>
          </p:cNvSpPr>
          <p:nvPr>
            <p:ph type="body" idx="1"/>
          </p:nvPr>
        </p:nvSpPr>
        <p:spPr>
          <a:xfrm>
            <a:off x="457200" y="260350"/>
            <a:ext cx="8229600" cy="6264275"/>
          </a:xfrm>
        </p:spPr>
        <p:txBody>
          <a:bodyPr/>
          <a:lstStyle/>
          <a:p>
            <a:pPr eaLnBrk="1" hangingPunct="1">
              <a:buFont typeface="Wingdings" pitchFamily="2" charset="2"/>
              <a:buNone/>
              <a:defRPr/>
            </a:pPr>
            <a:r>
              <a:rPr lang="ru-RU" sz="1800" u="sng" smtClean="0"/>
              <a:t>Лит</a:t>
            </a:r>
            <a:r>
              <a:rPr lang="ru-RU" sz="1800" b="1" u="sng" smtClean="0"/>
              <a:t>о</a:t>
            </a:r>
            <a:r>
              <a:rPr lang="ru-RU" sz="1800" u="sng" smtClean="0"/>
              <a:t>та</a:t>
            </a:r>
            <a:r>
              <a:rPr lang="ru-RU" sz="1600" smtClean="0"/>
              <a:t> (греч. простота) – это образное выражение, преуменьшающее размеры, силу, значение описываемого: </a:t>
            </a:r>
            <a:r>
              <a:rPr lang="ru-RU" sz="1600" i="1" smtClean="0"/>
              <a:t>В больших сапогах, в полушубке овчинном, в</a:t>
            </a:r>
            <a:r>
              <a:rPr lang="ru-RU" sz="1600" smtClean="0"/>
              <a:t> </a:t>
            </a:r>
            <a:r>
              <a:rPr lang="ru-RU" sz="1600" i="1" smtClean="0"/>
              <a:t>больших рукавицах… а сам с ноготок!</a:t>
            </a:r>
            <a:r>
              <a:rPr lang="ru-RU" sz="1600" smtClean="0"/>
              <a:t> (Н.Некрасов). Гипербола и литота могут наслаиваться на другие тропы: </a:t>
            </a:r>
            <a:r>
              <a:rPr lang="ru-RU" sz="1600" i="1" smtClean="0"/>
              <a:t>в мышцах жила несказанная мощь</a:t>
            </a:r>
            <a:r>
              <a:rPr lang="ru-RU" sz="1600" smtClean="0"/>
              <a:t> (гиперболический эпитет); </a:t>
            </a:r>
            <a:r>
              <a:rPr lang="ru-RU" sz="1600" i="1" smtClean="0"/>
              <a:t>кипела, сверкала народом широкая площадь</a:t>
            </a:r>
            <a:r>
              <a:rPr lang="ru-RU" sz="1600" smtClean="0"/>
              <a:t> (гиперболическая метафора); </a:t>
            </a:r>
            <a:r>
              <a:rPr lang="ru-RU" sz="1600" i="1" smtClean="0"/>
              <a:t>как сталь, глаза твои остры</a:t>
            </a:r>
            <a:r>
              <a:rPr lang="ru-RU" sz="1600" smtClean="0"/>
              <a:t> (гиперболическое сравнение) – Н. Гумилев. Гипербола и литота – тропы. В основе которых лежит несоразмерность выделяемого автором признака, меры, степени, количества или силы.</a:t>
            </a:r>
          </a:p>
          <a:p>
            <a:pPr eaLnBrk="1" hangingPunct="1">
              <a:buFont typeface="Wingdings" pitchFamily="2" charset="2"/>
              <a:buNone/>
              <a:defRPr/>
            </a:pPr>
            <a:r>
              <a:rPr lang="ru-RU" sz="1800" u="sng" smtClean="0"/>
              <a:t>Окс</a:t>
            </a:r>
            <a:r>
              <a:rPr lang="ru-RU" sz="1800" b="1" u="sng" smtClean="0"/>
              <a:t>ю</a:t>
            </a:r>
            <a:r>
              <a:rPr lang="ru-RU" sz="1800" u="sng" smtClean="0"/>
              <a:t>морон</a:t>
            </a:r>
            <a:r>
              <a:rPr lang="ru-RU" sz="1600" smtClean="0"/>
              <a:t> – троп. Заключающийся в такой игре лексическими значениями, при которой необъединимые, противоречащие понятия объединяются в одно целое: живой труп, горячий снег. В оксюмороне соединяются противоположные по смыслу и даже взаимоисключающие определения и понятия, и получается новый неожиданный смысловой эффект, новое значение:</a:t>
            </a:r>
          </a:p>
          <a:p>
            <a:pPr eaLnBrk="1" hangingPunct="1">
              <a:buFont typeface="Wingdings" pitchFamily="2" charset="2"/>
              <a:buNone/>
              <a:defRPr/>
            </a:pPr>
            <a:r>
              <a:rPr lang="ru-RU" sz="1600" smtClean="0"/>
              <a:t>                                          </a:t>
            </a:r>
            <a:r>
              <a:rPr lang="ru-RU" sz="1600" i="1" smtClean="0"/>
              <a:t>Легкомыслие! – Милый грех, </a:t>
            </a:r>
          </a:p>
          <a:p>
            <a:pPr eaLnBrk="1" hangingPunct="1">
              <a:buFont typeface="Wingdings" pitchFamily="2" charset="2"/>
              <a:buNone/>
              <a:defRPr/>
            </a:pPr>
            <a:r>
              <a:rPr lang="ru-RU" sz="1600" i="1" smtClean="0"/>
              <a:t>                                          Милый спутник и враг мой милый!</a:t>
            </a:r>
          </a:p>
          <a:p>
            <a:pPr eaLnBrk="1" hangingPunct="1">
              <a:buFont typeface="Wingdings" pitchFamily="2" charset="2"/>
              <a:buNone/>
              <a:defRPr/>
            </a:pPr>
            <a:r>
              <a:rPr lang="ru-RU" sz="1600" smtClean="0"/>
              <a:t>      Оксюморон может использоваться для выражения смятения чувств, двойственности и противоречивости характеристик, нелепости происходящего:</a:t>
            </a:r>
          </a:p>
          <a:p>
            <a:pPr eaLnBrk="1" hangingPunct="1">
              <a:buFont typeface="Wingdings" pitchFamily="2" charset="2"/>
              <a:buNone/>
              <a:defRPr/>
            </a:pPr>
            <a:r>
              <a:rPr lang="ru-RU" sz="1600" smtClean="0"/>
              <a:t>                                           </a:t>
            </a:r>
            <a:r>
              <a:rPr lang="ru-RU" sz="1600" i="1" smtClean="0"/>
              <a:t>Мой день беспутен и нелеп:</a:t>
            </a:r>
          </a:p>
          <a:p>
            <a:pPr eaLnBrk="1" hangingPunct="1">
              <a:buFont typeface="Wingdings" pitchFamily="2" charset="2"/>
              <a:buNone/>
              <a:defRPr/>
            </a:pPr>
            <a:r>
              <a:rPr lang="ru-RU" sz="1600" i="1" smtClean="0"/>
              <a:t>                                           У нищего прошу на хлеб, </a:t>
            </a:r>
          </a:p>
          <a:p>
            <a:pPr eaLnBrk="1" hangingPunct="1">
              <a:buFont typeface="Wingdings" pitchFamily="2" charset="2"/>
              <a:buNone/>
              <a:defRPr/>
            </a:pPr>
            <a:r>
              <a:rPr lang="ru-RU" sz="1600" i="1" smtClean="0"/>
              <a:t>                                           Богатому даю на бедность…</a:t>
            </a:r>
          </a:p>
          <a:p>
            <a:pPr eaLnBrk="1" hangingPunct="1">
              <a:buFont typeface="Wingdings" pitchFamily="2" charset="2"/>
              <a:buNone/>
              <a:defRPr/>
            </a:pPr>
            <a:r>
              <a:rPr lang="ru-RU" sz="1600" smtClean="0"/>
              <a:t>                                                                                             (М.Цветаева)</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5" name="Rectangle 3"/>
          <p:cNvSpPr>
            <a:spLocks noGrp="1" noChangeArrowheads="1"/>
          </p:cNvSpPr>
          <p:nvPr>
            <p:ph type="body" idx="1"/>
          </p:nvPr>
        </p:nvSpPr>
        <p:spPr>
          <a:xfrm>
            <a:off x="457200" y="188913"/>
            <a:ext cx="8229600" cy="6480175"/>
          </a:xfrm>
        </p:spPr>
        <p:txBody>
          <a:bodyPr/>
          <a:lstStyle/>
          <a:p>
            <a:pPr eaLnBrk="1" hangingPunct="1">
              <a:lnSpc>
                <a:spcPct val="90000"/>
              </a:lnSpc>
              <a:buFont typeface="Wingdings" pitchFamily="2" charset="2"/>
              <a:buNone/>
              <a:defRPr/>
            </a:pPr>
            <a:r>
              <a:rPr lang="ru-RU" sz="1800" u="sng" smtClean="0"/>
              <a:t>Перифр</a:t>
            </a:r>
            <a:r>
              <a:rPr lang="ru-RU" sz="1800" b="1" u="sng" smtClean="0"/>
              <a:t>а</a:t>
            </a:r>
            <a:r>
              <a:rPr lang="ru-RU" sz="1800" u="sng" smtClean="0"/>
              <a:t>з </a:t>
            </a:r>
            <a:r>
              <a:rPr lang="ru-RU" sz="1800" b="1" smtClean="0"/>
              <a:t>(перифраза)</a:t>
            </a:r>
            <a:r>
              <a:rPr lang="ru-RU" sz="1600" smtClean="0"/>
              <a:t> – это замена конкретного понятия описательным образным оборотом: </a:t>
            </a:r>
          </a:p>
          <a:p>
            <a:pPr eaLnBrk="1" hangingPunct="1">
              <a:lnSpc>
                <a:spcPct val="90000"/>
              </a:lnSpc>
              <a:buFont typeface="Wingdings" pitchFamily="2" charset="2"/>
              <a:buNone/>
              <a:defRPr/>
            </a:pPr>
            <a:r>
              <a:rPr lang="ru-RU" sz="1600" smtClean="0"/>
              <a:t>                                          </a:t>
            </a:r>
            <a:r>
              <a:rPr lang="ru-RU" sz="1600" i="1" smtClean="0"/>
              <a:t>Но, шумом бала утомленный </a:t>
            </a:r>
          </a:p>
          <a:p>
            <a:pPr eaLnBrk="1" hangingPunct="1">
              <a:lnSpc>
                <a:spcPct val="90000"/>
              </a:lnSpc>
              <a:buFont typeface="Wingdings" pitchFamily="2" charset="2"/>
              <a:buNone/>
              <a:defRPr/>
            </a:pPr>
            <a:r>
              <a:rPr lang="ru-RU" sz="1600" i="1" smtClean="0"/>
              <a:t>                                          И утро в полночь обратя, </a:t>
            </a:r>
          </a:p>
          <a:p>
            <a:pPr eaLnBrk="1" hangingPunct="1">
              <a:lnSpc>
                <a:spcPct val="90000"/>
              </a:lnSpc>
              <a:buFont typeface="Wingdings" pitchFamily="2" charset="2"/>
              <a:buNone/>
              <a:defRPr/>
            </a:pPr>
            <a:r>
              <a:rPr lang="ru-RU" sz="1600" i="1" smtClean="0"/>
              <a:t>                                          Спокойно спит в тени блаженной </a:t>
            </a:r>
          </a:p>
          <a:p>
            <a:pPr eaLnBrk="1" hangingPunct="1">
              <a:lnSpc>
                <a:spcPct val="90000"/>
              </a:lnSpc>
              <a:buFont typeface="Wingdings" pitchFamily="2" charset="2"/>
              <a:buNone/>
              <a:defRPr/>
            </a:pPr>
            <a:r>
              <a:rPr lang="ru-RU" sz="1600" i="1" smtClean="0"/>
              <a:t>                                          Забав и роскоши дитя.</a:t>
            </a:r>
            <a:r>
              <a:rPr lang="ru-RU" sz="1600" smtClean="0"/>
              <a:t> </a:t>
            </a:r>
          </a:p>
          <a:p>
            <a:pPr eaLnBrk="1" hangingPunct="1">
              <a:lnSpc>
                <a:spcPct val="90000"/>
              </a:lnSpc>
              <a:buFont typeface="Wingdings" pitchFamily="2" charset="2"/>
              <a:buNone/>
              <a:defRPr/>
            </a:pPr>
            <a:r>
              <a:rPr lang="ru-RU" sz="1600" smtClean="0"/>
              <a:t>                                                                                      (А.Пушкин) </a:t>
            </a:r>
          </a:p>
          <a:p>
            <a:pPr eaLnBrk="1" hangingPunct="1">
              <a:lnSpc>
                <a:spcPct val="90000"/>
              </a:lnSpc>
              <a:buFont typeface="Wingdings" pitchFamily="2" charset="2"/>
              <a:buNone/>
              <a:defRPr/>
            </a:pPr>
            <a:r>
              <a:rPr lang="ru-RU" sz="1600" smtClean="0"/>
              <a:t>В перифразах внимание адресата привлекается к какому-то одному признаку предмета и явления, а все другие как бы затушевываются, поэтому перифразы дают возможность писателю выделить те черты, которые для него особенно важны в художественном отношении. </a:t>
            </a:r>
            <a:r>
              <a:rPr lang="ru-RU" sz="1600" i="1" smtClean="0"/>
              <a:t>«Это было, когда улыбался только</a:t>
            </a:r>
            <a:r>
              <a:rPr lang="ru-RU" sz="1600" smtClean="0"/>
              <a:t> </a:t>
            </a:r>
            <a:r>
              <a:rPr lang="ru-RU" sz="1600" i="1" smtClean="0"/>
              <a:t>мертвый»,</a:t>
            </a:r>
            <a:r>
              <a:rPr lang="ru-RU" sz="1600" smtClean="0"/>
              <a:t> - так пишет Ахматова о страшном времени сталинских репрессий, не привлекая внимания к прочим характеристикам времени, а сосредотачиваясь на мироощущении тех, кого коснулись репрессии.</a:t>
            </a:r>
          </a:p>
          <a:p>
            <a:pPr eaLnBrk="1" hangingPunct="1">
              <a:lnSpc>
                <a:spcPct val="90000"/>
              </a:lnSpc>
              <a:buFont typeface="Wingdings" pitchFamily="2" charset="2"/>
              <a:buNone/>
              <a:defRPr/>
            </a:pPr>
            <a:r>
              <a:rPr lang="ru-RU" sz="1600" smtClean="0"/>
              <a:t>К тропам относятся образные перифразы: </a:t>
            </a:r>
            <a:r>
              <a:rPr lang="ru-RU" sz="1600" i="1" smtClean="0"/>
              <a:t>муза плача и печали, шальное исчадие</a:t>
            </a:r>
            <a:r>
              <a:rPr lang="ru-RU" sz="1600" smtClean="0"/>
              <a:t> </a:t>
            </a:r>
            <a:r>
              <a:rPr lang="ru-RU" sz="1600" i="1" smtClean="0"/>
              <a:t>ночи белой, Царскосельская Муза</a:t>
            </a:r>
            <a:r>
              <a:rPr lang="ru-RU" sz="1600" smtClean="0"/>
              <a:t> – так М.Цветаева назвала А.Ахматову. Есть перифразы, которые сохраняют прямое значение входящих в них слов: </a:t>
            </a:r>
            <a:r>
              <a:rPr lang="ru-RU" sz="1600" i="1" smtClean="0"/>
              <a:t>город на</a:t>
            </a:r>
            <a:r>
              <a:rPr lang="ru-RU" sz="1600" smtClean="0"/>
              <a:t> </a:t>
            </a:r>
            <a:r>
              <a:rPr lang="ru-RU" sz="1600" i="1" smtClean="0"/>
              <a:t>Неве, работники прилавка.</a:t>
            </a:r>
            <a:r>
              <a:rPr lang="ru-RU" sz="1600" smtClean="0"/>
              <a:t> Такие перифразы представляют собой лишь переименования предметов.</a:t>
            </a:r>
          </a:p>
          <a:p>
            <a:pPr eaLnBrk="1" hangingPunct="1">
              <a:lnSpc>
                <a:spcPct val="90000"/>
              </a:lnSpc>
              <a:buFont typeface="Wingdings" pitchFamily="2" charset="2"/>
              <a:buNone/>
              <a:defRPr/>
            </a:pPr>
            <a:r>
              <a:rPr lang="ru-RU" sz="1600" smtClean="0"/>
              <a:t>Использование перифразов в тексте позволяет избежать повторений.</a:t>
            </a:r>
          </a:p>
          <a:p>
            <a:pPr eaLnBrk="1" hangingPunct="1">
              <a:lnSpc>
                <a:spcPct val="90000"/>
              </a:lnSpc>
              <a:buFont typeface="Wingdings" pitchFamily="2" charset="2"/>
              <a:buNone/>
              <a:defRPr/>
            </a:pPr>
            <a:r>
              <a:rPr lang="ru-RU" sz="1800" u="sng" smtClean="0"/>
              <a:t>Ирония</a:t>
            </a:r>
            <a:r>
              <a:rPr lang="ru-RU" sz="1600" smtClean="0"/>
              <a:t> – иносказание, в котором буквальный смысл приобретает обратное значение: </a:t>
            </a:r>
            <a:r>
              <a:rPr lang="ru-RU" sz="1600" i="1" smtClean="0"/>
              <a:t>Отколе, умная, бредешь ты, голова?</a:t>
            </a:r>
            <a:r>
              <a:rPr lang="ru-RU" sz="1600" smtClean="0"/>
              <a:t> (И.Крылов). Ирония обычно содержит отрицание и осмеяние под маской одобрения, это тонкая насмешка, </a:t>
            </a:r>
          </a:p>
          <a:p>
            <a:pPr eaLnBrk="1" hangingPunct="1">
              <a:lnSpc>
                <a:spcPct val="90000"/>
              </a:lnSpc>
              <a:buFont typeface="Wingdings" pitchFamily="2" charset="2"/>
              <a:buNone/>
              <a:defRPr/>
            </a:pPr>
            <a:r>
              <a:rPr lang="ru-RU" sz="1600" smtClean="0"/>
              <a:t>       прикрытая учтивостью.</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Rot="1" noChangeArrowheads="1"/>
          </p:cNvSpPr>
          <p:nvPr>
            <p:ph type="title"/>
          </p:nvPr>
        </p:nvSpPr>
        <p:spPr>
          <a:xfrm>
            <a:off x="457200" y="115888"/>
            <a:ext cx="8229600" cy="1225550"/>
          </a:xfrm>
        </p:spPr>
        <p:txBody>
          <a:bodyPr/>
          <a:lstStyle/>
          <a:p>
            <a:pPr eaLnBrk="1" hangingPunct="1">
              <a:defRPr/>
            </a:pPr>
            <a:r>
              <a:rPr lang="ru-RU" sz="4000" smtClean="0"/>
              <a:t>Синтаксические средства выразительности</a:t>
            </a:r>
          </a:p>
        </p:txBody>
      </p:sp>
      <p:sp>
        <p:nvSpPr>
          <p:cNvPr id="19459" name="Rectangle 3"/>
          <p:cNvSpPr>
            <a:spLocks noGrp="1" noChangeArrowheads="1"/>
          </p:cNvSpPr>
          <p:nvPr>
            <p:ph type="body" idx="1"/>
          </p:nvPr>
        </p:nvSpPr>
        <p:spPr>
          <a:xfrm>
            <a:off x="457200" y="1341438"/>
            <a:ext cx="8229600" cy="5256212"/>
          </a:xfrm>
        </p:spPr>
        <p:txBody>
          <a:bodyPr/>
          <a:lstStyle/>
          <a:p>
            <a:pPr eaLnBrk="1" hangingPunct="1">
              <a:buFont typeface="Wingdings" pitchFamily="2" charset="2"/>
              <a:buNone/>
              <a:defRPr/>
            </a:pPr>
            <a:r>
              <a:rPr lang="ru-RU" sz="1800" u="sng" smtClean="0"/>
              <a:t>Антит</a:t>
            </a:r>
            <a:r>
              <a:rPr lang="ru-RU" sz="1800" b="1" u="sng" smtClean="0"/>
              <a:t>е</a:t>
            </a:r>
            <a:r>
              <a:rPr lang="ru-RU" sz="1800" u="sng" smtClean="0"/>
              <a:t>за</a:t>
            </a:r>
            <a:r>
              <a:rPr lang="ru-RU" sz="1600" smtClean="0"/>
              <a:t> – оборот, в котором резко противопоставляются противоположные понятия: </a:t>
            </a:r>
          </a:p>
          <a:p>
            <a:pPr eaLnBrk="1" hangingPunct="1">
              <a:buFont typeface="Wingdings" pitchFamily="2" charset="2"/>
              <a:buNone/>
              <a:defRPr/>
            </a:pPr>
            <a:r>
              <a:rPr lang="ru-RU" sz="1600" smtClean="0"/>
              <a:t>                                           </a:t>
            </a:r>
            <a:r>
              <a:rPr lang="ru-RU" sz="1600" i="1" smtClean="0"/>
              <a:t>Они сошлись. Волна и камень, </a:t>
            </a:r>
          </a:p>
          <a:p>
            <a:pPr eaLnBrk="1" hangingPunct="1">
              <a:buFont typeface="Wingdings" pitchFamily="2" charset="2"/>
              <a:buNone/>
              <a:defRPr/>
            </a:pPr>
            <a:r>
              <a:rPr lang="ru-RU" sz="1600" i="1" smtClean="0"/>
              <a:t>                                           Стихи и проза, лед и пламень </a:t>
            </a:r>
          </a:p>
          <a:p>
            <a:pPr eaLnBrk="1" hangingPunct="1">
              <a:buFont typeface="Wingdings" pitchFamily="2" charset="2"/>
              <a:buNone/>
              <a:defRPr/>
            </a:pPr>
            <a:r>
              <a:rPr lang="ru-RU" sz="1600" i="1" smtClean="0"/>
              <a:t>                                           Не столь различны меж собой.</a:t>
            </a:r>
            <a:r>
              <a:rPr lang="ru-RU" sz="1600" smtClean="0"/>
              <a:t> </a:t>
            </a:r>
          </a:p>
          <a:p>
            <a:pPr eaLnBrk="1" hangingPunct="1">
              <a:buFont typeface="Wingdings" pitchFamily="2" charset="2"/>
              <a:buNone/>
              <a:defRPr/>
            </a:pPr>
            <a:r>
              <a:rPr lang="ru-RU" sz="1600" smtClean="0"/>
              <a:t>                                                                                                    (А.Пушкин) </a:t>
            </a:r>
          </a:p>
          <a:p>
            <a:pPr eaLnBrk="1" hangingPunct="1">
              <a:buFont typeface="Wingdings" pitchFamily="2" charset="2"/>
              <a:buNone/>
              <a:defRPr/>
            </a:pPr>
            <a:r>
              <a:rPr lang="ru-RU" sz="1600" smtClean="0"/>
              <a:t>Антитеза основана на сравнении признаков. Присущих разным предметам и выраженных антонимами: </a:t>
            </a:r>
            <a:r>
              <a:rPr lang="ru-RU" sz="1600" i="1" smtClean="0"/>
              <a:t>Ненавижу всяческую мертвечину! Обожаю всяческую</a:t>
            </a:r>
            <a:r>
              <a:rPr lang="ru-RU" sz="1600" smtClean="0"/>
              <a:t> </a:t>
            </a:r>
            <a:r>
              <a:rPr lang="ru-RU" sz="1600" i="1" smtClean="0"/>
              <a:t>жизнь! (</a:t>
            </a:r>
            <a:r>
              <a:rPr lang="ru-RU" sz="1600" smtClean="0"/>
              <a:t>В.Маяковский).Часто антитеза используется в пословицах и поговорках: </a:t>
            </a:r>
            <a:r>
              <a:rPr lang="ru-RU" sz="1600" i="1" smtClean="0"/>
              <a:t>Ученье – свет, а неученье – тьма; Лето – припасиха, зима –</a:t>
            </a:r>
            <a:r>
              <a:rPr lang="ru-RU" sz="1600" smtClean="0"/>
              <a:t> </a:t>
            </a:r>
            <a:r>
              <a:rPr lang="ru-RU" sz="1600" i="1" smtClean="0"/>
              <a:t>прибериха</a:t>
            </a:r>
            <a:r>
              <a:rPr lang="ru-RU" sz="1600" smtClean="0"/>
              <a:t>; в заглавиях художественных произведений: «Война и мир», «Толстый и тонкий» и др.</a:t>
            </a:r>
          </a:p>
          <a:p>
            <a:pPr eaLnBrk="1" hangingPunct="1">
              <a:buFont typeface="Wingdings" pitchFamily="2" charset="2"/>
              <a:buNone/>
              <a:defRPr/>
            </a:pPr>
            <a:r>
              <a:rPr lang="ru-RU" sz="1800" u="sng" smtClean="0"/>
              <a:t>Инв</a:t>
            </a:r>
            <a:r>
              <a:rPr lang="ru-RU" sz="1800" b="1" u="sng" smtClean="0"/>
              <a:t>е</a:t>
            </a:r>
            <a:r>
              <a:rPr lang="ru-RU" sz="1800" u="sng" smtClean="0"/>
              <a:t>рсия</a:t>
            </a:r>
            <a:r>
              <a:rPr lang="ru-RU" sz="1600" u="sng" smtClean="0"/>
              <a:t> </a:t>
            </a:r>
            <a:r>
              <a:rPr lang="ru-RU" sz="1600" smtClean="0"/>
              <a:t>(лат. перемещение, перестановка) – это стилистическая фигура, состоящая в намеренном изменении порядка слов. Нарушение прямого порядка слов, при котором подлежащее предшествует сказуемому, а определение – определяемому слову, может служить художественным приемом, прибегая к которому автор достигает интонационной и стилистической выразительности: </a:t>
            </a:r>
          </a:p>
          <a:p>
            <a:pPr eaLnBrk="1" hangingPunct="1">
              <a:buFont typeface="Wingdings" pitchFamily="2" charset="2"/>
              <a:buNone/>
              <a:defRPr/>
            </a:pPr>
            <a:r>
              <a:rPr lang="ru-RU" sz="1600" smtClean="0"/>
              <a:t>      </a:t>
            </a:r>
            <a:r>
              <a:rPr lang="ru-RU" sz="1600" i="1" smtClean="0"/>
              <a:t>…буду долго, буду просто разговаривать стихами я</a:t>
            </a:r>
            <a:r>
              <a:rPr lang="ru-RU" sz="1600" smtClean="0"/>
              <a:t> (В.Маяковский); </a:t>
            </a:r>
            <a:r>
              <a:rPr lang="ru-RU" sz="1600" i="1" smtClean="0"/>
              <a:t>отговорила роща золотая березовым, веселым языком</a:t>
            </a:r>
            <a:r>
              <a:rPr lang="ru-RU" sz="1600" smtClean="0"/>
              <a:t> (С.Есенин)</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3" name="Rectangle 3"/>
          <p:cNvSpPr>
            <a:spLocks noGrp="1" noChangeArrowheads="1"/>
          </p:cNvSpPr>
          <p:nvPr>
            <p:ph type="body" idx="1"/>
          </p:nvPr>
        </p:nvSpPr>
        <p:spPr>
          <a:xfrm>
            <a:off x="457200" y="188913"/>
            <a:ext cx="8229600" cy="6408737"/>
          </a:xfrm>
        </p:spPr>
        <p:txBody>
          <a:bodyPr/>
          <a:lstStyle/>
          <a:p>
            <a:pPr eaLnBrk="1" hangingPunct="1">
              <a:lnSpc>
                <a:spcPct val="90000"/>
              </a:lnSpc>
              <a:buFont typeface="Wingdings" pitchFamily="2" charset="2"/>
              <a:buNone/>
              <a:defRPr/>
            </a:pPr>
            <a:r>
              <a:rPr lang="ru-RU" sz="1800" u="sng" smtClean="0"/>
              <a:t>Град</a:t>
            </a:r>
            <a:r>
              <a:rPr lang="ru-RU" sz="1800" b="1" u="sng" smtClean="0"/>
              <a:t>а</a:t>
            </a:r>
            <a:r>
              <a:rPr lang="ru-RU" sz="1800" u="sng" smtClean="0"/>
              <a:t>ция</a:t>
            </a:r>
            <a:r>
              <a:rPr lang="ru-RU" sz="1800" b="1" smtClean="0"/>
              <a:t> </a:t>
            </a:r>
            <a:r>
              <a:rPr lang="ru-RU" sz="1600" smtClean="0"/>
              <a:t>– это фигура, заключающаяся в нанизывании однотипных синтаксических единиц (например, однородных членов, словосочетаний, частей предложения, придаточных предложений) при котором их семантическая или эмоциональная значимость возрастает (восходящая градация) или убывает (нисходящая градация). То есть при градации элементы перечисления так расположены, что каждое последующее усиливает (реже ослабляет) значение предыдущего, благодаря чему создается нарастание интонации и эмоционального напряжения речи: </a:t>
            </a:r>
            <a:r>
              <a:rPr lang="ru-RU" sz="1600" i="1" smtClean="0"/>
              <a:t>жалобный, жалостный, каторжный вой</a:t>
            </a:r>
            <a:r>
              <a:rPr lang="ru-RU" sz="1600" smtClean="0"/>
              <a:t> (М.Цветаева).</a:t>
            </a:r>
          </a:p>
          <a:p>
            <a:pPr eaLnBrk="1" hangingPunct="1">
              <a:lnSpc>
                <a:spcPct val="90000"/>
              </a:lnSpc>
              <a:buFont typeface="Wingdings" pitchFamily="2" charset="2"/>
              <a:buNone/>
              <a:defRPr/>
            </a:pPr>
            <a:r>
              <a:rPr lang="ru-RU" sz="1600" smtClean="0"/>
              <a:t>      Градация сочетает в себе сопоставление по сходству и по контрасту, поскольку входящие в нее компоненты имеют общее в значении, но в то же время противопоставляются по степени интенсивности, мере выраженного смысла: </a:t>
            </a:r>
          </a:p>
          <a:p>
            <a:pPr eaLnBrk="1" hangingPunct="1">
              <a:lnSpc>
                <a:spcPct val="90000"/>
              </a:lnSpc>
              <a:buFont typeface="Wingdings" pitchFamily="2" charset="2"/>
              <a:buNone/>
              <a:defRPr/>
            </a:pPr>
            <a:r>
              <a:rPr lang="ru-RU" sz="1600" smtClean="0"/>
              <a:t>      </a:t>
            </a:r>
            <a:r>
              <a:rPr lang="ru-RU" sz="1600" i="1" smtClean="0"/>
              <a:t>На эту кафедру, с которой прочитывается Нобелевская лекция… я поднялся не по трем-четырем примощенным ступенькам, но по сотням или даже тысячам их – неуступным, обрывистым, обмерзлым.</a:t>
            </a:r>
            <a:r>
              <a:rPr lang="ru-RU" sz="1600" smtClean="0"/>
              <a:t> (А.Солженицын).</a:t>
            </a:r>
          </a:p>
          <a:p>
            <a:pPr eaLnBrk="1" hangingPunct="1">
              <a:lnSpc>
                <a:spcPct val="90000"/>
              </a:lnSpc>
              <a:buFont typeface="Wingdings" pitchFamily="2" charset="2"/>
              <a:buNone/>
              <a:defRPr/>
            </a:pPr>
            <a:r>
              <a:rPr lang="ru-RU" sz="1800" u="sng" smtClean="0"/>
              <a:t>З</a:t>
            </a:r>
            <a:r>
              <a:rPr lang="ru-RU" sz="1800" b="1" u="sng" smtClean="0"/>
              <a:t>е</a:t>
            </a:r>
            <a:r>
              <a:rPr lang="ru-RU" sz="1800" u="sng" smtClean="0"/>
              <a:t>вгма</a:t>
            </a:r>
            <a:r>
              <a:rPr lang="ru-RU" sz="1600" u="sng" smtClean="0"/>
              <a:t> </a:t>
            </a:r>
            <a:r>
              <a:rPr lang="ru-RU" sz="1600" smtClean="0"/>
              <a:t>– такой прием экспрессивного синтаксиса, при котором намеренно нарушается логический закон: в перечислительный ряд однородных членов предложения включают логически неоднородные компоненты: </a:t>
            </a:r>
            <a:r>
              <a:rPr lang="ru-RU" sz="1600" i="1" smtClean="0"/>
              <a:t>Агафья</a:t>
            </a:r>
            <a:r>
              <a:rPr lang="ru-RU" sz="1600" smtClean="0"/>
              <a:t> </a:t>
            </a:r>
            <a:r>
              <a:rPr lang="ru-RU" sz="1600" i="1" smtClean="0"/>
              <a:t>Федосеевна носила на голове чепец, три бородавки на носу и кофейный капот с желтенькими цветами</a:t>
            </a:r>
            <a:r>
              <a:rPr lang="ru-RU" sz="1600" smtClean="0"/>
              <a:t> (Н.Гоголь). В зевгме просматривается наложение смыслов: здесь происходит игра со значениями, причем каждое находит свою сочетаемость с логически разнородными элементами перечисления: </a:t>
            </a:r>
            <a:r>
              <a:rPr lang="ru-RU" sz="1600" i="1" smtClean="0"/>
              <a:t>Одним ожесточеньем воли вы брали сердце и скалу</a:t>
            </a:r>
            <a:r>
              <a:rPr lang="ru-RU" sz="1600" smtClean="0"/>
              <a:t> (М.Цветаева). В этом примере проявляются два значения слова «брать»: в сочетании со словом «сердце» оно обозначает «очаровывать», а в сочетании со словом «скала» - побеждать, завоевывать, покорять </a:t>
            </a: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7" name="Rectangle 3"/>
          <p:cNvSpPr>
            <a:spLocks noGrp="1" noChangeArrowheads="1"/>
          </p:cNvSpPr>
          <p:nvPr>
            <p:ph type="body" idx="1"/>
          </p:nvPr>
        </p:nvSpPr>
        <p:spPr>
          <a:xfrm>
            <a:off x="457200" y="188913"/>
            <a:ext cx="8229600" cy="6408737"/>
          </a:xfrm>
        </p:spPr>
        <p:txBody>
          <a:bodyPr/>
          <a:lstStyle/>
          <a:p>
            <a:pPr eaLnBrk="1" hangingPunct="1">
              <a:buFont typeface="Wingdings" pitchFamily="2" charset="2"/>
              <a:buNone/>
              <a:defRPr/>
            </a:pPr>
            <a:r>
              <a:rPr lang="ru-RU" sz="1800" u="sng" smtClean="0"/>
              <a:t>Повтор</a:t>
            </a:r>
            <a:r>
              <a:rPr lang="ru-RU" sz="1800" smtClean="0"/>
              <a:t> </a:t>
            </a:r>
            <a:r>
              <a:rPr lang="ru-RU" sz="1600" smtClean="0"/>
              <a:t>– это общее название ряда стилистических приемов, при которых повторение элемента высказывания служит средством усиления выразительности. Повторы могут обозначать длительность, интенсивность действия, большое количество или массу предметов, подчеркивать или утонять признаки, усиливать эмоциональность речи: </a:t>
            </a:r>
            <a:r>
              <a:rPr lang="ru-RU" sz="1600" i="1" smtClean="0"/>
              <a:t>И звенят-звенят, звенят-звенят</a:t>
            </a:r>
            <a:r>
              <a:rPr lang="ru-RU" sz="1600" smtClean="0"/>
              <a:t> </a:t>
            </a:r>
            <a:r>
              <a:rPr lang="ru-RU" sz="1600" i="1" smtClean="0"/>
              <a:t>запястья…</a:t>
            </a:r>
            <a:r>
              <a:rPr lang="ru-RU" sz="1600" smtClean="0"/>
              <a:t> (М.Цветаева). Одно из назначений повторов – углубление смысловой стороны речи. Выделение идеи, основного понятия. Повтор может служить основой в развитии мысли.</a:t>
            </a:r>
          </a:p>
          <a:p>
            <a:pPr eaLnBrk="1" hangingPunct="1">
              <a:buFont typeface="Wingdings" pitchFamily="2" charset="2"/>
              <a:buNone/>
              <a:defRPr/>
            </a:pPr>
            <a:r>
              <a:rPr lang="ru-RU" sz="1800" u="sng" smtClean="0"/>
              <a:t>Ан</a:t>
            </a:r>
            <a:r>
              <a:rPr lang="ru-RU" sz="1800" b="1" u="sng" smtClean="0"/>
              <a:t>а</a:t>
            </a:r>
            <a:r>
              <a:rPr lang="ru-RU" sz="1800" u="sng" smtClean="0"/>
              <a:t>фора</a:t>
            </a:r>
            <a:r>
              <a:rPr lang="ru-RU" sz="1600" smtClean="0"/>
              <a:t> (единоначатие) – это повторение одинаковых элементов (от звуков до предложений) в начале каждой новой фразы: </a:t>
            </a:r>
            <a:r>
              <a:rPr lang="ru-RU" sz="1600" i="1" smtClean="0"/>
              <a:t>О времена! О нравы!</a:t>
            </a:r>
            <a:r>
              <a:rPr lang="ru-RU" sz="1600" smtClean="0"/>
              <a:t> (Цицерон).</a:t>
            </a:r>
          </a:p>
          <a:p>
            <a:pPr eaLnBrk="1" hangingPunct="1">
              <a:buFont typeface="Wingdings" pitchFamily="2" charset="2"/>
              <a:buNone/>
              <a:defRPr/>
            </a:pPr>
            <a:r>
              <a:rPr lang="ru-RU" sz="1600" smtClean="0"/>
              <a:t>      Выдвигая наиболее важный  элемент на первое место, анафора позволяет сосредоточить на нем внимание: </a:t>
            </a:r>
          </a:p>
          <a:p>
            <a:pPr eaLnBrk="1" hangingPunct="1">
              <a:buFont typeface="Wingdings" pitchFamily="2" charset="2"/>
              <a:buNone/>
              <a:defRPr/>
            </a:pPr>
            <a:r>
              <a:rPr lang="ru-RU" sz="1600" smtClean="0"/>
              <a:t>                                           </a:t>
            </a:r>
            <a:r>
              <a:rPr lang="ru-RU" sz="1600" i="1" smtClean="0"/>
              <a:t>Мне нравится, что вы больны не мной, </a:t>
            </a:r>
          </a:p>
          <a:p>
            <a:pPr eaLnBrk="1" hangingPunct="1">
              <a:buFont typeface="Wingdings" pitchFamily="2" charset="2"/>
              <a:buNone/>
              <a:defRPr/>
            </a:pPr>
            <a:r>
              <a:rPr lang="ru-RU" sz="1600" i="1" smtClean="0"/>
              <a:t>                                           Мне нравится, что я больна не вами. </a:t>
            </a:r>
          </a:p>
          <a:p>
            <a:pPr eaLnBrk="1" hangingPunct="1">
              <a:buFont typeface="Wingdings" pitchFamily="2" charset="2"/>
              <a:buNone/>
              <a:defRPr/>
            </a:pPr>
            <a:r>
              <a:rPr lang="ru-RU" sz="1600" smtClean="0"/>
              <a:t>                                                                                                (М.Цветаева)</a:t>
            </a:r>
          </a:p>
          <a:p>
            <a:pPr eaLnBrk="1" hangingPunct="1">
              <a:buFont typeface="Wingdings" pitchFamily="2" charset="2"/>
              <a:buNone/>
              <a:defRPr/>
            </a:pPr>
            <a:r>
              <a:rPr lang="ru-RU" sz="1600" smtClean="0"/>
              <a:t>      Анафора может вступать во взаимодействие с другими стилистическими приемами, например с синтаксическим параллелизмом: </a:t>
            </a:r>
          </a:p>
          <a:p>
            <a:pPr eaLnBrk="1" hangingPunct="1">
              <a:buFont typeface="Wingdings" pitchFamily="2" charset="2"/>
              <a:buNone/>
              <a:defRPr/>
            </a:pPr>
            <a:r>
              <a:rPr lang="ru-RU" sz="1600" smtClean="0"/>
              <a:t>                                            </a:t>
            </a:r>
            <a:r>
              <a:rPr lang="ru-RU" sz="1600" i="1" smtClean="0"/>
              <a:t>И снится Разину – сон:</a:t>
            </a:r>
          </a:p>
          <a:p>
            <a:pPr eaLnBrk="1" hangingPunct="1">
              <a:buFont typeface="Wingdings" pitchFamily="2" charset="2"/>
              <a:buNone/>
              <a:defRPr/>
            </a:pPr>
            <a:r>
              <a:rPr lang="ru-RU" sz="1600" i="1" smtClean="0"/>
              <a:t>                                            Словно плачет болотная цапля.</a:t>
            </a:r>
          </a:p>
          <a:p>
            <a:pPr eaLnBrk="1" hangingPunct="1">
              <a:buFont typeface="Wingdings" pitchFamily="2" charset="2"/>
              <a:buNone/>
              <a:defRPr/>
            </a:pPr>
            <a:r>
              <a:rPr lang="ru-RU" sz="1600" i="1" smtClean="0"/>
              <a:t>                                            И снится Разину – звон:</a:t>
            </a:r>
          </a:p>
          <a:p>
            <a:pPr eaLnBrk="1" hangingPunct="1">
              <a:buFont typeface="Wingdings" pitchFamily="2" charset="2"/>
              <a:buNone/>
              <a:defRPr/>
            </a:pPr>
            <a:r>
              <a:rPr lang="ru-RU" sz="1600" i="1" smtClean="0"/>
              <a:t>                                            Ровно капельки серебряные каплют.</a:t>
            </a:r>
          </a:p>
          <a:p>
            <a:pPr eaLnBrk="1" hangingPunct="1">
              <a:buFont typeface="Wingdings" pitchFamily="2" charset="2"/>
              <a:buNone/>
              <a:defRPr/>
            </a:pPr>
            <a:r>
              <a:rPr lang="ru-RU" sz="1600" smtClean="0"/>
              <a:t>                                                                                                 (М.Цветаева)</a:t>
            </a:r>
          </a:p>
          <a:p>
            <a:pPr eaLnBrk="1" hangingPunct="1">
              <a:buFont typeface="Wingdings" pitchFamily="2" charset="2"/>
              <a:buNone/>
              <a:defRPr/>
            </a:pPr>
            <a:r>
              <a:rPr lang="ru-RU" sz="1600" smtClean="0"/>
              <a:t>       Анафора способствует ритмизации речи.</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Rot="1" noChangeArrowheads="1"/>
          </p:cNvSpPr>
          <p:nvPr>
            <p:ph type="title"/>
          </p:nvPr>
        </p:nvSpPr>
        <p:spPr/>
        <p:txBody>
          <a:bodyPr/>
          <a:lstStyle/>
          <a:p>
            <a:pPr eaLnBrk="1" hangingPunct="1">
              <a:defRPr/>
            </a:pPr>
            <a:r>
              <a:rPr lang="ru-RU" sz="4000" smtClean="0"/>
              <a:t>Для выполнения анализа выразительности текста надо</a:t>
            </a:r>
          </a:p>
        </p:txBody>
      </p:sp>
      <p:graphicFrame>
        <p:nvGraphicFramePr>
          <p:cNvPr id="3095" name="Group 23"/>
          <p:cNvGraphicFramePr>
            <a:graphicFrameLocks noGrp="1"/>
          </p:cNvGraphicFramePr>
          <p:nvPr>
            <p:ph idx="1"/>
          </p:nvPr>
        </p:nvGraphicFramePr>
        <p:xfrm>
          <a:off x="457200" y="1916113"/>
          <a:ext cx="8229600" cy="4176713"/>
        </p:xfrm>
        <a:graphic>
          <a:graphicData uri="http://schemas.openxmlformats.org/drawingml/2006/table">
            <a:tbl>
              <a:tblPr/>
              <a:tblGrid>
                <a:gridCol w="4114800"/>
                <a:gridCol w="4114800"/>
              </a:tblGrid>
              <a:tr h="649288">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ru-RU" sz="2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a:t>
                      </a:r>
                      <a:r>
                        <a:rPr kumimoji="0" lang="ru-RU"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знать</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r>
                        <a:rPr kumimoji="0" lang="ru-RU" sz="28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a:t>
                      </a:r>
                      <a:r>
                        <a:rPr kumimoji="0" lang="ru-RU" sz="16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уметь</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527425">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что такое выразительность речи;</a:t>
                      </a:r>
                    </a:p>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с помощью каких средств достигается выразительность речи;</a:t>
                      </a:r>
                    </a:p>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какими выразительными возможностями располагают русская фонетика, лексика, фразеология, грамматика;</a:t>
                      </a:r>
                    </a:p>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что такое тропы речи и каковы их основные виды;</a:t>
                      </a:r>
                    </a:p>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что такое фигуры речи и каковы их виды.</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понимать авторский текст;</a:t>
                      </a:r>
                    </a:p>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различать информативную и выразительную функцию языковых единиц;</a:t>
                      </a:r>
                    </a:p>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давать оценку выразительности текста и находить в нем те средства, которые способствуют наиболее точной, яркой, образной передаче автором мыслей и чувств;</a:t>
                      </a:r>
                    </a:p>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понимать роль избранных автором средств выразительности в тексте;</a:t>
                      </a:r>
                    </a:p>
                    <a:p>
                      <a:pPr marL="0" marR="0" lvl="0" indent="0" algn="l" defTabSz="914400" rtl="0" eaLnBrk="1" fontAlgn="base" latinLnBrk="0" hangingPunct="1">
                        <a:lnSpc>
                          <a:spcPct val="100000"/>
                        </a:lnSpc>
                        <a:spcBef>
                          <a:spcPct val="20000"/>
                        </a:spcBef>
                        <a:spcAft>
                          <a:spcPct val="0"/>
                        </a:spcAft>
                        <a:buClr>
                          <a:schemeClr val="hlink"/>
                        </a:buClr>
                        <a:buSzPct val="70000"/>
                        <a:buFontTx/>
                        <a:buChar char="-"/>
                        <a:tabLst/>
                      </a:pPr>
                      <a:r>
                        <a:rPr kumimoji="0" lang="ru-RU" sz="1400" b="0" i="0" u="none" strike="noStrike" cap="none" normalizeH="0" baseline="0" smtClean="0">
                          <a:ln>
                            <a:noFill/>
                          </a:ln>
                          <a:solidFill>
                            <a:schemeClr val="tx1"/>
                          </a:solidFill>
                          <a:effectLst>
                            <a:outerShdw blurRad="38100" dist="38100" dir="2700000" algn="tl">
                              <a:srgbClr val="000000"/>
                            </a:outerShdw>
                          </a:effectLst>
                          <a:latin typeface="Garamond" pitchFamily="18" charset="0"/>
                        </a:rPr>
                        <a:t> правильно идентифицировать и называть фигуры и тропы речи, иные средства выразительности.</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1" name="Rectangle 3"/>
          <p:cNvSpPr>
            <a:spLocks noGrp="1" noChangeArrowheads="1"/>
          </p:cNvSpPr>
          <p:nvPr>
            <p:ph type="body" idx="1"/>
          </p:nvPr>
        </p:nvSpPr>
        <p:spPr>
          <a:xfrm>
            <a:off x="457200" y="333375"/>
            <a:ext cx="8229600" cy="5975350"/>
          </a:xfrm>
        </p:spPr>
        <p:txBody>
          <a:bodyPr/>
          <a:lstStyle/>
          <a:p>
            <a:pPr eaLnBrk="1" hangingPunct="1">
              <a:buFont typeface="Wingdings" pitchFamily="2" charset="2"/>
              <a:buNone/>
              <a:defRPr/>
            </a:pPr>
            <a:r>
              <a:rPr lang="ru-RU" sz="1600" u="sng" smtClean="0"/>
              <a:t>Эп</a:t>
            </a:r>
            <a:r>
              <a:rPr lang="ru-RU" sz="1600" b="1" u="sng" smtClean="0"/>
              <a:t>и</a:t>
            </a:r>
            <a:r>
              <a:rPr lang="ru-RU" sz="1600" u="sng" smtClean="0"/>
              <a:t>фора</a:t>
            </a:r>
            <a:r>
              <a:rPr lang="ru-RU" sz="1600" b="1" smtClean="0"/>
              <a:t> </a:t>
            </a:r>
            <a:r>
              <a:rPr lang="ru-RU" sz="1600" smtClean="0"/>
              <a:t>(единоокончание) – повторение последних слов фразы:</a:t>
            </a:r>
          </a:p>
          <a:p>
            <a:pPr eaLnBrk="1" hangingPunct="1">
              <a:buFont typeface="Wingdings" pitchFamily="2" charset="2"/>
              <a:buNone/>
              <a:defRPr/>
            </a:pPr>
            <a:r>
              <a:rPr lang="ru-RU" sz="1600" smtClean="0"/>
              <a:t>                                             </a:t>
            </a:r>
            <a:r>
              <a:rPr lang="ru-RU" sz="1600" i="1" smtClean="0"/>
              <a:t>О, не медли на соседней</a:t>
            </a:r>
          </a:p>
          <a:p>
            <a:pPr eaLnBrk="1" hangingPunct="1">
              <a:buFont typeface="Wingdings" pitchFamily="2" charset="2"/>
              <a:buNone/>
              <a:defRPr/>
            </a:pPr>
            <a:r>
              <a:rPr lang="ru-RU" sz="1600" i="1" smtClean="0"/>
              <a:t>                                             Колокольне!</a:t>
            </a:r>
          </a:p>
          <a:p>
            <a:pPr eaLnBrk="1" hangingPunct="1">
              <a:buFont typeface="Wingdings" pitchFamily="2" charset="2"/>
              <a:buNone/>
              <a:defRPr/>
            </a:pPr>
            <a:r>
              <a:rPr lang="ru-RU" sz="1600" i="1" smtClean="0"/>
              <a:t>                                             Быть хочу твоей последней</a:t>
            </a:r>
          </a:p>
          <a:p>
            <a:pPr eaLnBrk="1" hangingPunct="1">
              <a:buFont typeface="Wingdings" pitchFamily="2" charset="2"/>
              <a:buNone/>
              <a:defRPr/>
            </a:pPr>
            <a:r>
              <a:rPr lang="ru-RU" sz="1600" i="1" smtClean="0"/>
              <a:t>                                             Колокольней!</a:t>
            </a:r>
          </a:p>
          <a:p>
            <a:pPr eaLnBrk="1" hangingPunct="1">
              <a:buFont typeface="Wingdings" pitchFamily="2" charset="2"/>
              <a:buNone/>
              <a:defRPr/>
            </a:pPr>
            <a:r>
              <a:rPr lang="ru-RU" sz="1600" smtClean="0"/>
              <a:t>                                                                                (М.Цветаева)</a:t>
            </a:r>
          </a:p>
          <a:p>
            <a:pPr eaLnBrk="1" hangingPunct="1">
              <a:buFont typeface="Wingdings" pitchFamily="2" charset="2"/>
              <a:buNone/>
              <a:defRPr/>
            </a:pPr>
            <a:r>
              <a:rPr lang="ru-RU" sz="1600" smtClean="0"/>
              <a:t>             Эпифора усиливает эмоциональность, интонационную выразительность текста, выделяет главное, подчеркивает эмоциональное тождество следующих друг за другом отрезков речи: </a:t>
            </a:r>
            <a:r>
              <a:rPr lang="ru-RU" sz="1600" i="1" smtClean="0"/>
              <a:t>Досталась им буханка светлого хлеба – радость!</a:t>
            </a:r>
          </a:p>
          <a:p>
            <a:pPr eaLnBrk="1" hangingPunct="1">
              <a:buFont typeface="Wingdings" pitchFamily="2" charset="2"/>
              <a:buNone/>
              <a:defRPr/>
            </a:pPr>
            <a:r>
              <a:rPr lang="ru-RU" sz="1600" smtClean="0"/>
              <a:t>      </a:t>
            </a:r>
            <a:r>
              <a:rPr lang="ru-RU" sz="1600" i="1" smtClean="0"/>
              <a:t>Сегодня фильм хороший в клубе – радость! Двухтомник Паустовского в</a:t>
            </a:r>
            <a:r>
              <a:rPr lang="ru-RU" sz="1600" smtClean="0"/>
              <a:t> </a:t>
            </a:r>
            <a:r>
              <a:rPr lang="ru-RU" sz="1600" i="1" smtClean="0"/>
              <a:t>книжный магазин привезли – радость!</a:t>
            </a:r>
            <a:r>
              <a:rPr lang="ru-RU" sz="1600" smtClean="0"/>
              <a:t> (А.Солженицын).</a:t>
            </a:r>
          </a:p>
          <a:p>
            <a:pPr eaLnBrk="1" hangingPunct="1">
              <a:buFont typeface="Wingdings" pitchFamily="2" charset="2"/>
              <a:buNone/>
              <a:defRPr/>
            </a:pPr>
            <a:r>
              <a:rPr lang="ru-RU" sz="1800" u="sng" smtClean="0"/>
              <a:t>С</a:t>
            </a:r>
            <a:r>
              <a:rPr lang="ru-RU" sz="1800" b="1" u="sng" smtClean="0"/>
              <a:t>и</a:t>
            </a:r>
            <a:r>
              <a:rPr lang="ru-RU" sz="1800" u="sng" smtClean="0"/>
              <a:t>мплока </a:t>
            </a:r>
            <a:r>
              <a:rPr lang="ru-RU" sz="1600" smtClean="0"/>
              <a:t>– это соединение в тексте анафоры и эпифоры:</a:t>
            </a:r>
          </a:p>
          <a:p>
            <a:pPr eaLnBrk="1" hangingPunct="1">
              <a:buFont typeface="Wingdings" pitchFamily="2" charset="2"/>
              <a:buNone/>
              <a:defRPr/>
            </a:pPr>
            <a:r>
              <a:rPr lang="ru-RU" sz="1600" smtClean="0"/>
              <a:t>                                               </a:t>
            </a:r>
            <a:r>
              <a:rPr lang="ru-RU" sz="1600" i="1" smtClean="0"/>
              <a:t>Привычные к степям – глаза, </a:t>
            </a:r>
          </a:p>
          <a:p>
            <a:pPr eaLnBrk="1" hangingPunct="1">
              <a:buFont typeface="Wingdings" pitchFamily="2" charset="2"/>
              <a:buNone/>
              <a:defRPr/>
            </a:pPr>
            <a:r>
              <a:rPr lang="ru-RU" sz="1600" i="1" smtClean="0"/>
              <a:t>                                               Привычные к слезам – глаза.</a:t>
            </a:r>
          </a:p>
          <a:p>
            <a:pPr eaLnBrk="1" hangingPunct="1">
              <a:buFont typeface="Wingdings" pitchFamily="2" charset="2"/>
              <a:buNone/>
              <a:defRPr/>
            </a:pPr>
            <a:r>
              <a:rPr lang="ru-RU" sz="1600" smtClean="0"/>
              <a:t>                                                                                   (М.Цветаева)</a:t>
            </a:r>
          </a:p>
          <a:p>
            <a:pPr eaLnBrk="1" hangingPunct="1">
              <a:buFont typeface="Wingdings" pitchFamily="2" charset="2"/>
              <a:buNone/>
              <a:defRPr/>
            </a:pPr>
            <a:r>
              <a:rPr lang="ru-RU" sz="1800" u="sng" smtClean="0"/>
              <a:t>Анад</a:t>
            </a:r>
            <a:r>
              <a:rPr lang="ru-RU" sz="1800" b="1" u="sng" smtClean="0"/>
              <a:t>и</a:t>
            </a:r>
            <a:r>
              <a:rPr lang="ru-RU" sz="1800" u="sng" smtClean="0"/>
              <a:t>плозис</a:t>
            </a:r>
            <a:r>
              <a:rPr lang="ru-RU" sz="1600" smtClean="0"/>
              <a:t> – это фигура стыка – стилистическая фигура. Заключающаяся в повторении последнего элемента в начале следующей фразы:</a:t>
            </a:r>
          </a:p>
          <a:p>
            <a:pPr eaLnBrk="1" hangingPunct="1">
              <a:buFont typeface="Wingdings" pitchFamily="2" charset="2"/>
              <a:buNone/>
              <a:defRPr/>
            </a:pPr>
            <a:r>
              <a:rPr lang="ru-RU" sz="1600" smtClean="0"/>
              <a:t>                                                </a:t>
            </a:r>
            <a:r>
              <a:rPr lang="ru-RU" sz="1600" i="1" smtClean="0"/>
              <a:t>Память о Вас – тихим домком.</a:t>
            </a:r>
          </a:p>
          <a:p>
            <a:pPr eaLnBrk="1" hangingPunct="1">
              <a:buFont typeface="Wingdings" pitchFamily="2" charset="2"/>
              <a:buNone/>
              <a:defRPr/>
            </a:pPr>
            <a:r>
              <a:rPr lang="ru-RU" sz="1600" i="1" smtClean="0"/>
              <a:t>                                                Тихий домок – Ваш – под замок.</a:t>
            </a:r>
          </a:p>
          <a:p>
            <a:pPr eaLnBrk="1" hangingPunct="1">
              <a:buFont typeface="Wingdings" pitchFamily="2" charset="2"/>
              <a:buNone/>
              <a:defRPr/>
            </a:pPr>
            <a:r>
              <a:rPr lang="ru-RU" sz="1600" smtClean="0"/>
              <a:t>                                                                                     (М.Цветаева)</a:t>
            </a:r>
          </a:p>
          <a:p>
            <a:pPr eaLnBrk="1" hangingPunct="1">
              <a:buFont typeface="Wingdings" pitchFamily="2" charset="2"/>
              <a:buNone/>
              <a:defRPr/>
            </a:pPr>
            <a:endParaRPr lang="ru-RU" sz="1600" smtClean="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5" name="Rectangle 3"/>
          <p:cNvSpPr>
            <a:spLocks noGrp="1" noChangeArrowheads="1"/>
          </p:cNvSpPr>
          <p:nvPr>
            <p:ph type="body" idx="1"/>
          </p:nvPr>
        </p:nvSpPr>
        <p:spPr>
          <a:xfrm>
            <a:off x="250825" y="404813"/>
            <a:ext cx="8229600" cy="5903912"/>
          </a:xfrm>
        </p:spPr>
        <p:txBody>
          <a:bodyPr/>
          <a:lstStyle/>
          <a:p>
            <a:pPr eaLnBrk="1" hangingPunct="1">
              <a:buFont typeface="Wingdings" pitchFamily="2" charset="2"/>
              <a:buNone/>
              <a:defRPr/>
            </a:pPr>
            <a:r>
              <a:rPr lang="ru-RU" sz="1800" u="sng" smtClean="0"/>
              <a:t>Многосо</a:t>
            </a:r>
            <a:r>
              <a:rPr lang="ru-RU" sz="1800" b="1" u="sng" smtClean="0"/>
              <a:t>ю</a:t>
            </a:r>
            <a:r>
              <a:rPr lang="ru-RU" sz="1800" u="sng" smtClean="0"/>
              <a:t>зие</a:t>
            </a:r>
            <a:r>
              <a:rPr lang="ru-RU" sz="1800" b="1" smtClean="0"/>
              <a:t> </a:t>
            </a:r>
            <a:r>
              <a:rPr lang="ru-RU" sz="1600" smtClean="0"/>
              <a:t>(полисиндетон) – это повтор союза. Служащий для интонационного и логического подчеркивания. Повторяются обычно сочинительные соединительные союзы:</a:t>
            </a:r>
          </a:p>
          <a:p>
            <a:pPr eaLnBrk="1" hangingPunct="1">
              <a:buFont typeface="Wingdings" pitchFamily="2" charset="2"/>
              <a:buNone/>
              <a:defRPr/>
            </a:pPr>
            <a:r>
              <a:rPr lang="ru-RU" sz="1600" smtClean="0"/>
              <a:t>                                   </a:t>
            </a:r>
            <a:r>
              <a:rPr lang="ru-RU" sz="1600" i="1" smtClean="0"/>
              <a:t>И новое солнце заблещет в тумане</a:t>
            </a:r>
          </a:p>
          <a:p>
            <a:pPr eaLnBrk="1" hangingPunct="1">
              <a:buFont typeface="Wingdings" pitchFamily="2" charset="2"/>
              <a:buNone/>
              <a:defRPr/>
            </a:pPr>
            <a:r>
              <a:rPr lang="ru-RU" sz="1600" i="1" smtClean="0"/>
              <a:t>                                   И будут стрекозами тени,</a:t>
            </a:r>
          </a:p>
          <a:p>
            <a:pPr eaLnBrk="1" hangingPunct="1">
              <a:buFont typeface="Wingdings" pitchFamily="2" charset="2"/>
              <a:buNone/>
              <a:defRPr/>
            </a:pPr>
            <a:r>
              <a:rPr lang="ru-RU" sz="1600" i="1" smtClean="0"/>
              <a:t>                                   И гордые лебеди древних сказаний</a:t>
            </a:r>
          </a:p>
          <a:p>
            <a:pPr eaLnBrk="1" hangingPunct="1">
              <a:buFont typeface="Wingdings" pitchFamily="2" charset="2"/>
              <a:buNone/>
              <a:defRPr/>
            </a:pPr>
            <a:r>
              <a:rPr lang="ru-RU" sz="1600" i="1" smtClean="0"/>
              <a:t>                                   На белые выйдут ступени.</a:t>
            </a:r>
          </a:p>
          <a:p>
            <a:pPr eaLnBrk="1" hangingPunct="1">
              <a:buFont typeface="Wingdings" pitchFamily="2" charset="2"/>
              <a:buNone/>
              <a:defRPr/>
            </a:pPr>
            <a:r>
              <a:rPr lang="ru-RU" sz="1600" smtClean="0"/>
              <a:t>                                                                            (Н.Гумилев)</a:t>
            </a:r>
          </a:p>
          <a:p>
            <a:pPr eaLnBrk="1" hangingPunct="1">
              <a:buFont typeface="Wingdings" pitchFamily="2" charset="2"/>
              <a:buNone/>
              <a:defRPr/>
            </a:pPr>
            <a:r>
              <a:rPr lang="ru-RU" sz="1600" smtClean="0"/>
              <a:t>       Особенно выразительно многосоюзие в ряду однородных членов: </a:t>
            </a:r>
            <a:r>
              <a:rPr lang="ru-RU" sz="1600" i="1" smtClean="0"/>
              <a:t>И для него</a:t>
            </a:r>
            <a:r>
              <a:rPr lang="ru-RU" sz="1600" smtClean="0"/>
              <a:t> </a:t>
            </a:r>
            <a:r>
              <a:rPr lang="ru-RU" sz="1600" i="1" smtClean="0"/>
              <a:t>воскресли вновь и божество, и вдохновенье, и жизнь, и слезы, и любовь</a:t>
            </a:r>
            <a:r>
              <a:rPr lang="ru-RU" sz="1600" smtClean="0"/>
              <a:t> (А.С.Пушкин)</a:t>
            </a:r>
          </a:p>
          <a:p>
            <a:pPr eaLnBrk="1" hangingPunct="1">
              <a:buFont typeface="Wingdings" pitchFamily="2" charset="2"/>
              <a:buNone/>
              <a:defRPr/>
            </a:pPr>
            <a:r>
              <a:rPr lang="ru-RU" sz="1800" u="sng" smtClean="0"/>
              <a:t>Бессо</a:t>
            </a:r>
            <a:r>
              <a:rPr lang="ru-RU" sz="1800" b="1" u="sng" smtClean="0"/>
              <a:t>ю</a:t>
            </a:r>
            <a:r>
              <a:rPr lang="ru-RU" sz="1800" u="sng" smtClean="0"/>
              <a:t>зие</a:t>
            </a:r>
            <a:r>
              <a:rPr lang="ru-RU" sz="1600" u="sng" smtClean="0"/>
              <a:t> </a:t>
            </a:r>
            <a:r>
              <a:rPr lang="ru-RU" sz="1600" smtClean="0"/>
              <a:t>(асиндетон) – придает высказыванию стремительность, создает эффект увеличения темпа. При помощи бессоюзного соединения элементов перечисления поэт рисует быструю смену картин. Комбинация бессоюзия и многосоюзия передает динамику:</a:t>
            </a:r>
          </a:p>
          <a:p>
            <a:pPr eaLnBrk="1" hangingPunct="1">
              <a:buFont typeface="Wingdings" pitchFamily="2" charset="2"/>
              <a:buNone/>
              <a:defRPr/>
            </a:pPr>
            <a:r>
              <a:rPr lang="ru-RU" sz="1600" smtClean="0"/>
              <a:t>                                     </a:t>
            </a:r>
            <a:r>
              <a:rPr lang="ru-RU" sz="1600" i="1" smtClean="0"/>
              <a:t>Швед, русский – колет, рубит, режет,</a:t>
            </a:r>
          </a:p>
          <a:p>
            <a:pPr eaLnBrk="1" hangingPunct="1">
              <a:buFont typeface="Wingdings" pitchFamily="2" charset="2"/>
              <a:buNone/>
              <a:defRPr/>
            </a:pPr>
            <a:r>
              <a:rPr lang="ru-RU" sz="1600" i="1" smtClean="0"/>
              <a:t>                                     Бой барабанный, клики, скрежет,</a:t>
            </a:r>
          </a:p>
          <a:p>
            <a:pPr eaLnBrk="1" hangingPunct="1">
              <a:buFont typeface="Wingdings" pitchFamily="2" charset="2"/>
              <a:buNone/>
              <a:defRPr/>
            </a:pPr>
            <a:r>
              <a:rPr lang="ru-RU" sz="1600" i="1" smtClean="0"/>
              <a:t>                                            Гром пушек, гомон, ржанье, стон,</a:t>
            </a:r>
          </a:p>
          <a:p>
            <a:pPr eaLnBrk="1" hangingPunct="1">
              <a:buFont typeface="Wingdings" pitchFamily="2" charset="2"/>
              <a:buNone/>
              <a:defRPr/>
            </a:pPr>
            <a:r>
              <a:rPr lang="ru-RU" sz="1600" i="1" smtClean="0"/>
              <a:t>                                            И смерть, и ад со всех сторон…</a:t>
            </a:r>
          </a:p>
          <a:p>
            <a:pPr eaLnBrk="1" hangingPunct="1">
              <a:buFont typeface="Wingdings" pitchFamily="2" charset="2"/>
              <a:buNone/>
              <a:defRPr/>
            </a:pPr>
            <a:r>
              <a:rPr lang="ru-RU" sz="1600" smtClean="0"/>
              <a:t>                                                                                 (А.С.Пушкин)</a:t>
            </a: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9" name="Rectangle 3"/>
          <p:cNvSpPr>
            <a:spLocks noGrp="1" noChangeArrowheads="1"/>
          </p:cNvSpPr>
          <p:nvPr>
            <p:ph type="body" idx="1"/>
          </p:nvPr>
        </p:nvSpPr>
        <p:spPr>
          <a:xfrm>
            <a:off x="468313" y="333375"/>
            <a:ext cx="8229600" cy="6264275"/>
          </a:xfrm>
        </p:spPr>
        <p:txBody>
          <a:bodyPr/>
          <a:lstStyle/>
          <a:p>
            <a:pPr eaLnBrk="1" hangingPunct="1">
              <a:buFont typeface="Wingdings" pitchFamily="2" charset="2"/>
              <a:buNone/>
              <a:defRPr/>
            </a:pPr>
            <a:r>
              <a:rPr lang="ru-RU" sz="1800" b="1" u="sng" smtClean="0"/>
              <a:t>Э</a:t>
            </a:r>
            <a:r>
              <a:rPr lang="ru-RU" sz="1800" u="sng" smtClean="0"/>
              <a:t>ллипсис</a:t>
            </a:r>
            <a:r>
              <a:rPr lang="ru-RU" sz="1800" b="1" u="sng" smtClean="0"/>
              <a:t> </a:t>
            </a:r>
            <a:r>
              <a:rPr lang="ru-RU" sz="1600" smtClean="0"/>
              <a:t>– это стилистическая фигура, состоящая в намеренном пропуске какого-либо члена предложения, который подразумевается из контекста: </a:t>
            </a:r>
            <a:r>
              <a:rPr lang="ru-RU" sz="1600" i="1" smtClean="0"/>
              <a:t>Скоро –</a:t>
            </a:r>
            <a:r>
              <a:rPr lang="ru-RU" sz="1600" smtClean="0"/>
              <a:t> </a:t>
            </a:r>
            <a:r>
              <a:rPr lang="ru-RU" sz="1600" i="1" smtClean="0"/>
              <a:t>закат, скоро – назад: тебе в детскую, мне – письма читать дерзкие…</a:t>
            </a:r>
            <a:r>
              <a:rPr lang="ru-RU" sz="1600" smtClean="0"/>
              <a:t> (М.Цветаева). Наиболее часто встречаются предложения с пропуском сказуемого – глагола движения. Перемещения в пространстве, глаголов речи, мысли. Пропуск сказуемого придает речи динамизм и экспрессию. Создает ощущение стремительности, неожиданности действия. Быстрой смены событий, напряженности психического состояния: </a:t>
            </a:r>
            <a:r>
              <a:rPr lang="ru-RU" sz="1600" i="1" smtClean="0"/>
              <a:t>Радостно книгу возьмите – и</a:t>
            </a:r>
            <a:r>
              <a:rPr lang="ru-RU" sz="1600" smtClean="0"/>
              <a:t> </a:t>
            </a:r>
            <a:r>
              <a:rPr lang="ru-RU" sz="1600" i="1" smtClean="0"/>
              <a:t>в класс! (</a:t>
            </a:r>
            <a:r>
              <a:rPr lang="ru-RU" sz="1600" smtClean="0"/>
              <a:t>В.Маяковский)</a:t>
            </a:r>
          </a:p>
          <a:p>
            <a:pPr eaLnBrk="1" hangingPunct="1">
              <a:buFont typeface="Wingdings" pitchFamily="2" charset="2"/>
              <a:buNone/>
              <a:defRPr/>
            </a:pPr>
            <a:r>
              <a:rPr lang="ru-RU" sz="1800" u="sng" smtClean="0"/>
              <a:t>Умолч</a:t>
            </a:r>
            <a:r>
              <a:rPr lang="ru-RU" sz="1800" b="1" u="sng" smtClean="0"/>
              <a:t>а</a:t>
            </a:r>
            <a:r>
              <a:rPr lang="ru-RU" sz="1800" u="sng" smtClean="0"/>
              <a:t>ние </a:t>
            </a:r>
            <a:r>
              <a:rPr lang="ru-RU" sz="1600" smtClean="0"/>
              <a:t>– это такая фигура, которая состоит в том, что автор сознательно недосказывает, внезапно прерывает мысль, предоставляя право слушателю (читателю) догадаться, какие слова не произнесены, и творчески завершить мысль:</a:t>
            </a:r>
          </a:p>
          <a:p>
            <a:pPr eaLnBrk="1" hangingPunct="1">
              <a:buFont typeface="Wingdings" pitchFamily="2" charset="2"/>
              <a:buNone/>
              <a:defRPr/>
            </a:pPr>
            <a:r>
              <a:rPr lang="ru-RU" sz="1600" smtClean="0"/>
              <a:t>                                       </a:t>
            </a:r>
            <a:r>
              <a:rPr lang="ru-RU" sz="1600" i="1" smtClean="0"/>
              <a:t>Я сама не из таких.</a:t>
            </a:r>
          </a:p>
          <a:p>
            <a:pPr eaLnBrk="1" hangingPunct="1">
              <a:buFont typeface="Wingdings" pitchFamily="2" charset="2"/>
              <a:buNone/>
              <a:defRPr/>
            </a:pPr>
            <a:r>
              <a:rPr lang="ru-RU" sz="1600" i="1" smtClean="0"/>
              <a:t>                                       Кто чужим подвластен чарам, </a:t>
            </a:r>
          </a:p>
          <a:p>
            <a:pPr eaLnBrk="1" hangingPunct="1">
              <a:buFont typeface="Wingdings" pitchFamily="2" charset="2"/>
              <a:buNone/>
              <a:defRPr/>
            </a:pPr>
            <a:r>
              <a:rPr lang="ru-RU" sz="1600" i="1" smtClean="0"/>
              <a:t>                                       Я сама… Но, впрочем, даром</a:t>
            </a:r>
          </a:p>
          <a:p>
            <a:pPr eaLnBrk="1" hangingPunct="1">
              <a:buFont typeface="Wingdings" pitchFamily="2" charset="2"/>
              <a:buNone/>
              <a:defRPr/>
            </a:pPr>
            <a:r>
              <a:rPr lang="ru-RU" sz="1600" i="1" smtClean="0"/>
              <a:t>                                       Тайн не выдаю своих.</a:t>
            </a:r>
          </a:p>
          <a:p>
            <a:pPr eaLnBrk="1" hangingPunct="1">
              <a:buFont typeface="Wingdings" pitchFamily="2" charset="2"/>
              <a:buNone/>
              <a:defRPr/>
            </a:pPr>
            <a:r>
              <a:rPr lang="ru-RU" sz="1600" smtClean="0"/>
              <a:t>                                                                              (А.Ахматова)</a:t>
            </a:r>
          </a:p>
          <a:p>
            <a:pPr eaLnBrk="1" hangingPunct="1">
              <a:buFont typeface="Wingdings" pitchFamily="2" charset="2"/>
              <a:buNone/>
              <a:defRPr/>
            </a:pPr>
            <a:r>
              <a:rPr lang="ru-RU" sz="1600" smtClean="0"/>
              <a:t>За многоточием скрывается неожиданная пауза, отражающая раздумье говорящего. Автор сознательно не до конца выражает мысль, предоставляя читателю право самому догадаться о недосказанном. Умолчание может предполагать пропуск того, что очень важно и значимо; недосказанное приобретает большую значимость, чем сказанное в открытую. </a:t>
            </a: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3" name="Rectangle 3"/>
          <p:cNvSpPr>
            <a:spLocks noGrp="1" noChangeArrowheads="1"/>
          </p:cNvSpPr>
          <p:nvPr>
            <p:ph type="body" idx="1"/>
          </p:nvPr>
        </p:nvSpPr>
        <p:spPr>
          <a:xfrm>
            <a:off x="457200" y="404813"/>
            <a:ext cx="8229600" cy="5688012"/>
          </a:xfrm>
        </p:spPr>
        <p:txBody>
          <a:bodyPr/>
          <a:lstStyle/>
          <a:p>
            <a:pPr eaLnBrk="1" hangingPunct="1">
              <a:buFont typeface="Wingdings" pitchFamily="2" charset="2"/>
              <a:buNone/>
              <a:defRPr/>
            </a:pPr>
            <a:r>
              <a:rPr lang="ru-RU" sz="1800" b="1" u="sng" smtClean="0"/>
              <a:t>Риторическое восклицание</a:t>
            </a:r>
            <a:r>
              <a:rPr lang="ru-RU" sz="1600" smtClean="0"/>
              <a:t> – это эмоционально окрашенное предложение. служащее для выражения чувств и привлечения внимания адресата речи, причем эмоции в нем выражаются не лексическими или синтаксическими средствами, а с помощью интонации: </a:t>
            </a:r>
            <a:r>
              <a:rPr lang="ru-RU" sz="1600" i="1" smtClean="0"/>
              <a:t>Какое лето! Что за лето!</a:t>
            </a:r>
            <a:r>
              <a:rPr lang="ru-RU" sz="1600" smtClean="0"/>
              <a:t> (Ф.Тютчев); </a:t>
            </a:r>
            <a:r>
              <a:rPr lang="ru-RU" sz="1600" i="1" smtClean="0"/>
              <a:t>О верю, верю, счастье есть!</a:t>
            </a:r>
            <a:r>
              <a:rPr lang="ru-RU" sz="1600" smtClean="0"/>
              <a:t> (С.Есенин)</a:t>
            </a:r>
          </a:p>
          <a:p>
            <a:pPr eaLnBrk="1" hangingPunct="1">
              <a:buFont typeface="Wingdings" pitchFamily="2" charset="2"/>
              <a:buNone/>
              <a:defRPr/>
            </a:pPr>
            <a:r>
              <a:rPr lang="ru-RU" sz="1800" b="1" u="sng" smtClean="0"/>
              <a:t>Риторический вопрос</a:t>
            </a:r>
            <a:r>
              <a:rPr lang="ru-RU" sz="1600" smtClean="0"/>
              <a:t> – одна из самых распространенных стилистических фигур, которая содержит утверждение или отрицание, оформленное в виде вопроса, не требующего ответа: </a:t>
            </a:r>
            <a:r>
              <a:rPr lang="ru-RU" sz="1600" i="1" smtClean="0"/>
              <a:t>Кто осмелится сказать, что определил</a:t>
            </a:r>
            <a:r>
              <a:rPr lang="ru-RU" sz="1600" smtClean="0"/>
              <a:t> </a:t>
            </a:r>
            <a:r>
              <a:rPr lang="ru-RU" sz="1600" b="1" smtClean="0"/>
              <a:t>искусство? перечислил все его стороны?</a:t>
            </a:r>
            <a:r>
              <a:rPr lang="ru-RU" sz="1600" smtClean="0"/>
              <a:t> (А.Солженицын). Риторические вопросы совпадают по форме с обычными вопросительными предложениями, но отличаются яркой восклицательной интонацией, эмоциональностью. Риторический вопрос используется не только в поэтической и ораторской речи, но и в разговорной, а также в публицистических текстах.</a:t>
            </a:r>
          </a:p>
          <a:p>
            <a:pPr eaLnBrk="1" hangingPunct="1">
              <a:buFont typeface="Wingdings" pitchFamily="2" charset="2"/>
              <a:buNone/>
              <a:defRPr/>
            </a:pPr>
            <a:r>
              <a:rPr lang="ru-RU" sz="1800" b="1" u="sng" smtClean="0"/>
              <a:t>Риторическое обращение</a:t>
            </a:r>
            <a:r>
              <a:rPr lang="ru-RU" sz="1600" smtClean="0"/>
              <a:t> – это обращение к неодушевленным предметам, отсутствующим, умершим, отвлеченным понятиям. Эта фигура служит не для называния адресата, а для привлечения к нему внимания слушателя или читателя: </a:t>
            </a:r>
            <a:r>
              <a:rPr lang="ru-RU" sz="1600" b="1" smtClean="0"/>
              <a:t>Ох, лето красное! любил бы я тебя…</a:t>
            </a:r>
            <a:r>
              <a:rPr lang="ru-RU" sz="1600" smtClean="0"/>
              <a:t> (А.Пушкин)</a:t>
            </a:r>
          </a:p>
          <a:p>
            <a:pPr eaLnBrk="1" hangingPunct="1">
              <a:buFont typeface="Wingdings" pitchFamily="2" charset="2"/>
              <a:buNone/>
              <a:defRPr/>
            </a:pPr>
            <a:r>
              <a:rPr lang="ru-RU" sz="1800" b="1" u="sng" smtClean="0"/>
              <a:t>Вопросно-ответное единство</a:t>
            </a:r>
            <a:r>
              <a:rPr lang="ru-RU" sz="1600" smtClean="0"/>
              <a:t> – стилистический прием, заключающийся в том, что автор задает вопрос и сам же на него отвечает: </a:t>
            </a:r>
            <a:r>
              <a:rPr lang="ru-RU" sz="1600" i="1" smtClean="0"/>
              <a:t>Что такое осень? Это небо,</a:t>
            </a:r>
            <a:r>
              <a:rPr lang="ru-RU" sz="1600" smtClean="0"/>
              <a:t> </a:t>
            </a:r>
            <a:r>
              <a:rPr lang="ru-RU" sz="1600" i="1" smtClean="0"/>
              <a:t>плачущее небо под ногами</a:t>
            </a:r>
            <a:r>
              <a:rPr lang="ru-RU" sz="1600" smtClean="0"/>
              <a:t> (Ю.Шевчук). Этот прием привлекает внимание слушателя и читателя, является средством диалогизации монологической речи.</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7" name="Rectangle 3"/>
          <p:cNvSpPr>
            <a:spLocks noGrp="1" noChangeArrowheads="1"/>
          </p:cNvSpPr>
          <p:nvPr>
            <p:ph type="body" idx="1"/>
          </p:nvPr>
        </p:nvSpPr>
        <p:spPr>
          <a:xfrm>
            <a:off x="457200" y="333375"/>
            <a:ext cx="8229600" cy="6191250"/>
          </a:xfrm>
        </p:spPr>
        <p:txBody>
          <a:bodyPr/>
          <a:lstStyle/>
          <a:p>
            <a:pPr eaLnBrk="1" hangingPunct="1">
              <a:buFont typeface="Wingdings" pitchFamily="2" charset="2"/>
              <a:buNone/>
              <a:defRPr/>
            </a:pPr>
            <a:r>
              <a:rPr lang="ru-RU" sz="1800" u="sng" smtClean="0"/>
              <a:t>Синтаксический параллелизм</a:t>
            </a:r>
            <a:r>
              <a:rPr lang="ru-RU" sz="1600" smtClean="0"/>
              <a:t> – это одинаковое синтаксическое построение соседних предложений или отрезков речи. Полный синтаксический параллелизм характеризуется тем, что в его составе есть две или более одинаковые синтаксические единицы, в них имеется одинаковое количество расположенных компонентов:</a:t>
            </a:r>
          </a:p>
          <a:p>
            <a:pPr eaLnBrk="1" hangingPunct="1">
              <a:buFont typeface="Wingdings" pitchFamily="2" charset="2"/>
              <a:buNone/>
              <a:defRPr/>
            </a:pPr>
            <a:r>
              <a:rPr lang="ru-RU" sz="1600" smtClean="0"/>
              <a:t>                                      </a:t>
            </a:r>
            <a:r>
              <a:rPr lang="ru-RU" sz="1600" i="1" smtClean="0"/>
              <a:t>В лоб целовать – заботу стереть.</a:t>
            </a:r>
          </a:p>
          <a:p>
            <a:pPr eaLnBrk="1" hangingPunct="1">
              <a:buFont typeface="Wingdings" pitchFamily="2" charset="2"/>
              <a:buNone/>
              <a:defRPr/>
            </a:pPr>
            <a:r>
              <a:rPr lang="ru-RU" sz="1600" i="1" smtClean="0"/>
              <a:t>                                      В лоб целую.</a:t>
            </a:r>
          </a:p>
          <a:p>
            <a:pPr eaLnBrk="1" hangingPunct="1">
              <a:buFont typeface="Wingdings" pitchFamily="2" charset="2"/>
              <a:buNone/>
              <a:defRPr/>
            </a:pPr>
            <a:r>
              <a:rPr lang="ru-RU" sz="1600" i="1" smtClean="0"/>
              <a:t>                                      В глаза целовать – бессонницу снять.</a:t>
            </a:r>
          </a:p>
          <a:p>
            <a:pPr eaLnBrk="1" hangingPunct="1">
              <a:buFont typeface="Wingdings" pitchFamily="2" charset="2"/>
              <a:buNone/>
              <a:defRPr/>
            </a:pPr>
            <a:r>
              <a:rPr lang="ru-RU" sz="1600" i="1" smtClean="0"/>
              <a:t>                                      В глаза целую.</a:t>
            </a:r>
          </a:p>
          <a:p>
            <a:pPr eaLnBrk="1" hangingPunct="1">
              <a:buFont typeface="Wingdings" pitchFamily="2" charset="2"/>
              <a:buNone/>
              <a:defRPr/>
            </a:pPr>
            <a:r>
              <a:rPr lang="ru-RU" sz="1600" smtClean="0"/>
              <a:t>                                                                          (М.Цветаева)</a:t>
            </a:r>
          </a:p>
          <a:p>
            <a:pPr eaLnBrk="1" hangingPunct="1">
              <a:buFont typeface="Wingdings" pitchFamily="2" charset="2"/>
              <a:buNone/>
              <a:defRPr/>
            </a:pPr>
            <a:r>
              <a:rPr lang="ru-RU" sz="1800" u="sng" smtClean="0"/>
              <a:t>Парцелл</a:t>
            </a:r>
            <a:r>
              <a:rPr lang="ru-RU" sz="1800" b="1" u="sng" smtClean="0"/>
              <a:t>я</a:t>
            </a:r>
            <a:r>
              <a:rPr lang="ru-RU" sz="1800" u="sng" smtClean="0"/>
              <a:t>ция</a:t>
            </a:r>
            <a:r>
              <a:rPr lang="ru-RU" sz="1800" smtClean="0"/>
              <a:t> </a:t>
            </a:r>
            <a:r>
              <a:rPr lang="ru-RU" sz="1600" smtClean="0"/>
              <a:t>– это прием, заключающийся в намеренном расчленении предложения на несколько частей и оформлении этих частей как самостоятельных неполных предложений. Такое деление позволяет выделить в предложении дополнительные смысловые центры, а значит, привлечь к ним внимание читателя: </a:t>
            </a:r>
            <a:r>
              <a:rPr lang="ru-RU" sz="1600" i="1" smtClean="0"/>
              <a:t>Слова отзвучивают и утекают как вода – без вкуса, без</a:t>
            </a:r>
            <a:r>
              <a:rPr lang="ru-RU" sz="1600" smtClean="0"/>
              <a:t> </a:t>
            </a:r>
            <a:r>
              <a:rPr lang="ru-RU" sz="1600" i="1" smtClean="0"/>
              <a:t>цвета, без запаха. Без следа</a:t>
            </a:r>
            <a:r>
              <a:rPr lang="ru-RU" sz="1600" smtClean="0"/>
              <a:t> (А.Солженицын).</a:t>
            </a:r>
          </a:p>
          <a:p>
            <a:pPr eaLnBrk="1" hangingPunct="1">
              <a:buFont typeface="Wingdings" pitchFamily="2" charset="2"/>
              <a:buNone/>
              <a:defRPr/>
            </a:pPr>
            <a:r>
              <a:rPr lang="ru-RU" sz="1800" b="1" u="sng" smtClean="0"/>
              <a:t>Именительный представления</a:t>
            </a:r>
            <a:r>
              <a:rPr lang="ru-RU" sz="1600" smtClean="0"/>
              <a:t> (именительный темы) – это изолированное имя существительное в именительном падеже, называющее тему последующей фразы и призванное вызвать особый интерес к предмету высказывания, усилить его звучание: </a:t>
            </a:r>
            <a:r>
              <a:rPr lang="ru-RU" sz="1600" i="1" smtClean="0"/>
              <a:t>Москва! Как много в этом звуке для сердца русского</a:t>
            </a:r>
            <a:r>
              <a:rPr lang="ru-RU" sz="1600" smtClean="0"/>
              <a:t> </a:t>
            </a:r>
            <a:r>
              <a:rPr lang="ru-RU" sz="1600" i="1" smtClean="0"/>
              <a:t>слилось, как много в нем отозвалось</a:t>
            </a:r>
            <a:r>
              <a:rPr lang="ru-RU" sz="1600" smtClean="0"/>
              <a:t> (А.Пушкин). </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1" name="Rectangle 3"/>
          <p:cNvSpPr>
            <a:spLocks noGrp="1" noChangeArrowheads="1"/>
          </p:cNvSpPr>
          <p:nvPr>
            <p:ph type="body" idx="1"/>
          </p:nvPr>
        </p:nvSpPr>
        <p:spPr>
          <a:xfrm>
            <a:off x="457200" y="260350"/>
            <a:ext cx="8229600" cy="6192838"/>
          </a:xfrm>
        </p:spPr>
        <p:txBody>
          <a:bodyPr/>
          <a:lstStyle/>
          <a:p>
            <a:pPr eaLnBrk="1" hangingPunct="1">
              <a:buFont typeface="Wingdings" pitchFamily="2" charset="2"/>
              <a:buNone/>
              <a:defRPr/>
            </a:pPr>
            <a:r>
              <a:rPr lang="ru-RU" sz="1800" u="sng" smtClean="0"/>
              <a:t>Пер</a:t>
            </a:r>
            <a:r>
              <a:rPr lang="ru-RU" sz="1800" b="1" u="sng" smtClean="0"/>
              <a:t>и</a:t>
            </a:r>
            <a:r>
              <a:rPr lang="ru-RU" sz="1800" u="sng" smtClean="0"/>
              <a:t>од </a:t>
            </a:r>
            <a:r>
              <a:rPr lang="ru-RU" sz="1800" smtClean="0"/>
              <a:t>– это такая гармоническая по форме сложная синтаксическая конструкция, которая характеризуется особой ритмичностью и упорядоченностью, а также исключительной полнотой и завершенностью содержания. Характеризуется особой интонацией: вначале голос плавно поднимается, затем достигает высшей точки на главной части высказывания, после чего резко снижается, возвращаясь к исходной позиции. Композиционно период распадается на две части: первая характеризуется повышением интонации, вторая – понижением, что определяет гармоничность и интонационную завершенность периода. Период музыкален и ритмичен, что достигается его структурой. </a:t>
            </a:r>
          </a:p>
          <a:p>
            <a:pPr eaLnBrk="1" hangingPunct="1">
              <a:buFont typeface="Wingdings" pitchFamily="2" charset="2"/>
              <a:buNone/>
              <a:defRPr/>
            </a:pPr>
            <a:r>
              <a:rPr lang="ru-RU" sz="1800" smtClean="0"/>
              <a:t>      Чаще всего период строится как сложноподчиненное предложение с однородными придаточными, которые стоят вначале.</a:t>
            </a:r>
          </a:p>
          <a:p>
            <a:pPr eaLnBrk="1" hangingPunct="1">
              <a:buFont typeface="Wingdings" pitchFamily="2" charset="2"/>
              <a:buNone/>
              <a:defRPr/>
            </a:pPr>
            <a:r>
              <a:rPr lang="ru-RU" sz="1800" i="1" smtClean="0"/>
              <a:t>      Как ни старались люди, собравшись в одно небольшое место несколько сот тысяч, изуродовать ту землю, на которой они жались, как ни забивали камнями землю, чтобы не росло на ней, как ни счищали всякую пробившуюся травку, как ни дымили казенным углем и нефтью, как ни обрезывали деревья и ни выгоняли всех животных и птиц – весна была весною даже и в городе</a:t>
            </a:r>
            <a:r>
              <a:rPr lang="ru-RU" sz="1800" smtClean="0"/>
              <a:t> (Л.Толстой).</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Rot="1" noChangeArrowheads="1"/>
          </p:cNvSpPr>
          <p:nvPr>
            <p:ph type="title"/>
          </p:nvPr>
        </p:nvSpPr>
        <p:spPr>
          <a:xfrm>
            <a:off x="457200" y="692150"/>
            <a:ext cx="8229600" cy="4321175"/>
          </a:xfrm>
        </p:spPr>
        <p:txBody>
          <a:bodyPr/>
          <a:lstStyle/>
          <a:p>
            <a:pPr eaLnBrk="1" hangingPunct="1">
              <a:defRPr/>
            </a:pPr>
            <a:r>
              <a:rPr lang="ru-RU" smtClean="0"/>
              <a:t>Теоретическая база для формирования умений, связанных с анализом выразительности текста</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Rot="1" noChangeArrowheads="1"/>
          </p:cNvSpPr>
          <p:nvPr>
            <p:ph type="title"/>
          </p:nvPr>
        </p:nvSpPr>
        <p:spPr/>
        <p:txBody>
          <a:bodyPr/>
          <a:lstStyle/>
          <a:p>
            <a:pPr eaLnBrk="1" hangingPunct="1">
              <a:defRPr/>
            </a:pPr>
            <a:r>
              <a:rPr lang="ru-RU" smtClean="0"/>
              <a:t>Выразительность речи</a:t>
            </a:r>
          </a:p>
        </p:txBody>
      </p:sp>
      <p:sp>
        <p:nvSpPr>
          <p:cNvPr id="6147" name="Rectangle 3"/>
          <p:cNvSpPr>
            <a:spLocks noGrp="1" noChangeArrowheads="1"/>
          </p:cNvSpPr>
          <p:nvPr>
            <p:ph type="body" idx="1"/>
          </p:nvPr>
        </p:nvSpPr>
        <p:spPr>
          <a:xfrm>
            <a:off x="457200" y="1196975"/>
            <a:ext cx="8229600" cy="5661025"/>
          </a:xfrm>
        </p:spPr>
        <p:txBody>
          <a:bodyPr/>
          <a:lstStyle/>
          <a:p>
            <a:pPr eaLnBrk="1" hangingPunct="1">
              <a:buFont typeface="Wingdings" pitchFamily="2" charset="2"/>
              <a:buNone/>
              <a:defRPr/>
            </a:pPr>
            <a:r>
              <a:rPr lang="ru-RU" sz="2000" smtClean="0"/>
              <a:t>Слово «выразительность» образовано от прилагательного «выразительный», связано со словами «выражать», «выражение». </a:t>
            </a:r>
          </a:p>
          <a:p>
            <a:pPr eaLnBrk="1" hangingPunct="1">
              <a:buFont typeface="Wingdings" pitchFamily="2" charset="2"/>
              <a:buNone/>
              <a:defRPr/>
            </a:pPr>
            <a:r>
              <a:rPr lang="ru-RU" sz="2000" smtClean="0"/>
              <a:t>Что же обозначает термин «выразительность речи»?</a:t>
            </a:r>
          </a:p>
          <a:p>
            <a:pPr eaLnBrk="1" hangingPunct="1">
              <a:buFont typeface="Wingdings" pitchFamily="2" charset="2"/>
              <a:buNone/>
              <a:defRPr/>
            </a:pPr>
            <a:r>
              <a:rPr lang="ru-RU" sz="2000" smtClean="0"/>
              <a:t>    Это и умение точно, понятно, подробно, а иногда и лаконично, передать информацию, и умения выразить собственные чувства. Но главное в понятии «выразительность» - это способность составителя текста оказывать на читателя эмоциональное, эстетическое воздействие, создавать яркие образы людей, описывать внутренний мир и состояние человека, поэтические картины природы и т. п. Выразительный текст впечатляет, его интересно читать, он надолго остается в памяти. Образные выражения позволяют понять ход авторской мысли.</a:t>
            </a:r>
          </a:p>
          <a:p>
            <a:pPr eaLnBrk="1" hangingPunct="1">
              <a:buFont typeface="Wingdings" pitchFamily="2" charset="2"/>
              <a:buNone/>
              <a:defRPr/>
            </a:pPr>
            <a:r>
              <a:rPr lang="ru-RU" sz="2000" smtClean="0"/>
              <a:t>Выразительность речи может достигаться разными способами и средствами: фонетическими, морфологическими, словообразовательными, лексическими, синтаксическими.</a:t>
            </a:r>
          </a:p>
          <a:p>
            <a:pPr eaLnBrk="1" hangingPunct="1">
              <a:buFont typeface="Wingdings" pitchFamily="2" charset="2"/>
              <a:buNone/>
              <a:defRPr/>
            </a:pPr>
            <a:r>
              <a:rPr lang="ru-RU" sz="2000" smtClean="0"/>
              <a:t>Основными средствами, создающими выразительность художественной речи, являются фигуры и тропы речи.</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188913"/>
            <a:ext cx="8229600" cy="6264275"/>
          </a:xfrm>
        </p:spPr>
        <p:txBody>
          <a:bodyPr/>
          <a:lstStyle/>
          <a:p>
            <a:pPr eaLnBrk="1" hangingPunct="1">
              <a:defRPr/>
            </a:pPr>
            <a:r>
              <a:rPr lang="ru-RU" sz="1800" smtClean="0"/>
              <a:t>Тропы речи – это обороты, основанные на употреблении слова или выражения в переносном значении. Слово «троп» в переводе с греческого обозначает «поворот, оборот, образ». Образуются тропы благодаря ассоциативному мышлению человека, которое позволяет усматривать сходство или смежность разных предметов и явлений. При использовании или восприятии тропа в сознании говорящего и адресата возникает два смысла. Два значения слова или выражения – прямое и переносное. К тропам относят не все случаи употребления слов и выражений в переносном значении, а лишь те из них, которые характеризуются образностью, двуплановостью, экспрессией.</a:t>
            </a:r>
          </a:p>
          <a:p>
            <a:pPr eaLnBrk="1" hangingPunct="1">
              <a:defRPr/>
            </a:pPr>
            <a:r>
              <a:rPr lang="ru-RU" sz="1800" smtClean="0"/>
              <a:t> Фигуры речи – это особые формы синтаксических конструкций, с помощью которых усиливается экспрессивность речи, увеличивается сила ее воздействия на адресата. Само слово «фигура» переводится с латинского языка как «оборот речи, очертание, внешний вид».В древности фигуры речи называли «узорами красноречия».</a:t>
            </a:r>
          </a:p>
          <a:p>
            <a:pPr eaLnBrk="1" hangingPunct="1">
              <a:defRPr/>
            </a:pPr>
            <a:r>
              <a:rPr lang="ru-RU" sz="1800" smtClean="0"/>
              <a:t> Фигуры и тропы речи могут встречаться в текстах различной стилевой принадлежности, однако более других они свойственны литературно-художественному стилю и публицистике. Экспрессия, фиксация эмоционального состояния, использование переносных значений не свойственны научному стилю и официально-деловым текстам, поэтому в подобных текстах обилие фигур и тропов противоестественно. В разговорной речи, обслуживающей сферу межличностных отношений и быт, не используются те изобразительно-выразительные средства, которые создают возвышенность речи.</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Rot="1" noChangeArrowheads="1"/>
          </p:cNvSpPr>
          <p:nvPr>
            <p:ph type="title"/>
          </p:nvPr>
        </p:nvSpPr>
        <p:spPr>
          <a:xfrm>
            <a:off x="457200" y="0"/>
            <a:ext cx="8229600" cy="1196975"/>
          </a:xfrm>
        </p:spPr>
        <p:txBody>
          <a:bodyPr/>
          <a:lstStyle/>
          <a:p>
            <a:pPr eaLnBrk="1" hangingPunct="1">
              <a:defRPr/>
            </a:pPr>
            <a:r>
              <a:rPr lang="ru-RU" sz="4000" smtClean="0"/>
              <a:t>Выразительные средства фонетики</a:t>
            </a:r>
          </a:p>
        </p:txBody>
      </p:sp>
      <p:sp>
        <p:nvSpPr>
          <p:cNvPr id="8195" name="Rectangle 3"/>
          <p:cNvSpPr>
            <a:spLocks noGrp="1" noChangeArrowheads="1"/>
          </p:cNvSpPr>
          <p:nvPr>
            <p:ph type="body" idx="1"/>
          </p:nvPr>
        </p:nvSpPr>
        <p:spPr>
          <a:xfrm>
            <a:off x="457200" y="1268413"/>
            <a:ext cx="8229600" cy="5589587"/>
          </a:xfrm>
        </p:spPr>
        <p:txBody>
          <a:bodyPr/>
          <a:lstStyle/>
          <a:p>
            <a:pPr eaLnBrk="1" hangingPunct="1">
              <a:lnSpc>
                <a:spcPct val="80000"/>
              </a:lnSpc>
              <a:buFont typeface="Wingdings" pitchFamily="2" charset="2"/>
              <a:buNone/>
              <a:defRPr/>
            </a:pPr>
            <a:r>
              <a:rPr lang="ru-RU" sz="1800" u="sng" smtClean="0"/>
              <a:t>Аллитер</a:t>
            </a:r>
            <a:r>
              <a:rPr lang="ru-RU" sz="1800" b="1" u="sng" smtClean="0"/>
              <a:t>а</a:t>
            </a:r>
            <a:r>
              <a:rPr lang="ru-RU" sz="1800" u="sng" smtClean="0"/>
              <a:t>ция</a:t>
            </a:r>
            <a:r>
              <a:rPr lang="ru-RU" sz="1800" b="1" smtClean="0"/>
              <a:t> </a:t>
            </a:r>
            <a:r>
              <a:rPr lang="ru-RU" sz="1800" smtClean="0"/>
              <a:t>– прием звуковой выразительности, повторение однородных согласных звуков в художественном, преимущественно поэтическом, тексте:</a:t>
            </a:r>
          </a:p>
          <a:p>
            <a:pPr eaLnBrk="1" hangingPunct="1">
              <a:lnSpc>
                <a:spcPct val="80000"/>
              </a:lnSpc>
              <a:buFont typeface="Wingdings" pitchFamily="2" charset="2"/>
              <a:buNone/>
              <a:defRPr/>
            </a:pPr>
            <a:r>
              <a:rPr lang="ru-RU" sz="1800" smtClean="0"/>
              <a:t>                   Звоны-стоны, перезвоны,</a:t>
            </a:r>
          </a:p>
          <a:p>
            <a:pPr eaLnBrk="1" hangingPunct="1">
              <a:lnSpc>
                <a:spcPct val="80000"/>
              </a:lnSpc>
              <a:buFont typeface="Wingdings" pitchFamily="2" charset="2"/>
              <a:buNone/>
              <a:defRPr/>
            </a:pPr>
            <a:r>
              <a:rPr lang="ru-RU" sz="1800" smtClean="0"/>
              <a:t>                                            Звоны-вздохи, звоны-сны.</a:t>
            </a:r>
          </a:p>
          <a:p>
            <a:pPr eaLnBrk="1" hangingPunct="1">
              <a:lnSpc>
                <a:spcPct val="80000"/>
              </a:lnSpc>
              <a:buFont typeface="Wingdings" pitchFamily="2" charset="2"/>
              <a:buNone/>
              <a:defRPr/>
            </a:pPr>
            <a:r>
              <a:rPr lang="ru-RU" sz="1800" smtClean="0"/>
              <a:t>                                            Высоки крутые склоны,</a:t>
            </a:r>
          </a:p>
          <a:p>
            <a:pPr eaLnBrk="1" hangingPunct="1">
              <a:lnSpc>
                <a:spcPct val="80000"/>
              </a:lnSpc>
              <a:buFont typeface="Wingdings" pitchFamily="2" charset="2"/>
              <a:buNone/>
              <a:defRPr/>
            </a:pPr>
            <a:r>
              <a:rPr lang="ru-RU" sz="1800" smtClean="0"/>
              <a:t>                                            Крутосклоны зелены.</a:t>
            </a:r>
          </a:p>
          <a:p>
            <a:pPr eaLnBrk="1" hangingPunct="1">
              <a:lnSpc>
                <a:spcPct val="80000"/>
              </a:lnSpc>
              <a:buFont typeface="Wingdings" pitchFamily="2" charset="2"/>
              <a:buNone/>
              <a:defRPr/>
            </a:pPr>
            <a:r>
              <a:rPr lang="ru-RU" sz="1800" smtClean="0"/>
              <a:t>                                                                                     (С.Городецкий.)</a:t>
            </a:r>
          </a:p>
          <a:p>
            <a:pPr eaLnBrk="1" hangingPunct="1">
              <a:lnSpc>
                <a:spcPct val="80000"/>
              </a:lnSpc>
              <a:buFont typeface="Wingdings" pitchFamily="2" charset="2"/>
              <a:buNone/>
              <a:defRPr/>
            </a:pPr>
            <a:r>
              <a:rPr lang="ru-RU" sz="1800" smtClean="0"/>
              <a:t>Повтор звука (з) повторяет звучание колокольчика или звон ветра в вершинах деревьев и служит усилению впечатления читателя и слушателя, воссозданию в его воображении картины природы, звучной и радостной.</a:t>
            </a:r>
          </a:p>
          <a:p>
            <a:pPr eaLnBrk="1" hangingPunct="1">
              <a:lnSpc>
                <a:spcPct val="80000"/>
              </a:lnSpc>
              <a:buFont typeface="Wingdings" pitchFamily="2" charset="2"/>
              <a:buNone/>
              <a:defRPr/>
            </a:pPr>
            <a:r>
              <a:rPr lang="ru-RU" sz="1800" u="sng" smtClean="0"/>
              <a:t>Ассон</a:t>
            </a:r>
            <a:r>
              <a:rPr lang="ru-RU" sz="1800" b="1" u="sng" smtClean="0"/>
              <a:t>а</a:t>
            </a:r>
            <a:r>
              <a:rPr lang="ru-RU" sz="1800" u="sng" smtClean="0"/>
              <a:t>нс</a:t>
            </a:r>
            <a:r>
              <a:rPr lang="ru-RU" sz="1800" smtClean="0"/>
              <a:t> – прием звуковой выразительности, повторение однородных гласных звуков:</a:t>
            </a:r>
          </a:p>
          <a:p>
            <a:pPr eaLnBrk="1" hangingPunct="1">
              <a:lnSpc>
                <a:spcPct val="80000"/>
              </a:lnSpc>
              <a:buFont typeface="Wingdings" pitchFamily="2" charset="2"/>
              <a:buNone/>
              <a:defRPr/>
            </a:pPr>
            <a:r>
              <a:rPr lang="ru-RU" sz="1800" smtClean="0"/>
              <a:t>                                           Быстро лечу я по рельсам чугунным,</a:t>
            </a:r>
          </a:p>
          <a:p>
            <a:pPr eaLnBrk="1" hangingPunct="1">
              <a:lnSpc>
                <a:spcPct val="80000"/>
              </a:lnSpc>
              <a:buFont typeface="Wingdings" pitchFamily="2" charset="2"/>
              <a:buNone/>
              <a:defRPr/>
            </a:pPr>
            <a:r>
              <a:rPr lang="ru-RU" sz="1800" smtClean="0"/>
              <a:t>                                           Думаю думу свою.</a:t>
            </a:r>
          </a:p>
          <a:p>
            <a:pPr eaLnBrk="1" hangingPunct="1">
              <a:lnSpc>
                <a:spcPct val="80000"/>
              </a:lnSpc>
              <a:buFont typeface="Wingdings" pitchFamily="2" charset="2"/>
              <a:buNone/>
              <a:defRPr/>
            </a:pPr>
            <a:r>
              <a:rPr lang="ru-RU" sz="1800" smtClean="0"/>
              <a:t>                                                                                       (Н.Некрасов.)</a:t>
            </a:r>
          </a:p>
          <a:p>
            <a:pPr eaLnBrk="1" hangingPunct="1">
              <a:lnSpc>
                <a:spcPct val="80000"/>
              </a:lnSpc>
              <a:buFont typeface="Wingdings" pitchFamily="2" charset="2"/>
              <a:buNone/>
              <a:defRPr/>
            </a:pPr>
            <a:r>
              <a:rPr lang="ru-RU" sz="1800" smtClean="0"/>
              <a:t>В этом фрагменте повтор звука (у) передает гул летящего по рельсам поезда и задумчивость, «тягучесть» мыслей лирического героя.</a:t>
            </a:r>
          </a:p>
          <a:p>
            <a:pPr eaLnBrk="1" hangingPunct="1">
              <a:lnSpc>
                <a:spcPct val="80000"/>
              </a:lnSpc>
              <a:buFont typeface="Wingdings" pitchFamily="2" charset="2"/>
              <a:buNone/>
              <a:defRPr/>
            </a:pPr>
            <a:r>
              <a:rPr lang="ru-RU" sz="1800" smtClean="0"/>
              <a:t>  </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Rot="1" noChangeArrowheads="1"/>
          </p:cNvSpPr>
          <p:nvPr>
            <p:ph type="title"/>
          </p:nvPr>
        </p:nvSpPr>
        <p:spPr>
          <a:xfrm>
            <a:off x="457200" y="274638"/>
            <a:ext cx="8229600" cy="922337"/>
          </a:xfrm>
        </p:spPr>
        <p:txBody>
          <a:bodyPr/>
          <a:lstStyle/>
          <a:p>
            <a:pPr eaLnBrk="1" hangingPunct="1">
              <a:defRPr/>
            </a:pPr>
            <a:r>
              <a:rPr lang="ru-RU" sz="4000" smtClean="0"/>
              <a:t>Выразительные словообразовательные средства</a:t>
            </a:r>
          </a:p>
        </p:txBody>
      </p:sp>
      <p:sp>
        <p:nvSpPr>
          <p:cNvPr id="9219" name="Rectangle 3"/>
          <p:cNvSpPr>
            <a:spLocks noGrp="1" noChangeArrowheads="1"/>
          </p:cNvSpPr>
          <p:nvPr>
            <p:ph type="body" idx="1"/>
          </p:nvPr>
        </p:nvSpPr>
        <p:spPr>
          <a:xfrm>
            <a:off x="457200" y="1412875"/>
            <a:ext cx="8229600" cy="5445125"/>
          </a:xfrm>
        </p:spPr>
        <p:txBody>
          <a:bodyPr/>
          <a:lstStyle/>
          <a:p>
            <a:pPr eaLnBrk="1" hangingPunct="1">
              <a:buFont typeface="Wingdings" pitchFamily="2" charset="2"/>
              <a:buNone/>
              <a:defRPr/>
            </a:pPr>
            <a:r>
              <a:rPr lang="ru-RU" sz="1600" b="1" u="sng" smtClean="0"/>
              <a:t>Окказионализмы</a:t>
            </a:r>
            <a:r>
              <a:rPr lang="ru-RU" sz="1600" u="sng" smtClean="0"/>
              <a:t> (индивидуальные новообразования)</a:t>
            </a:r>
            <a:r>
              <a:rPr lang="ru-RU" sz="1600" smtClean="0"/>
              <a:t> – слова, созданные автором в соответствии с законами словообразования. По тем же моделям, которые существуют в языке: Неуютная жидкая лунность…(С.Есенин); огнекрылые истины (В.Маяковский).</a:t>
            </a:r>
          </a:p>
          <a:p>
            <a:pPr eaLnBrk="1" hangingPunct="1">
              <a:buFont typeface="Wingdings" pitchFamily="2" charset="2"/>
              <a:buNone/>
              <a:defRPr/>
            </a:pPr>
            <a:r>
              <a:rPr lang="ru-RU" sz="1600" smtClean="0"/>
              <a:t>Они служат для передачи оттенков авторской мысли, обладают повышенной выразительностью благодаря своей необычности. Встречаются не только в художественных текстах, но и в публицистике.</a:t>
            </a:r>
          </a:p>
          <a:p>
            <a:pPr eaLnBrk="1" hangingPunct="1">
              <a:buFont typeface="Wingdings" pitchFamily="2" charset="2"/>
              <a:buNone/>
              <a:defRPr/>
            </a:pPr>
            <a:r>
              <a:rPr lang="ru-RU" sz="1600" b="1" u="sng" smtClean="0"/>
              <a:t>Использование выразительной возможности аффиксов</a:t>
            </a:r>
            <a:r>
              <a:rPr lang="ru-RU" sz="1600" smtClean="0"/>
              <a:t>, которые сами по себе уже наделяют слово стилистической окраской. Например, </a:t>
            </a:r>
          </a:p>
          <a:p>
            <a:pPr eaLnBrk="1" hangingPunct="1">
              <a:buFont typeface="Wingdings" pitchFamily="2" charset="2"/>
              <a:buNone/>
              <a:defRPr/>
            </a:pPr>
            <a:r>
              <a:rPr lang="ru-RU" sz="1600" smtClean="0"/>
              <a:t>       суффикс –яг(а) придает экспрессивность разговорным словам: бедняга, дворняга…</a:t>
            </a:r>
          </a:p>
          <a:p>
            <a:pPr eaLnBrk="1" hangingPunct="1">
              <a:buFont typeface="Wingdings" pitchFamily="2" charset="2"/>
              <a:buNone/>
              <a:defRPr/>
            </a:pPr>
            <a:r>
              <a:rPr lang="ru-RU" sz="1600" smtClean="0"/>
              <a:t>       суффикс –ух употребляется в словах со сниженной (просторечной) характеристикой:</a:t>
            </a:r>
          </a:p>
          <a:p>
            <a:pPr eaLnBrk="1" hangingPunct="1">
              <a:buFont typeface="Wingdings" pitchFamily="2" charset="2"/>
              <a:buNone/>
              <a:defRPr/>
            </a:pPr>
            <a:r>
              <a:rPr lang="ru-RU" sz="1600" smtClean="0"/>
              <a:t>                                                                                                                    Кирюха, Андрюха…</a:t>
            </a:r>
          </a:p>
          <a:p>
            <a:pPr eaLnBrk="1" hangingPunct="1">
              <a:buFont typeface="Wingdings" pitchFamily="2" charset="2"/>
              <a:buNone/>
              <a:defRPr/>
            </a:pPr>
            <a:r>
              <a:rPr lang="ru-RU" sz="1600" smtClean="0"/>
              <a:t>       суффикс –ин может придавать словам книжно-поэтическую окраску: година, судьбина.</a:t>
            </a:r>
          </a:p>
          <a:p>
            <a:pPr eaLnBrk="1" hangingPunct="1">
              <a:buFont typeface="Wingdings" pitchFamily="2" charset="2"/>
              <a:buNone/>
              <a:defRPr/>
            </a:pPr>
            <a:r>
              <a:rPr lang="ru-RU" sz="1600" b="1" u="sng" smtClean="0"/>
              <a:t>Суффиксы субъективной оценки</a:t>
            </a:r>
            <a:r>
              <a:rPr lang="ru-RU" sz="1600" smtClean="0"/>
              <a:t> – это суффиксы, образующие особые формы слов, значение которых уже содержит оценку называемого предмета. Они весьма разнообразны по составу и передают как положительную, так и отрицательную оценку: котик, коток, котишка, котяра и др.</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Rot="1" noChangeArrowheads="1"/>
          </p:cNvSpPr>
          <p:nvPr>
            <p:ph type="title"/>
          </p:nvPr>
        </p:nvSpPr>
        <p:spPr>
          <a:xfrm>
            <a:off x="457200" y="274638"/>
            <a:ext cx="8229600" cy="993775"/>
          </a:xfrm>
        </p:spPr>
        <p:txBody>
          <a:bodyPr/>
          <a:lstStyle/>
          <a:p>
            <a:pPr eaLnBrk="1" hangingPunct="1">
              <a:defRPr/>
            </a:pPr>
            <a:r>
              <a:rPr lang="ru-RU" sz="4000" smtClean="0"/>
              <a:t>Лексические средства выразительности</a:t>
            </a:r>
          </a:p>
        </p:txBody>
      </p:sp>
      <p:sp>
        <p:nvSpPr>
          <p:cNvPr id="10243" name="Rectangle 3"/>
          <p:cNvSpPr>
            <a:spLocks noGrp="1" noChangeArrowheads="1"/>
          </p:cNvSpPr>
          <p:nvPr>
            <p:ph type="body" idx="1"/>
          </p:nvPr>
        </p:nvSpPr>
        <p:spPr>
          <a:xfrm>
            <a:off x="457200" y="1484313"/>
            <a:ext cx="8229600" cy="5113337"/>
          </a:xfrm>
        </p:spPr>
        <p:txBody>
          <a:bodyPr/>
          <a:lstStyle/>
          <a:p>
            <a:pPr eaLnBrk="1" hangingPunct="1">
              <a:buFont typeface="Wingdings" pitchFamily="2" charset="2"/>
              <a:buNone/>
              <a:defRPr/>
            </a:pPr>
            <a:r>
              <a:rPr lang="ru-RU" sz="1600" b="1" u="sng" smtClean="0"/>
              <a:t>Экспрессивная книжная лексика</a:t>
            </a:r>
            <a:r>
              <a:rPr lang="ru-RU" sz="1600" smtClean="0"/>
              <a:t> – это слова, употребляющиеся преимущественно в книжной речи (в публицистике, художественной литературе) и обладающие эмоциональной окраской: низвергнуть, возликовать, поработитель, поприще и др.</a:t>
            </a:r>
          </a:p>
          <a:p>
            <a:pPr eaLnBrk="1" hangingPunct="1">
              <a:buFont typeface="Wingdings" pitchFamily="2" charset="2"/>
              <a:buNone/>
              <a:defRPr/>
            </a:pPr>
            <a:endParaRPr lang="ru-RU" sz="1600" smtClean="0"/>
          </a:p>
          <a:p>
            <a:pPr eaLnBrk="1" hangingPunct="1">
              <a:buFont typeface="Wingdings" pitchFamily="2" charset="2"/>
              <a:buNone/>
              <a:defRPr/>
            </a:pPr>
            <a:endParaRPr lang="ru-RU" sz="1600" b="1" smtClean="0"/>
          </a:p>
          <a:p>
            <a:pPr eaLnBrk="1" hangingPunct="1">
              <a:buFont typeface="Wingdings" pitchFamily="2" charset="2"/>
              <a:buNone/>
              <a:defRPr/>
            </a:pPr>
            <a:r>
              <a:rPr lang="ru-RU" sz="1600" b="1" u="sng" smtClean="0"/>
              <a:t>Экспрессивная разговорная лексика</a:t>
            </a:r>
            <a:r>
              <a:rPr lang="ru-RU" sz="1600" smtClean="0"/>
              <a:t> – это слова, употребляющиеся преимущественно в разговорной речи и обладающие эмоциональной окраской: красотка, попугайничать, ребятня, ай-ай-ай (междометие) и др.</a:t>
            </a:r>
          </a:p>
          <a:p>
            <a:pPr eaLnBrk="1" hangingPunct="1">
              <a:buFont typeface="Wingdings" pitchFamily="2" charset="2"/>
              <a:buNone/>
              <a:defRPr/>
            </a:pPr>
            <a:endParaRPr lang="ru-RU" sz="1600" smtClean="0"/>
          </a:p>
          <a:p>
            <a:pPr eaLnBrk="1" hangingPunct="1">
              <a:buFont typeface="Wingdings" pitchFamily="2" charset="2"/>
              <a:buNone/>
              <a:defRPr/>
            </a:pPr>
            <a:endParaRPr lang="ru-RU" sz="1600" smtClean="0"/>
          </a:p>
          <a:p>
            <a:pPr eaLnBrk="1" hangingPunct="1">
              <a:buFont typeface="Wingdings" pitchFamily="2" charset="2"/>
              <a:buNone/>
              <a:defRPr/>
            </a:pPr>
            <a:r>
              <a:rPr lang="ru-RU" sz="1600" b="1" u="sng" smtClean="0"/>
              <a:t>Оценочная лексика</a:t>
            </a:r>
            <a:r>
              <a:rPr lang="ru-RU" sz="1600" smtClean="0"/>
              <a:t> – слова, выражающие оценку предмета, явления, степени выраженности признака: молодой, грандиозный, первостепенный, мчаться, плестись и др. Может выражать положительную и отрицательную оценку: выдающийся – ничтожный, вдумчивый – легкомысленный и др.</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Grp="1" noChangeArrowheads="1"/>
          </p:cNvSpPr>
          <p:nvPr>
            <p:ph type="body" idx="1"/>
          </p:nvPr>
        </p:nvSpPr>
        <p:spPr>
          <a:xfrm>
            <a:off x="457200" y="188913"/>
            <a:ext cx="8229600" cy="6553200"/>
          </a:xfrm>
        </p:spPr>
        <p:txBody>
          <a:bodyPr/>
          <a:lstStyle/>
          <a:p>
            <a:pPr eaLnBrk="1" hangingPunct="1">
              <a:buFont typeface="Wingdings" pitchFamily="2" charset="2"/>
              <a:buNone/>
              <a:defRPr/>
            </a:pPr>
            <a:r>
              <a:rPr lang="ru-RU" sz="1600" b="1" u="sng" smtClean="0"/>
              <a:t>Эпитет</a:t>
            </a:r>
            <a:r>
              <a:rPr lang="ru-RU" sz="1400" u="sng" smtClean="0"/>
              <a:t> </a:t>
            </a:r>
            <a:r>
              <a:rPr lang="ru-RU" sz="1400" smtClean="0"/>
              <a:t>– это образное определение предмета или действия. В переводе с греческого эпитет – это приложение; он как будто прилагается к предмету или действию в качестве его яркой, образной характеристики. В роли эпитетов чаще всего выступают имена прилагательные:</a:t>
            </a:r>
          </a:p>
          <a:p>
            <a:pPr eaLnBrk="1" hangingPunct="1">
              <a:buFont typeface="Wingdings" pitchFamily="2" charset="2"/>
              <a:buNone/>
              <a:defRPr/>
            </a:pPr>
            <a:r>
              <a:rPr lang="ru-RU" sz="1400" smtClean="0"/>
              <a:t>       синий вечер, буйная молодость, чахоточный свет луны (С.Есенин). </a:t>
            </a:r>
          </a:p>
          <a:p>
            <a:pPr eaLnBrk="1" hangingPunct="1">
              <a:buFont typeface="Wingdings" pitchFamily="2" charset="2"/>
              <a:buNone/>
              <a:defRPr/>
            </a:pPr>
            <a:r>
              <a:rPr lang="ru-RU" sz="1400" smtClean="0"/>
              <a:t>       Но эпитетом может быть наречие, выступающее в роли обстоятельства: …звонко чахнут тополя (С.Есенин), а также существительные: ивы – кроткие монашки (С.Есенин). Эпитетом является не каждое определение, а только то, которое обладает выразительной силой, образностью. Эпитеты можно разделить на общеязыковые (горькая доля, каменное сердце), индивидуально-авторские (край осиротелый, малиновое поле), народно-поэтические (красная девица, травушка-муравушка шелковая).</a:t>
            </a:r>
          </a:p>
          <a:p>
            <a:pPr eaLnBrk="1" hangingPunct="1">
              <a:buFont typeface="Wingdings" pitchFamily="2" charset="2"/>
              <a:buNone/>
              <a:defRPr/>
            </a:pPr>
            <a:endParaRPr lang="ru-RU" sz="1400" smtClean="0"/>
          </a:p>
          <a:p>
            <a:pPr eaLnBrk="1" hangingPunct="1">
              <a:buFont typeface="Wingdings" pitchFamily="2" charset="2"/>
              <a:buNone/>
              <a:defRPr/>
            </a:pPr>
            <a:r>
              <a:rPr lang="ru-RU" sz="1600" b="1" u="sng" smtClean="0"/>
              <a:t>Сравнение</a:t>
            </a:r>
            <a:r>
              <a:rPr lang="ru-RU" sz="1400" u="sng" smtClean="0"/>
              <a:t> </a:t>
            </a:r>
            <a:r>
              <a:rPr lang="ru-RU" sz="1400" smtClean="0"/>
              <a:t>– сопоставление двух предметов или явлений по сходству, используемое для пояснения одного другим. Сравнение может выражаться следующими способами:</a:t>
            </a:r>
          </a:p>
          <a:p>
            <a:pPr eaLnBrk="1" hangingPunct="1">
              <a:buFont typeface="Wingdings" pitchFamily="2" charset="2"/>
              <a:buNone/>
              <a:defRPr/>
            </a:pPr>
            <a:r>
              <a:rPr lang="ru-RU" sz="1400" smtClean="0"/>
              <a:t>                   1) с помощью слов как, будто, словно, точно, похоже и т. п.: Ты прошла, словно сон </a:t>
            </a:r>
          </a:p>
          <a:p>
            <a:pPr eaLnBrk="1" hangingPunct="1">
              <a:buFont typeface="Wingdings" pitchFamily="2" charset="2"/>
              <a:buNone/>
              <a:defRPr/>
            </a:pPr>
            <a:r>
              <a:rPr lang="ru-RU" sz="1400" smtClean="0"/>
              <a:t>                       мой, легка… (А.Блок);</a:t>
            </a:r>
          </a:p>
          <a:p>
            <a:pPr eaLnBrk="1" hangingPunct="1">
              <a:buFont typeface="Wingdings" pitchFamily="2" charset="2"/>
              <a:buNone/>
              <a:defRPr/>
            </a:pPr>
            <a:r>
              <a:rPr lang="ru-RU" sz="1400" smtClean="0"/>
              <a:t>                   2) формой творительного падежа: Это чувство сладчайшим недугом наши души     </a:t>
            </a:r>
          </a:p>
          <a:p>
            <a:pPr eaLnBrk="1" hangingPunct="1">
              <a:buFont typeface="Wingdings" pitchFamily="2" charset="2"/>
              <a:buNone/>
              <a:defRPr/>
            </a:pPr>
            <a:r>
              <a:rPr lang="ru-RU" sz="1400" smtClean="0"/>
              <a:t>                       терзало и жгло… (М.Цветаева);</a:t>
            </a:r>
          </a:p>
          <a:p>
            <a:pPr eaLnBrk="1" hangingPunct="1">
              <a:buFont typeface="Wingdings" pitchFamily="2" charset="2"/>
              <a:buNone/>
              <a:defRPr/>
            </a:pPr>
            <a:r>
              <a:rPr lang="ru-RU" sz="1400" smtClean="0"/>
              <a:t>                   3) сравнительной степенью имени прилагательного:</a:t>
            </a:r>
          </a:p>
          <a:p>
            <a:pPr eaLnBrk="1" hangingPunct="1">
              <a:buFont typeface="Wingdings" pitchFamily="2" charset="2"/>
              <a:buNone/>
              <a:defRPr/>
            </a:pPr>
            <a:r>
              <a:rPr lang="ru-RU" sz="1400" smtClean="0"/>
              <a:t>                                                  Но когда замираю, смиренная, </a:t>
            </a:r>
          </a:p>
          <a:p>
            <a:pPr eaLnBrk="1" hangingPunct="1">
              <a:buFont typeface="Wingdings" pitchFamily="2" charset="2"/>
              <a:buNone/>
              <a:defRPr/>
            </a:pPr>
            <a:r>
              <a:rPr lang="ru-RU" sz="1400" smtClean="0"/>
              <a:t>                                                  На груди твоей снега белей, </a:t>
            </a:r>
          </a:p>
          <a:p>
            <a:pPr eaLnBrk="1" hangingPunct="1">
              <a:buFont typeface="Wingdings" pitchFamily="2" charset="2"/>
              <a:buNone/>
              <a:defRPr/>
            </a:pPr>
            <a:r>
              <a:rPr lang="ru-RU" sz="1400" smtClean="0"/>
              <a:t>                                                  Как ликует твое умудренное </a:t>
            </a:r>
          </a:p>
          <a:p>
            <a:pPr eaLnBrk="1" hangingPunct="1">
              <a:buFont typeface="Wingdings" pitchFamily="2" charset="2"/>
              <a:buNone/>
              <a:defRPr/>
            </a:pPr>
            <a:r>
              <a:rPr lang="ru-RU" sz="1400" smtClean="0"/>
              <a:t>                                                  Сердце… </a:t>
            </a:r>
          </a:p>
          <a:p>
            <a:pPr eaLnBrk="1" hangingPunct="1">
              <a:buFont typeface="Wingdings" pitchFamily="2" charset="2"/>
              <a:buNone/>
              <a:defRPr/>
            </a:pPr>
            <a:r>
              <a:rPr lang="ru-RU" sz="1400" smtClean="0"/>
              <a:t>                                                                       (А.Ахматова)          </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Течение">
  <a:themeElements>
    <a:clrScheme name="Течение 1">
      <a:dk1>
        <a:srgbClr val="000514"/>
      </a:dk1>
      <a:lt1>
        <a:srgbClr val="FFFFFF"/>
      </a:lt1>
      <a:dk2>
        <a:srgbClr val="003399"/>
      </a:dk2>
      <a:lt2>
        <a:srgbClr val="E5E5FF"/>
      </a:lt2>
      <a:accent1>
        <a:srgbClr val="0099CC"/>
      </a:accent1>
      <a:accent2>
        <a:srgbClr val="A886E0"/>
      </a:accent2>
      <a:accent3>
        <a:srgbClr val="AAADCA"/>
      </a:accent3>
      <a:accent4>
        <a:srgbClr val="DADADA"/>
      </a:accent4>
      <a:accent5>
        <a:srgbClr val="AACAE2"/>
      </a:accent5>
      <a:accent6>
        <a:srgbClr val="9879CB"/>
      </a:accent6>
      <a:hlink>
        <a:srgbClr val="FFCC00"/>
      </a:hlink>
      <a:folHlink>
        <a:srgbClr val="FFFFCC"/>
      </a:folHlink>
    </a:clrScheme>
    <a:fontScheme name="Течение">
      <a:majorFont>
        <a:latin typeface="Garamond"/>
        <a:ea typeface=""/>
        <a:cs typeface=""/>
      </a:majorFont>
      <a:minorFont>
        <a:latin typeface="Garamond"/>
        <a:ea typeface=""/>
        <a:cs typeface=""/>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Течение 1">
        <a:dk1>
          <a:srgbClr val="000514"/>
        </a:dk1>
        <a:lt1>
          <a:srgbClr val="FFFFFF"/>
        </a:lt1>
        <a:dk2>
          <a:srgbClr val="003399"/>
        </a:dk2>
        <a:lt2>
          <a:srgbClr val="E5E5FF"/>
        </a:lt2>
        <a:accent1>
          <a:srgbClr val="0099CC"/>
        </a:accent1>
        <a:accent2>
          <a:srgbClr val="A886E0"/>
        </a:accent2>
        <a:accent3>
          <a:srgbClr val="AAADCA"/>
        </a:accent3>
        <a:accent4>
          <a:srgbClr val="DADADA"/>
        </a:accent4>
        <a:accent5>
          <a:srgbClr val="AACAE2"/>
        </a:accent5>
        <a:accent6>
          <a:srgbClr val="9879CB"/>
        </a:accent6>
        <a:hlink>
          <a:srgbClr val="FFCC00"/>
        </a:hlink>
        <a:folHlink>
          <a:srgbClr val="FFFFCC"/>
        </a:folHlink>
      </a:clrScheme>
      <a:clrMap bg1="dk2" tx1="lt1" bg2="dk1" tx2="lt2" accent1="accent1" accent2="accent2" accent3="accent3" accent4="accent4" accent5="accent5" accent6="accent6" hlink="hlink" folHlink="folHlink"/>
    </a:extraClrScheme>
    <a:extraClrScheme>
      <a:clrScheme name="Течение 2">
        <a:dk1>
          <a:srgbClr val="3E3E5C"/>
        </a:dk1>
        <a:lt1>
          <a:srgbClr val="FFFFFF"/>
        </a:lt1>
        <a:dk2>
          <a:srgbClr val="666699"/>
        </a:dk2>
        <a:lt2>
          <a:srgbClr val="DFDFE9"/>
        </a:lt2>
        <a:accent1>
          <a:srgbClr val="CC66FF"/>
        </a:accent1>
        <a:accent2>
          <a:srgbClr val="679ACD"/>
        </a:accent2>
        <a:accent3>
          <a:srgbClr val="B8B8CA"/>
        </a:accent3>
        <a:accent4>
          <a:srgbClr val="DADADA"/>
        </a:accent4>
        <a:accent5>
          <a:srgbClr val="E2B8FF"/>
        </a:accent5>
        <a:accent6>
          <a:srgbClr val="5D8BBA"/>
        </a:accent6>
        <a:hlink>
          <a:srgbClr val="CCECFF"/>
        </a:hlink>
        <a:folHlink>
          <a:srgbClr val="CCCCFF"/>
        </a:folHlink>
      </a:clrScheme>
      <a:clrMap bg1="dk2" tx1="lt1" bg2="dk1" tx2="lt2" accent1="accent1" accent2="accent2" accent3="accent3" accent4="accent4" accent5="accent5" accent6="accent6" hlink="hlink" folHlink="folHlink"/>
    </a:extraClrScheme>
    <a:extraClrScheme>
      <a:clrScheme name="Течение 3">
        <a:dk1>
          <a:srgbClr val="2A5400"/>
        </a:dk1>
        <a:lt1>
          <a:srgbClr val="FFFFFF"/>
        </a:lt1>
        <a:dk2>
          <a:srgbClr val="4A9400"/>
        </a:dk2>
        <a:lt2>
          <a:srgbClr val="BAE8BA"/>
        </a:lt2>
        <a:accent1>
          <a:srgbClr val="33CC33"/>
        </a:accent1>
        <a:accent2>
          <a:srgbClr val="99CC00"/>
        </a:accent2>
        <a:accent3>
          <a:srgbClr val="B1C8AA"/>
        </a:accent3>
        <a:accent4>
          <a:srgbClr val="DADADA"/>
        </a:accent4>
        <a:accent5>
          <a:srgbClr val="ADE2AD"/>
        </a:accent5>
        <a:accent6>
          <a:srgbClr val="8AB900"/>
        </a:accent6>
        <a:hlink>
          <a:srgbClr val="99FF33"/>
        </a:hlink>
        <a:folHlink>
          <a:srgbClr val="FFFF99"/>
        </a:folHlink>
      </a:clrScheme>
      <a:clrMap bg1="dk2" tx1="lt1" bg2="dk1" tx2="lt2" accent1="accent1" accent2="accent2" accent3="accent3" accent4="accent4" accent5="accent5" accent6="accent6" hlink="hlink" folHlink="folHlink"/>
    </a:extraClrScheme>
    <a:extraClrScheme>
      <a:clrScheme name="Течение 4">
        <a:dk1>
          <a:srgbClr val="000000"/>
        </a:dk1>
        <a:lt1>
          <a:srgbClr val="FFFFFF"/>
        </a:lt1>
        <a:dk2>
          <a:srgbClr val="51596D"/>
        </a:dk2>
        <a:lt2>
          <a:srgbClr val="DDDDDD"/>
        </a:lt2>
        <a:accent1>
          <a:srgbClr val="787E8A"/>
        </a:accent1>
        <a:accent2>
          <a:srgbClr val="339966"/>
        </a:accent2>
        <a:accent3>
          <a:srgbClr val="B3B5BA"/>
        </a:accent3>
        <a:accent4>
          <a:srgbClr val="DADADA"/>
        </a:accent4>
        <a:accent5>
          <a:srgbClr val="BEC0C4"/>
        </a:accent5>
        <a:accent6>
          <a:srgbClr val="2D8A5C"/>
        </a:accent6>
        <a:hlink>
          <a:srgbClr val="00FFFF"/>
        </a:hlink>
        <a:folHlink>
          <a:srgbClr val="74B6D0"/>
        </a:folHlink>
      </a:clrScheme>
      <a:clrMap bg1="dk2" tx1="lt1" bg2="dk1" tx2="lt2" accent1="accent1" accent2="accent2" accent3="accent3" accent4="accent4" accent5="accent5" accent6="accent6" hlink="hlink" folHlink="folHlink"/>
    </a:extraClrScheme>
    <a:extraClrScheme>
      <a:clrScheme name="Течение 5">
        <a:dk1>
          <a:srgbClr val="5C1F00"/>
        </a:dk1>
        <a:lt1>
          <a:srgbClr val="FFFFFF"/>
        </a:lt1>
        <a:dk2>
          <a:srgbClr val="8C0000"/>
        </a:dk2>
        <a:lt2>
          <a:srgbClr val="DFD293"/>
        </a:lt2>
        <a:accent1>
          <a:srgbClr val="FF6845"/>
        </a:accent1>
        <a:accent2>
          <a:srgbClr val="BE7960"/>
        </a:accent2>
        <a:accent3>
          <a:srgbClr val="C5AAAA"/>
        </a:accent3>
        <a:accent4>
          <a:srgbClr val="DADADA"/>
        </a:accent4>
        <a:accent5>
          <a:srgbClr val="FFB9B0"/>
        </a:accent5>
        <a:accent6>
          <a:srgbClr val="AC6D56"/>
        </a:accent6>
        <a:hlink>
          <a:srgbClr val="FFFFCC"/>
        </a:hlink>
        <a:folHlink>
          <a:srgbClr val="FFCC00"/>
        </a:folHlink>
      </a:clrScheme>
      <a:clrMap bg1="dk2" tx1="lt1" bg2="dk1" tx2="lt2" accent1="accent1" accent2="accent2" accent3="accent3" accent4="accent4" accent5="accent5" accent6="accent6" hlink="hlink" folHlink="folHlink"/>
    </a:extraClrScheme>
    <a:extraClrScheme>
      <a:clrScheme name="Течение 6">
        <a:dk1>
          <a:srgbClr val="5E4444"/>
        </a:dk1>
        <a:lt1>
          <a:srgbClr val="F7F3F3"/>
        </a:lt1>
        <a:dk2>
          <a:srgbClr val="8A6362"/>
        </a:dk2>
        <a:lt2>
          <a:srgbClr val="D8C1BA"/>
        </a:lt2>
        <a:accent1>
          <a:srgbClr val="CC6600"/>
        </a:accent1>
        <a:accent2>
          <a:srgbClr val="C16059"/>
        </a:accent2>
        <a:accent3>
          <a:srgbClr val="C4B7B7"/>
        </a:accent3>
        <a:accent4>
          <a:srgbClr val="D3D0D0"/>
        </a:accent4>
        <a:accent5>
          <a:srgbClr val="E2B8AA"/>
        </a:accent5>
        <a:accent6>
          <a:srgbClr val="AF5650"/>
        </a:accent6>
        <a:hlink>
          <a:srgbClr val="FFCC00"/>
        </a:hlink>
        <a:folHlink>
          <a:srgbClr val="CBB557"/>
        </a:folHlink>
      </a:clrScheme>
      <a:clrMap bg1="dk2" tx1="lt1" bg2="dk1" tx2="lt2" accent1="accent1" accent2="accent2" accent3="accent3" accent4="accent4" accent5="accent5" accent6="accent6" hlink="hlink" folHlink="folHlink"/>
    </a:extraClrScheme>
    <a:extraClrScheme>
      <a:clrScheme name="Течение 7">
        <a:dk1>
          <a:srgbClr val="7F6737"/>
        </a:dk1>
        <a:lt1>
          <a:srgbClr val="FFFFFF"/>
        </a:lt1>
        <a:dk2>
          <a:srgbClr val="BFA673"/>
        </a:dk2>
        <a:lt2>
          <a:srgbClr val="E6E3AA"/>
        </a:lt2>
        <a:accent1>
          <a:srgbClr val="FFCC00"/>
        </a:accent1>
        <a:accent2>
          <a:srgbClr val="808000"/>
        </a:accent2>
        <a:accent3>
          <a:srgbClr val="DCD0BC"/>
        </a:accent3>
        <a:accent4>
          <a:srgbClr val="DADADA"/>
        </a:accent4>
        <a:accent5>
          <a:srgbClr val="FFE2AA"/>
        </a:accent5>
        <a:accent6>
          <a:srgbClr val="737300"/>
        </a:accent6>
        <a:hlink>
          <a:srgbClr val="784700"/>
        </a:hlink>
        <a:folHlink>
          <a:srgbClr val="9A7200"/>
        </a:folHlink>
      </a:clrScheme>
      <a:clrMap bg1="dk2" tx1="lt1" bg2="dk1" tx2="lt2" accent1="accent1" accent2="accent2" accent3="accent3" accent4="accent4" accent5="accent5" accent6="accent6" hlink="hlink" folHlink="folHlink"/>
    </a:extraClrScheme>
    <a:extraClrScheme>
      <a:clrScheme name="Течение 8">
        <a:dk1>
          <a:srgbClr val="4B2500"/>
        </a:dk1>
        <a:lt1>
          <a:srgbClr val="F9F0D3"/>
        </a:lt1>
        <a:dk2>
          <a:srgbClr val="A69564"/>
        </a:dk2>
        <a:lt2>
          <a:srgbClr val="EFDEAF"/>
        </a:lt2>
        <a:accent1>
          <a:srgbClr val="FFFFE3"/>
        </a:accent1>
        <a:accent2>
          <a:srgbClr val="BFBFA7"/>
        </a:accent2>
        <a:accent3>
          <a:srgbClr val="FBF6E6"/>
        </a:accent3>
        <a:accent4>
          <a:srgbClr val="3F1E00"/>
        </a:accent4>
        <a:accent5>
          <a:srgbClr val="FFFFEF"/>
        </a:accent5>
        <a:accent6>
          <a:srgbClr val="ADAD97"/>
        </a:accent6>
        <a:hlink>
          <a:srgbClr val="7B6D47"/>
        </a:hlink>
        <a:folHlink>
          <a:srgbClr val="A99D2F"/>
        </a:folHlink>
      </a:clrScheme>
      <a:clrMap bg1="lt1" tx1="dk1" bg2="lt2" tx2="dk2" accent1="accent1" accent2="accent2" accent3="accent3" accent4="accent4" accent5="accent5" accent6="accent6" hlink="hlink" folHlink="folHlink"/>
    </a:extraClrScheme>
    <a:extraClrScheme>
      <a:clrScheme name="Течение 9">
        <a:dk1>
          <a:srgbClr val="000000"/>
        </a:dk1>
        <a:lt1>
          <a:srgbClr val="FFFFFF"/>
        </a:lt1>
        <a:dk2>
          <a:srgbClr val="000000"/>
        </a:dk2>
        <a:lt2>
          <a:srgbClr val="808080"/>
        </a:lt2>
        <a:accent1>
          <a:srgbClr val="CCECFF"/>
        </a:accent1>
        <a:accent2>
          <a:srgbClr val="333399"/>
        </a:accent2>
        <a:accent3>
          <a:srgbClr val="FFFFFF"/>
        </a:accent3>
        <a:accent4>
          <a:srgbClr val="000000"/>
        </a:accent4>
        <a:accent5>
          <a:srgbClr val="E2F4FF"/>
        </a:accent5>
        <a:accent6>
          <a:srgbClr val="2D2D8A"/>
        </a:accent6>
        <a:hlink>
          <a:srgbClr val="6600FF"/>
        </a:hlink>
        <a:folHlink>
          <a:srgbClr val="0099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Stream</Template>
  <TotalTime>859</TotalTime>
  <Words>4455</Words>
  <Application>Microsoft Office PowerPoint</Application>
  <PresentationFormat>Экран (4:3)</PresentationFormat>
  <Paragraphs>212</Paragraphs>
  <Slides>25</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25</vt:i4>
      </vt:variant>
    </vt:vector>
  </HeadingPairs>
  <TitlesOfParts>
    <vt:vector size="26" baseType="lpstr">
      <vt:lpstr>Течение</vt:lpstr>
      <vt:lpstr>«Выразительность русской речи»</vt:lpstr>
      <vt:lpstr>Для выполнения анализа выразительности текста надо</vt:lpstr>
      <vt:lpstr>Теоретическая база для формирования умений, связанных с анализом выразительности текста</vt:lpstr>
      <vt:lpstr>Выразительность речи</vt:lpstr>
      <vt:lpstr>Слайд 5</vt:lpstr>
      <vt:lpstr>Выразительные средства фонетики</vt:lpstr>
      <vt:lpstr>Выразительные словообразовательные средства</vt:lpstr>
      <vt:lpstr>Лексические средства выразительности</vt:lpstr>
      <vt:lpstr>Слайд 9</vt:lpstr>
      <vt:lpstr>Слайд 10</vt:lpstr>
      <vt:lpstr>Слайд 11</vt:lpstr>
      <vt:lpstr>Слайд 12</vt:lpstr>
      <vt:lpstr>Слайд 13</vt:lpstr>
      <vt:lpstr>Слайд 14</vt:lpstr>
      <vt:lpstr>Слайд 15</vt:lpstr>
      <vt:lpstr>Слайд 16</vt:lpstr>
      <vt:lpstr>Синтаксические средства выразительности</vt:lpstr>
      <vt:lpstr>Слайд 18</vt:lpstr>
      <vt:lpstr>Слайд 19</vt:lpstr>
      <vt:lpstr>Слайд 20</vt:lpstr>
      <vt:lpstr>Слайд 21</vt:lpstr>
      <vt:lpstr>Слайд 22</vt:lpstr>
      <vt:lpstr>Слайд 23</vt:lpstr>
      <vt:lpstr>Слайд 24</vt:lpstr>
      <vt:lpstr>Слайд 25</vt:lpstr>
    </vt:vector>
  </TitlesOfParts>
  <Company>HOME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«Выразительность русской речи»</dc:title>
  <dc:creator>User</dc:creator>
  <cp:lastModifiedBy>Admin</cp:lastModifiedBy>
  <cp:revision>47</cp:revision>
  <dcterms:created xsi:type="dcterms:W3CDTF">2009-07-05T09:20:55Z</dcterms:created>
  <dcterms:modified xsi:type="dcterms:W3CDTF">2013-01-27T23:06:43Z</dcterms:modified>
</cp:coreProperties>
</file>

<file path=docProps/thumbnail.jpeg>
</file>