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9" r:id="rId9"/>
    <p:sldId id="263" r:id="rId10"/>
    <p:sldId id="264" r:id="rId11"/>
    <p:sldId id="265"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49" d="100"/>
          <a:sy n="49" d="100"/>
        </p:scale>
        <p:origin x="-111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13.04.2014</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476672"/>
            <a:ext cx="8229600" cy="1224136"/>
          </a:xfrm>
        </p:spPr>
        <p:txBody>
          <a:bodyPr/>
          <a:lstStyle/>
          <a:p>
            <a:r>
              <a:rPr lang="ru-RU" dirty="0" smtClean="0">
                <a:solidFill>
                  <a:srgbClr val="7030A0"/>
                </a:solidFill>
              </a:rPr>
              <a:t>Благая весть</a:t>
            </a:r>
            <a:endParaRPr lang="ru-RU" dirty="0">
              <a:solidFill>
                <a:srgbClr val="7030A0"/>
              </a:solidFill>
            </a:endParaRPr>
          </a:p>
        </p:txBody>
      </p:sp>
      <p:pic>
        <p:nvPicPr>
          <p:cNvPr id="14338" name="Picture 2" descr="http://upload.wikimedia.org/wikipedia/commons/thumb/f/f6/Annunciation_sofia_kievskaya.jpg/300px-Annunciation_sofia_kievskaya.jpg"/>
          <p:cNvPicPr>
            <a:picLocks noChangeAspect="1" noChangeArrowheads="1"/>
          </p:cNvPicPr>
          <p:nvPr/>
        </p:nvPicPr>
        <p:blipFill>
          <a:blip r:embed="rId2" cstate="print"/>
          <a:srcRect/>
          <a:stretch>
            <a:fillRect/>
          </a:stretch>
        </p:blipFill>
        <p:spPr bwMode="auto">
          <a:xfrm>
            <a:off x="2555776" y="1916832"/>
            <a:ext cx="3816424" cy="374009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solidFill>
                  <a:srgbClr val="002060"/>
                </a:solidFill>
              </a:rPr>
              <a:t>Ботичелли</a:t>
            </a:r>
            <a:endParaRPr lang="ru-RU" dirty="0">
              <a:solidFill>
                <a:srgbClr val="002060"/>
              </a:solidFill>
            </a:endParaRPr>
          </a:p>
        </p:txBody>
      </p:sp>
      <p:pic>
        <p:nvPicPr>
          <p:cNvPr id="33794" name="Picture 2" descr="http://i049.radikal.ru/0904/dd/370eca1fc409t.jpg"/>
          <p:cNvPicPr>
            <a:picLocks noChangeAspect="1" noChangeArrowheads="1"/>
          </p:cNvPicPr>
          <p:nvPr/>
        </p:nvPicPr>
        <p:blipFill>
          <a:blip r:embed="rId2" cstate="print"/>
          <a:srcRect b="5980"/>
          <a:stretch>
            <a:fillRect/>
          </a:stretch>
        </p:blipFill>
        <p:spPr bwMode="auto">
          <a:xfrm>
            <a:off x="0" y="1988840"/>
            <a:ext cx="9144000" cy="388097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417638"/>
          </a:xfrm>
        </p:spPr>
        <p:txBody>
          <a:bodyPr/>
          <a:lstStyle/>
          <a:p>
            <a:pPr algn="l"/>
            <a:r>
              <a:rPr lang="ru-RU" dirty="0" smtClean="0">
                <a:solidFill>
                  <a:srgbClr val="002060"/>
                </a:solidFill>
              </a:rPr>
              <a:t>М.Нестеров             А.Рублев</a:t>
            </a:r>
            <a:endParaRPr lang="ru-RU" dirty="0">
              <a:solidFill>
                <a:srgbClr val="002060"/>
              </a:solidFill>
            </a:endParaRPr>
          </a:p>
        </p:txBody>
      </p:sp>
      <p:pic>
        <p:nvPicPr>
          <p:cNvPr id="34818" name="Picture 2" descr="http://s48.radikal.ru/i119/0808/f9/55d50c131cab.jpg"/>
          <p:cNvPicPr>
            <a:picLocks noChangeAspect="1" noChangeArrowheads="1"/>
          </p:cNvPicPr>
          <p:nvPr/>
        </p:nvPicPr>
        <p:blipFill>
          <a:blip r:embed="rId2" cstate="print"/>
          <a:srcRect/>
          <a:stretch>
            <a:fillRect/>
          </a:stretch>
        </p:blipFill>
        <p:spPr bwMode="auto">
          <a:xfrm>
            <a:off x="0" y="1103316"/>
            <a:ext cx="4355976" cy="5754684"/>
          </a:xfrm>
          <a:prstGeom prst="rect">
            <a:avLst/>
          </a:prstGeom>
          <a:noFill/>
        </p:spPr>
      </p:pic>
      <p:pic>
        <p:nvPicPr>
          <p:cNvPr id="34820" name="Picture 4" descr="http://s41.radikal.ru/i093/0808/48/d28a702b2c3at.jpg"/>
          <p:cNvPicPr>
            <a:picLocks noChangeAspect="1" noChangeArrowheads="1"/>
          </p:cNvPicPr>
          <p:nvPr/>
        </p:nvPicPr>
        <p:blipFill>
          <a:blip r:embed="rId3" cstate="print"/>
          <a:srcRect b="2277"/>
          <a:stretch>
            <a:fillRect/>
          </a:stretch>
        </p:blipFill>
        <p:spPr bwMode="auto">
          <a:xfrm>
            <a:off x="5076056" y="1144593"/>
            <a:ext cx="4067944" cy="571340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11960" y="274638"/>
            <a:ext cx="4474840" cy="1143000"/>
          </a:xfrm>
        </p:spPr>
        <p:txBody>
          <a:bodyPr/>
          <a:lstStyle/>
          <a:p>
            <a:r>
              <a:rPr lang="ru-RU" dirty="0" smtClean="0">
                <a:solidFill>
                  <a:srgbClr val="002060"/>
                </a:solidFill>
              </a:rPr>
              <a:t>Рубенс</a:t>
            </a:r>
            <a:endParaRPr lang="ru-RU" dirty="0">
              <a:solidFill>
                <a:srgbClr val="002060"/>
              </a:solidFill>
            </a:endParaRPr>
          </a:p>
        </p:txBody>
      </p:sp>
      <p:pic>
        <p:nvPicPr>
          <p:cNvPr id="35842" name="Picture 2" descr="http://s43.radikal.ru/i102/0808/05/4b664efb12c9.jpg"/>
          <p:cNvPicPr>
            <a:picLocks noChangeAspect="1" noChangeArrowheads="1"/>
          </p:cNvPicPr>
          <p:nvPr/>
        </p:nvPicPr>
        <p:blipFill>
          <a:blip r:embed="rId2" cstate="print"/>
          <a:srcRect/>
          <a:stretch>
            <a:fillRect/>
          </a:stretch>
        </p:blipFill>
        <p:spPr bwMode="auto">
          <a:xfrm>
            <a:off x="0" y="-53555"/>
            <a:ext cx="4067944" cy="6911555"/>
          </a:xfrm>
          <a:prstGeom prst="rect">
            <a:avLst/>
          </a:prstGeom>
          <a:noFill/>
        </p:spPr>
      </p:pic>
      <p:pic>
        <p:nvPicPr>
          <p:cNvPr id="35844" name="Picture 4" descr="http://s59.radikal.ru/i166/0808/c0/88362a18f8aat.jpg"/>
          <p:cNvPicPr>
            <a:picLocks noChangeAspect="1" noChangeArrowheads="1"/>
          </p:cNvPicPr>
          <p:nvPr/>
        </p:nvPicPr>
        <p:blipFill>
          <a:blip r:embed="rId3" cstate="print"/>
          <a:srcRect b="2846"/>
          <a:stretch>
            <a:fillRect/>
          </a:stretch>
        </p:blipFill>
        <p:spPr bwMode="auto">
          <a:xfrm>
            <a:off x="4006150" y="1268760"/>
            <a:ext cx="5137850" cy="5589240"/>
          </a:xfrm>
          <a:prstGeom prst="rect">
            <a:avLst/>
          </a:prstGeom>
          <a:noFill/>
        </p:spPr>
      </p:pic>
      <p:sp>
        <p:nvSpPr>
          <p:cNvPr id="5" name="TextBox 4"/>
          <p:cNvSpPr txBox="1"/>
          <p:nvPr/>
        </p:nvSpPr>
        <p:spPr>
          <a:xfrm>
            <a:off x="1691680" y="0"/>
            <a:ext cx="2376264" cy="646331"/>
          </a:xfrm>
          <a:prstGeom prst="rect">
            <a:avLst/>
          </a:prstGeom>
          <a:noFill/>
        </p:spPr>
        <p:txBody>
          <a:bodyPr wrap="square" rtlCol="0">
            <a:spAutoFit/>
          </a:bodyPr>
          <a:lstStyle/>
          <a:p>
            <a:r>
              <a:rPr lang="ru-RU" sz="3600" b="1" dirty="0" smtClean="0">
                <a:solidFill>
                  <a:srgbClr val="FF0000"/>
                </a:solidFill>
              </a:rPr>
              <a:t>Ф.Гойя</a:t>
            </a:r>
            <a:endParaRPr lang="ru-RU" sz="3600" b="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2060"/>
                </a:solidFill>
              </a:rPr>
              <a:t>Праздник Благовещения на Руси</a:t>
            </a:r>
            <a:endParaRPr lang="ru-RU" dirty="0">
              <a:solidFill>
                <a:srgbClr val="002060"/>
              </a:solidFill>
            </a:endParaRPr>
          </a:p>
        </p:txBody>
      </p:sp>
      <p:sp>
        <p:nvSpPr>
          <p:cNvPr id="3" name="Содержимое 2"/>
          <p:cNvSpPr>
            <a:spLocks noGrp="1"/>
          </p:cNvSpPr>
          <p:nvPr>
            <p:ph idx="1"/>
          </p:nvPr>
        </p:nvSpPr>
        <p:spPr>
          <a:xfrm>
            <a:off x="0" y="1600200"/>
            <a:ext cx="5292080" cy="5257800"/>
          </a:xfrm>
        </p:spPr>
        <p:txBody>
          <a:bodyPr>
            <a:normAutofit fontScale="77500" lnSpcReduction="20000"/>
          </a:bodyPr>
          <a:lstStyle/>
          <a:p>
            <a:pPr>
              <a:buNone/>
            </a:pPr>
            <a:r>
              <a:rPr lang="ru-RU" dirty="0" smtClean="0"/>
              <a:t>      В древности празднику Благовещения давали разные названия: зачатие Христа, Благовещение о Христе, Начало искупления, Благовещение ангела Марии. О том, где и как впервые появился праздник Благовещения, ничего неизвестно. Известно лишь, что в 560 году император </a:t>
            </a:r>
            <a:r>
              <a:rPr lang="ru-RU" dirty="0" err="1" smtClean="0"/>
              <a:t>Иустиниан</a:t>
            </a:r>
            <a:r>
              <a:rPr lang="ru-RU" dirty="0" smtClean="0"/>
              <a:t> указал дату празднования Благовещения — 25 марта (7 апреля по новому стилю). С Благовещением в народе связаны некоторые старинные обычаи. Говорят, что в Благовещение «птица гнезда не вьет, девица косы не плетет», то есть всякая работа считается грехом.</a:t>
            </a:r>
            <a:endParaRPr lang="ru-RU" dirty="0"/>
          </a:p>
        </p:txBody>
      </p:sp>
      <p:pic>
        <p:nvPicPr>
          <p:cNvPr id="36866" name="Picture 2" descr="http://news.kremlin.ru/media/events/photos/big/41d367629447fe6d9d90.jpeg"/>
          <p:cNvPicPr>
            <a:picLocks noChangeAspect="1" noChangeArrowheads="1"/>
          </p:cNvPicPr>
          <p:nvPr/>
        </p:nvPicPr>
        <p:blipFill>
          <a:blip r:embed="rId2" cstate="print"/>
          <a:srcRect/>
          <a:stretch>
            <a:fillRect/>
          </a:stretch>
        </p:blipFill>
        <p:spPr bwMode="auto">
          <a:xfrm>
            <a:off x="5508104" y="1484783"/>
            <a:ext cx="3400797" cy="5107079"/>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2060"/>
                </a:solidFill>
              </a:rPr>
              <a:t>Вопросы к уроку:</a:t>
            </a:r>
            <a:endParaRPr lang="ru-RU" dirty="0">
              <a:solidFill>
                <a:srgbClr val="002060"/>
              </a:solidFill>
            </a:endParaRPr>
          </a:p>
        </p:txBody>
      </p:sp>
      <p:sp>
        <p:nvSpPr>
          <p:cNvPr id="3" name="Содержимое 2"/>
          <p:cNvSpPr>
            <a:spLocks noGrp="1"/>
          </p:cNvSpPr>
          <p:nvPr>
            <p:ph idx="1"/>
          </p:nvPr>
        </p:nvSpPr>
        <p:spPr/>
        <p:txBody>
          <a:bodyPr/>
          <a:lstStyle/>
          <a:p>
            <a:pPr marL="651510" indent="-514350">
              <a:buAutoNum type="arabicPeriod"/>
            </a:pPr>
            <a:r>
              <a:rPr lang="ru-RU" dirty="0" smtClean="0"/>
              <a:t>Почему ангел сказал Марии, что она благословенна между женами? </a:t>
            </a:r>
          </a:p>
          <a:p>
            <a:pPr marL="651510" indent="-514350">
              <a:buAutoNum type="arabicPeriod"/>
            </a:pPr>
            <a:r>
              <a:rPr lang="ru-RU" dirty="0" smtClean="0"/>
              <a:t>С каким событием это связано?</a:t>
            </a:r>
          </a:p>
          <a:p>
            <a:pPr marL="651510" indent="-514350">
              <a:buAutoNum type="arabicPeriod"/>
            </a:pPr>
            <a:r>
              <a:rPr lang="ru-RU" dirty="0" smtClean="0"/>
              <a:t>Как это должно было отразиться на всех людях?</a:t>
            </a:r>
          </a:p>
          <a:p>
            <a:pPr marL="651510" indent="-514350">
              <a:buAutoNum type="arabicPeriod"/>
            </a:pPr>
            <a:r>
              <a:rPr lang="ru-RU" dirty="0" smtClean="0"/>
              <a:t>Как еще называют праздник Благовещения?</a:t>
            </a:r>
          </a:p>
          <a:p>
            <a:pPr marL="651510" indent="-514350">
              <a:buAutoNum type="arabicPeriod"/>
            </a:pPr>
            <a:r>
              <a:rPr lang="ru-RU" dirty="0" smtClean="0"/>
              <a:t>Когда он празднуется в России?</a:t>
            </a:r>
          </a:p>
          <a:p>
            <a:pPr marL="651510" indent="-514350">
              <a:buAutoNum type="arabicPeriod"/>
            </a:pPr>
            <a:endParaRPr lang="ru-RU" dirty="0" smtClean="0"/>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2060"/>
                </a:solidFill>
              </a:rPr>
              <a:t>Однажды весной</a:t>
            </a:r>
            <a:endParaRPr lang="ru-RU" dirty="0">
              <a:solidFill>
                <a:srgbClr val="002060"/>
              </a:solidFill>
            </a:endParaRPr>
          </a:p>
        </p:txBody>
      </p:sp>
      <p:sp>
        <p:nvSpPr>
          <p:cNvPr id="3" name="Содержимое 2"/>
          <p:cNvSpPr>
            <a:spLocks noGrp="1"/>
          </p:cNvSpPr>
          <p:nvPr>
            <p:ph idx="1"/>
          </p:nvPr>
        </p:nvSpPr>
        <p:spPr>
          <a:xfrm>
            <a:off x="-252536" y="1412776"/>
            <a:ext cx="5184576" cy="5257800"/>
          </a:xfrm>
        </p:spPr>
        <p:txBody>
          <a:bodyPr>
            <a:normAutofit fontScale="85000" lnSpcReduction="20000"/>
          </a:bodyPr>
          <a:lstStyle/>
          <a:p>
            <a:pPr>
              <a:buNone/>
            </a:pPr>
            <a:r>
              <a:rPr lang="ru-RU" dirty="0" smtClean="0"/>
              <a:t>      События Благовещения описаны единственным евангелистом — апостолом Лукой. </a:t>
            </a:r>
          </a:p>
          <a:p>
            <a:pPr>
              <a:buNone/>
            </a:pPr>
            <a:r>
              <a:rPr lang="ru-RU" dirty="0" smtClean="0"/>
              <a:t>      Архангел Гавриил был послан Богом в </a:t>
            </a:r>
            <a:r>
              <a:rPr lang="ru-RU" dirty="0" err="1" smtClean="0"/>
              <a:t>Назарет</a:t>
            </a:r>
            <a:r>
              <a:rPr lang="ru-RU" dirty="0" smtClean="0"/>
              <a:t> к Деве Марии с вестью о грядущем рождении от неё Спасителя мира:</a:t>
            </a:r>
          </a:p>
          <a:p>
            <a:pPr>
              <a:buNone/>
            </a:pPr>
            <a:r>
              <a:rPr lang="ru-RU" i="1" dirty="0" smtClean="0"/>
              <a:t>      Ангел, войдя к Ней, сказал: радуйся, Благодатная! Господь с Тобою; благословенна Ты между жёнами. И сказал Ей Ангел: не бойся, Мария, ибо Ты обрела благодать у Бога; и вот, зачнёшь во чреве, и родишь Сына, и наречёшь Ему имя: Иисус. Он будет велик, и Царству Его не будет конца.</a:t>
            </a:r>
            <a:endParaRPr lang="ru-RU" dirty="0"/>
          </a:p>
        </p:txBody>
      </p:sp>
      <p:pic>
        <p:nvPicPr>
          <p:cNvPr id="1026" name="Picture 2" descr="Файл:Sandro Botticelli 080.jpg"/>
          <p:cNvPicPr>
            <a:picLocks noChangeAspect="1" noChangeArrowheads="1"/>
          </p:cNvPicPr>
          <p:nvPr/>
        </p:nvPicPr>
        <p:blipFill>
          <a:blip r:embed="rId2" cstate="print"/>
          <a:srcRect/>
          <a:stretch>
            <a:fillRect/>
          </a:stretch>
        </p:blipFill>
        <p:spPr bwMode="auto">
          <a:xfrm>
            <a:off x="4875366" y="1772816"/>
            <a:ext cx="4268634" cy="410445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994122"/>
          </a:xfrm>
        </p:spPr>
        <p:txBody>
          <a:bodyPr>
            <a:normAutofit fontScale="90000"/>
          </a:bodyPr>
          <a:lstStyle/>
          <a:p>
            <a:r>
              <a:rPr lang="ru-RU" b="0" dirty="0" smtClean="0">
                <a:solidFill>
                  <a:srgbClr val="002060"/>
                </a:solidFill>
              </a:rPr>
              <a:t>Мозаика в церкви </a:t>
            </a:r>
            <a:r>
              <a:rPr lang="ru-RU" b="0" dirty="0" err="1" smtClean="0">
                <a:solidFill>
                  <a:srgbClr val="002060"/>
                </a:solidFill>
              </a:rPr>
              <a:t>Санта-Мария-ин-Трастевере</a:t>
            </a:r>
            <a:r>
              <a:rPr lang="ru-RU" b="0" dirty="0" smtClean="0">
                <a:solidFill>
                  <a:srgbClr val="002060"/>
                </a:solidFill>
              </a:rPr>
              <a:t> в Риме, XIII в.</a:t>
            </a:r>
            <a:endParaRPr lang="ru-RU" dirty="0">
              <a:solidFill>
                <a:srgbClr val="002060"/>
              </a:solidFill>
            </a:endParaRPr>
          </a:p>
        </p:txBody>
      </p:sp>
      <p:pic>
        <p:nvPicPr>
          <p:cNvPr id="27650" name="Picture 2" descr="Файл:Pietro Cavallini 013.jpg"/>
          <p:cNvPicPr>
            <a:picLocks noChangeAspect="1" noChangeArrowheads="1"/>
          </p:cNvPicPr>
          <p:nvPr/>
        </p:nvPicPr>
        <p:blipFill>
          <a:blip r:embed="rId2" cstate="print"/>
          <a:srcRect/>
          <a:stretch>
            <a:fillRect/>
          </a:stretch>
        </p:blipFill>
        <p:spPr bwMode="auto">
          <a:xfrm>
            <a:off x="0" y="1325880"/>
            <a:ext cx="9144000" cy="553212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r>
              <a:rPr lang="ru-RU" dirty="0" smtClean="0">
                <a:solidFill>
                  <a:srgbClr val="002060"/>
                </a:solidFill>
              </a:rPr>
              <a:t>М.Кузмин «Благовещение»</a:t>
            </a:r>
            <a:endParaRPr lang="ru-RU" dirty="0">
              <a:solidFill>
                <a:srgbClr val="002060"/>
              </a:solidFill>
            </a:endParaRPr>
          </a:p>
        </p:txBody>
      </p:sp>
      <p:sp>
        <p:nvSpPr>
          <p:cNvPr id="10" name="Содержимое 9"/>
          <p:cNvSpPr>
            <a:spLocks noGrp="1"/>
          </p:cNvSpPr>
          <p:nvPr>
            <p:ph sz="half" idx="1"/>
          </p:nvPr>
        </p:nvSpPr>
        <p:spPr>
          <a:xfrm>
            <a:off x="251520" y="1600200"/>
            <a:ext cx="4244280" cy="4525963"/>
          </a:xfrm>
        </p:spPr>
        <p:txBody>
          <a:bodyPr>
            <a:normAutofit fontScale="77500" lnSpcReduction="20000"/>
          </a:bodyPr>
          <a:lstStyle/>
          <a:p>
            <a:pPr>
              <a:buNone/>
            </a:pPr>
            <a:r>
              <a:rPr lang="ru-RU" dirty="0" smtClean="0"/>
              <a:t>Ангел  к  Марии  пришёл,</a:t>
            </a:r>
          </a:p>
          <a:p>
            <a:pPr>
              <a:buNone/>
            </a:pPr>
            <a:r>
              <a:rPr lang="ru-RU" dirty="0" smtClean="0"/>
              <a:t>Слова  он  для  Девы  нашёл.</a:t>
            </a:r>
          </a:p>
          <a:p>
            <a:pPr>
              <a:buNone/>
            </a:pPr>
            <a:r>
              <a:rPr lang="ru-RU" dirty="0" smtClean="0"/>
              <a:t>Что  ждёт  Её  Сына  рождение,</a:t>
            </a:r>
          </a:p>
          <a:p>
            <a:pPr>
              <a:buNone/>
            </a:pPr>
            <a:r>
              <a:rPr lang="ru-RU" dirty="0" smtClean="0"/>
              <a:t>Обычное  в  жизни  явление.</a:t>
            </a:r>
          </a:p>
          <a:p>
            <a:pPr>
              <a:buNone/>
            </a:pPr>
            <a:r>
              <a:rPr lang="ru-RU" dirty="0" smtClean="0"/>
              <a:t>А  дальше  -  всё  </a:t>
            </a:r>
            <a:r>
              <a:rPr lang="ru-RU" dirty="0" err="1" smtClean="0"/>
              <a:t>по-земному</a:t>
            </a:r>
            <a:r>
              <a:rPr lang="ru-RU" dirty="0" smtClean="0"/>
              <a:t>,</a:t>
            </a:r>
          </a:p>
          <a:p>
            <a:pPr>
              <a:buNone/>
            </a:pPr>
            <a:r>
              <a:rPr lang="ru-RU" dirty="0" smtClean="0"/>
              <a:t>Ребёнку  Её  дорогому.</a:t>
            </a:r>
          </a:p>
          <a:p>
            <a:pPr>
              <a:buNone/>
            </a:pPr>
            <a:r>
              <a:rPr lang="ru-RU" dirty="0" smtClean="0"/>
              <a:t>Прожить  до  конца  надлежит,</a:t>
            </a:r>
          </a:p>
          <a:p>
            <a:pPr>
              <a:buNone/>
            </a:pPr>
            <a:r>
              <a:rPr lang="ru-RU" dirty="0" smtClean="0"/>
              <a:t>Мессией  себя  ощутить.</a:t>
            </a:r>
          </a:p>
          <a:p>
            <a:pPr>
              <a:buNone/>
            </a:pPr>
            <a:r>
              <a:rPr lang="ru-RU" dirty="0" smtClean="0"/>
              <a:t>По  истинной  силе  и  духу,</a:t>
            </a:r>
          </a:p>
          <a:p>
            <a:pPr>
              <a:buNone/>
            </a:pPr>
            <a:r>
              <a:rPr lang="ru-RU" dirty="0" smtClean="0"/>
              <a:t>Чтоб  легче  по  весу  и  пуху.</a:t>
            </a:r>
          </a:p>
          <a:p>
            <a:pPr>
              <a:buNone/>
            </a:pPr>
            <a:r>
              <a:rPr lang="ru-RU" dirty="0" smtClean="0"/>
              <a:t>Истина  Его  бы  была,</a:t>
            </a:r>
          </a:p>
          <a:p>
            <a:pPr>
              <a:buNone/>
            </a:pPr>
            <a:r>
              <a:rPr lang="ru-RU" dirty="0" smtClean="0"/>
              <a:t>В  чудные  дали  влекла.</a:t>
            </a:r>
            <a:endParaRPr lang="ru-RU" dirty="0"/>
          </a:p>
        </p:txBody>
      </p:sp>
      <p:sp>
        <p:nvSpPr>
          <p:cNvPr id="11" name="Содержимое 10"/>
          <p:cNvSpPr>
            <a:spLocks noGrp="1"/>
          </p:cNvSpPr>
          <p:nvPr>
            <p:ph sz="half" idx="2"/>
          </p:nvPr>
        </p:nvSpPr>
        <p:spPr>
          <a:xfrm>
            <a:off x="4427984" y="1600200"/>
            <a:ext cx="4258816" cy="4525963"/>
          </a:xfrm>
        </p:spPr>
        <p:txBody>
          <a:bodyPr>
            <a:normAutofit fontScale="77500" lnSpcReduction="20000"/>
          </a:bodyPr>
          <a:lstStyle/>
          <a:p>
            <a:pPr>
              <a:buNone/>
            </a:pPr>
            <a:r>
              <a:rPr lang="ru-RU" dirty="0" smtClean="0"/>
              <a:t>Жить  на  земле  помогала,</a:t>
            </a:r>
          </a:p>
          <a:p>
            <a:pPr>
              <a:buNone/>
            </a:pPr>
            <a:r>
              <a:rPr lang="ru-RU" dirty="0" smtClean="0"/>
              <a:t>Простые  предметы  решала.</a:t>
            </a:r>
          </a:p>
          <a:p>
            <a:pPr>
              <a:buNone/>
            </a:pPr>
            <a:r>
              <a:rPr lang="ru-RU" dirty="0" smtClean="0"/>
              <a:t>И  будет  за  то  Он  проклят,</a:t>
            </a:r>
          </a:p>
          <a:p>
            <a:pPr>
              <a:buNone/>
            </a:pPr>
            <a:r>
              <a:rPr lang="ru-RU" dirty="0" smtClean="0"/>
              <a:t>И  даже  (мы  знаем)  распят.</a:t>
            </a:r>
          </a:p>
          <a:p>
            <a:pPr>
              <a:buNone/>
            </a:pPr>
            <a:r>
              <a:rPr lang="ru-RU" dirty="0" smtClean="0"/>
              <a:t>Дальше  Его  Воскресение</a:t>
            </a:r>
          </a:p>
          <a:p>
            <a:pPr>
              <a:buNone/>
            </a:pPr>
            <a:r>
              <a:rPr lang="ru-RU" dirty="0" smtClean="0"/>
              <a:t>Придёт  как  любви  дуновение.</a:t>
            </a:r>
          </a:p>
          <a:p>
            <a:pPr>
              <a:buNone/>
            </a:pPr>
            <a:r>
              <a:rPr lang="ru-RU" dirty="0" smtClean="0"/>
              <a:t>Что  вся  то  есть  жизнь  не  пуста,</a:t>
            </a:r>
          </a:p>
          <a:p>
            <a:pPr>
              <a:buNone/>
            </a:pPr>
            <a:r>
              <a:rPr lang="ru-RU" dirty="0" smtClean="0"/>
              <a:t>Нам  чтить  Воскресенье   Христа.</a:t>
            </a:r>
          </a:p>
          <a:p>
            <a:pPr>
              <a:buNone/>
            </a:pPr>
            <a:r>
              <a:rPr lang="ru-RU" dirty="0" smtClean="0"/>
              <a:t>Всем  выпало  совсем  неспроста,</a:t>
            </a:r>
          </a:p>
          <a:p>
            <a:pPr>
              <a:buNone/>
            </a:pPr>
            <a:r>
              <a:rPr lang="ru-RU" dirty="0" smtClean="0"/>
              <a:t>В  нас  истина  -  светом  Креста.</a:t>
            </a:r>
          </a:p>
          <a:p>
            <a:pPr>
              <a:buNone/>
            </a:pPr>
            <a:r>
              <a:rPr lang="ru-RU" dirty="0" smtClean="0"/>
              <a:t>Его, </a:t>
            </a:r>
          </a:p>
          <a:p>
            <a:pPr>
              <a:buNone/>
            </a:pPr>
            <a:r>
              <a:rPr lang="ru-RU" dirty="0" smtClean="0"/>
              <a:t>Для  всех.</a:t>
            </a:r>
          </a:p>
          <a:p>
            <a:pPr>
              <a:buNone/>
            </a:pPr>
            <a:r>
              <a:rPr lang="ru-RU" dirty="0" smtClean="0"/>
              <a:t>Так  Ангел  шепнул,</a:t>
            </a:r>
          </a:p>
          <a:p>
            <a:pPr>
              <a:buNone/>
            </a:pPr>
            <a:r>
              <a:rPr lang="ru-RU" dirty="0" smtClean="0"/>
              <a:t>Для  Марии.</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2060"/>
                </a:solidFill>
              </a:rPr>
              <a:t>«Устюжское Благовещение»</a:t>
            </a:r>
            <a:endParaRPr lang="ru-RU" dirty="0">
              <a:solidFill>
                <a:srgbClr val="002060"/>
              </a:solidFill>
            </a:endParaRPr>
          </a:p>
        </p:txBody>
      </p:sp>
      <p:sp>
        <p:nvSpPr>
          <p:cNvPr id="3" name="Содержимое 2"/>
          <p:cNvSpPr>
            <a:spLocks noGrp="1"/>
          </p:cNvSpPr>
          <p:nvPr>
            <p:ph idx="1"/>
          </p:nvPr>
        </p:nvSpPr>
        <p:spPr>
          <a:xfrm>
            <a:off x="-180528" y="1340768"/>
            <a:ext cx="5328592" cy="5069160"/>
          </a:xfrm>
        </p:spPr>
        <p:txBody>
          <a:bodyPr>
            <a:normAutofit fontScale="85000" lnSpcReduction="20000"/>
          </a:bodyPr>
          <a:lstStyle/>
          <a:p>
            <a:pPr>
              <a:buNone/>
            </a:pPr>
            <a:r>
              <a:rPr lang="ru-RU" dirty="0" smtClean="0"/>
              <a:t>      Написана в 20-30-е годы XII века в Великом Новгороде. Одна из немногих сохранившихся русских икон </a:t>
            </a:r>
            <a:r>
              <a:rPr lang="ru-RU" dirty="0" err="1" smtClean="0"/>
              <a:t>домонгольского</a:t>
            </a:r>
            <a:r>
              <a:rPr lang="ru-RU" dirty="0" smtClean="0"/>
              <a:t> периода. Хранится в Третьяковской галерее. В монументальных фигурах архангела Гавриила и Марии чувствуется основательное знание автором иконы современных ему образцов византийской живописи. Хотя фигуры несколько грузны, чем они отличаются от изображений на чисто греческих иконах, им свойственна строгая пропорциональность. Лица отличаются особой мягкостью.</a:t>
            </a:r>
            <a:endParaRPr lang="ru-RU" dirty="0"/>
          </a:p>
        </p:txBody>
      </p:sp>
      <p:pic>
        <p:nvPicPr>
          <p:cNvPr id="28674" name="Picture 2" descr="Благовещение Устюжское - Google Art Project.jpg"/>
          <p:cNvPicPr>
            <a:picLocks noChangeAspect="1" noChangeArrowheads="1"/>
          </p:cNvPicPr>
          <p:nvPr/>
        </p:nvPicPr>
        <p:blipFill>
          <a:blip r:embed="rId2" cstate="print"/>
          <a:srcRect/>
          <a:stretch>
            <a:fillRect/>
          </a:stretch>
        </p:blipFill>
        <p:spPr bwMode="auto">
          <a:xfrm>
            <a:off x="5076056" y="1244998"/>
            <a:ext cx="3793604" cy="534898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pic>
        <p:nvPicPr>
          <p:cNvPr id="30722" name="Picture 2" descr="Файл:La Anunciación, by Fra Angelico, from Prado in Google Earth - main panel.jpg"/>
          <p:cNvPicPr>
            <a:picLocks noChangeAspect="1" noChangeArrowheads="1"/>
          </p:cNvPicPr>
          <p:nvPr/>
        </p:nvPicPr>
        <p:blipFill>
          <a:blip r:embed="rId2" cstate="print"/>
          <a:srcRect/>
          <a:stretch>
            <a:fillRect/>
          </a:stretch>
        </p:blipFill>
        <p:spPr bwMode="auto">
          <a:xfrm>
            <a:off x="323528" y="0"/>
            <a:ext cx="8618221" cy="6858000"/>
          </a:xfrm>
          <a:prstGeom prst="rect">
            <a:avLst/>
          </a:prstGeom>
          <a:noFill/>
        </p:spPr>
      </p:pic>
      <p:sp>
        <p:nvSpPr>
          <p:cNvPr id="6" name="TextBox 5"/>
          <p:cNvSpPr txBox="1"/>
          <p:nvPr/>
        </p:nvSpPr>
        <p:spPr>
          <a:xfrm>
            <a:off x="539552" y="5733256"/>
            <a:ext cx="1728192" cy="830997"/>
          </a:xfrm>
          <a:prstGeom prst="rect">
            <a:avLst/>
          </a:prstGeom>
          <a:noFill/>
        </p:spPr>
        <p:txBody>
          <a:bodyPr wrap="square" rtlCol="0">
            <a:spAutoFit/>
          </a:bodyPr>
          <a:lstStyle/>
          <a:p>
            <a:r>
              <a:rPr lang="ru-RU" sz="2400" b="1" dirty="0" err="1" smtClean="0">
                <a:solidFill>
                  <a:srgbClr val="FFFF00"/>
                </a:solidFill>
              </a:rPr>
              <a:t>Фра</a:t>
            </a:r>
            <a:r>
              <a:rPr lang="ru-RU" sz="2400" b="1" dirty="0" smtClean="0">
                <a:solidFill>
                  <a:srgbClr val="FFFF00"/>
                </a:solidFill>
              </a:rPr>
              <a:t> </a:t>
            </a:r>
            <a:r>
              <a:rPr lang="ru-RU" sz="2400" b="1" dirty="0" err="1" smtClean="0">
                <a:solidFill>
                  <a:srgbClr val="FFFF00"/>
                </a:solidFill>
              </a:rPr>
              <a:t>Беато</a:t>
            </a:r>
            <a:r>
              <a:rPr lang="ru-RU" sz="2400" b="1" dirty="0" smtClean="0">
                <a:solidFill>
                  <a:srgbClr val="FFFF00"/>
                </a:solidFill>
              </a:rPr>
              <a:t> </a:t>
            </a:r>
            <a:r>
              <a:rPr lang="ru-RU" sz="2400" b="1" dirty="0" err="1" smtClean="0">
                <a:solidFill>
                  <a:srgbClr val="FFFF00"/>
                </a:solidFill>
              </a:rPr>
              <a:t>Анжелико</a:t>
            </a:r>
            <a:endParaRPr lang="ru-RU" sz="2400" b="1" dirty="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2060"/>
                </a:solidFill>
              </a:rPr>
              <a:t>Леонардо да Винчи</a:t>
            </a:r>
            <a:endParaRPr lang="ru-RU" dirty="0">
              <a:solidFill>
                <a:srgbClr val="002060"/>
              </a:solidFill>
            </a:endParaRPr>
          </a:p>
        </p:txBody>
      </p:sp>
      <p:pic>
        <p:nvPicPr>
          <p:cNvPr id="31746" name="Picture 2" descr="Файл:Leonardo da Vinci - Annunciazione - Google Art Project.jpg"/>
          <p:cNvPicPr>
            <a:picLocks noChangeAspect="1" noChangeArrowheads="1"/>
          </p:cNvPicPr>
          <p:nvPr/>
        </p:nvPicPr>
        <p:blipFill>
          <a:blip r:embed="rId2" cstate="print"/>
          <a:srcRect/>
          <a:stretch>
            <a:fillRect/>
          </a:stretch>
        </p:blipFill>
        <p:spPr bwMode="auto">
          <a:xfrm>
            <a:off x="0" y="2204864"/>
            <a:ext cx="9302671" cy="4221088"/>
          </a:xfrm>
          <a:prstGeom prst="rect">
            <a:avLst/>
          </a:prstGeom>
          <a:noFill/>
        </p:spPr>
      </p:pic>
      <p:pic>
        <p:nvPicPr>
          <p:cNvPr id="4" name="Picture 2" descr="Файл:Leonardo da Vinci - Annunciazione - Google Art Project.jpg"/>
          <p:cNvPicPr>
            <a:picLocks noChangeAspect="1" noChangeArrowheads="1"/>
          </p:cNvPicPr>
          <p:nvPr/>
        </p:nvPicPr>
        <p:blipFill>
          <a:blip r:embed="rId2" cstate="print"/>
          <a:srcRect/>
          <a:stretch>
            <a:fillRect/>
          </a:stretch>
        </p:blipFill>
        <p:spPr bwMode="auto">
          <a:xfrm>
            <a:off x="-29153" y="2204864"/>
            <a:ext cx="9302671" cy="42210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p:txBody>
          <a:bodyPr/>
          <a:lstStyle/>
          <a:p>
            <a:r>
              <a:rPr lang="ru-RU" dirty="0" smtClean="0">
                <a:solidFill>
                  <a:srgbClr val="002060"/>
                </a:solidFill>
              </a:rPr>
              <a:t>Леонардо да Винчи</a:t>
            </a:r>
            <a:endParaRPr lang="ru-RU" dirty="0">
              <a:solidFill>
                <a:srgbClr val="002060"/>
              </a:solidFill>
            </a:endParaRPr>
          </a:p>
        </p:txBody>
      </p:sp>
      <p:pic>
        <p:nvPicPr>
          <p:cNvPr id="1027" name="Picture 3"/>
          <p:cNvPicPr>
            <a:picLocks noChangeAspect="1" noChangeArrowheads="1"/>
          </p:cNvPicPr>
          <p:nvPr/>
        </p:nvPicPr>
        <p:blipFill>
          <a:blip r:embed="rId2" cstate="print"/>
          <a:srcRect/>
          <a:stretch>
            <a:fillRect/>
          </a:stretch>
        </p:blipFill>
        <p:spPr bwMode="auto">
          <a:xfrm>
            <a:off x="0" y="1700808"/>
            <a:ext cx="9144000" cy="460851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2060"/>
                </a:solidFill>
              </a:rPr>
              <a:t>Рафаэль</a:t>
            </a:r>
            <a:endParaRPr lang="ru-RU" dirty="0">
              <a:solidFill>
                <a:srgbClr val="002060"/>
              </a:solidFill>
            </a:endParaRPr>
          </a:p>
        </p:txBody>
      </p:sp>
      <p:pic>
        <p:nvPicPr>
          <p:cNvPr id="32770" name="Picture 2" descr="http://s52.radikal.ru/i137/0904/a2/9f386bb806bft.jpg"/>
          <p:cNvPicPr>
            <a:picLocks noChangeAspect="1" noChangeArrowheads="1"/>
          </p:cNvPicPr>
          <p:nvPr/>
        </p:nvPicPr>
        <p:blipFill>
          <a:blip r:embed="rId2" cstate="print"/>
          <a:srcRect b="3886"/>
          <a:stretch>
            <a:fillRect/>
          </a:stretch>
        </p:blipFill>
        <p:spPr bwMode="auto">
          <a:xfrm>
            <a:off x="0" y="1700808"/>
            <a:ext cx="9144000" cy="4883977"/>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97</TotalTime>
  <Words>139</Words>
  <Application>Microsoft Office PowerPoint</Application>
  <PresentationFormat>Экран (4:3)</PresentationFormat>
  <Paragraphs>51</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Апекс</vt:lpstr>
      <vt:lpstr>Благая весть</vt:lpstr>
      <vt:lpstr>Однажды весной</vt:lpstr>
      <vt:lpstr>Мозаика в церкви Санта-Мария-ин-Трастевере в Риме, XIII в.</vt:lpstr>
      <vt:lpstr>М.Кузмин «Благовещение»</vt:lpstr>
      <vt:lpstr>«Устюжское Благовещение»</vt:lpstr>
      <vt:lpstr>Презентация PowerPoint</vt:lpstr>
      <vt:lpstr>Леонардо да Винчи</vt:lpstr>
      <vt:lpstr>Леонардо да Винчи</vt:lpstr>
      <vt:lpstr>Рафаэль</vt:lpstr>
      <vt:lpstr>Ботичелли</vt:lpstr>
      <vt:lpstr>М.Нестеров             А.Рублев</vt:lpstr>
      <vt:lpstr>Рубенс</vt:lpstr>
      <vt:lpstr>Праздник Благовещения на Руси</vt:lpstr>
      <vt:lpstr>Вопросы к уроку: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Благая весть</dc:title>
  <dc:creator>ОЛЬГА</dc:creator>
  <cp:lastModifiedBy>днс</cp:lastModifiedBy>
  <cp:revision>16</cp:revision>
  <dcterms:created xsi:type="dcterms:W3CDTF">2011-12-30T16:22:28Z</dcterms:created>
  <dcterms:modified xsi:type="dcterms:W3CDTF">2014-04-13T10:47:17Z</dcterms:modified>
</cp:coreProperties>
</file>