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1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4" r:id="rId29"/>
    <p:sldId id="286" r:id="rId30"/>
    <p:sldId id="288" r:id="rId31"/>
    <p:sldId id="287" r:id="rId32"/>
    <p:sldId id="289" r:id="rId33"/>
    <p:sldId id="292" r:id="rId34"/>
    <p:sldId id="293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C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001342988034008E-2"/>
          <c:y val="0.21945602910217954"/>
          <c:w val="0.9303315426826213"/>
          <c:h val="0.7066501157990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мотивы жестокого обращения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учебная деятельность</c:v>
                </c:pt>
                <c:pt idx="1">
                  <c:v>стремление воспитать</c:v>
                </c:pt>
                <c:pt idx="2">
                  <c:v> месть за огорчения</c:v>
                </c:pt>
                <c:pt idx="3">
                  <c:v>жестокость как самоцель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0.59</c:v>
                </c:pt>
                <c:pt idx="1">
                  <c:v>0.5</c:v>
                </c:pt>
                <c:pt idx="2">
                  <c:v>0.3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68E37-5307-4BC8-A2AB-092C29CCEA22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BC7D3-44A2-4371-9158-DB47307E0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8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C7D3-44A2-4371-9158-DB47307E07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75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C7D3-44A2-4371-9158-DB47307E074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22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72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388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76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2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4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1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7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710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1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" sy="12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FEFF8-B295-4C8C-B9C5-50E0230D9885}" type="datetimeFigureOut">
              <a:rPr lang="ru-RU" smtClean="0"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DF8CC-C4FC-403A-8097-2379B47CF3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EFEE8"/>
          </a:solidFill>
          <a:ln w="101600" cmpd="tri">
            <a:solidFill>
              <a:srgbClr val="D59801"/>
            </a:solidFill>
            <a:beve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2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&#1041;&#1077;&#1088;&#1077;&#1075;&#1080;&#1090;&#1077;%20&#1089;&#1074;&#1086;&#1080;&#1093;%20&#1076;&#1077;&#1090;&#1077;&#1081;%20(1).mp4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nonviolence.iatp.by/parents/respons.htm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cartoon.kulichki.com/child/image/child078.jpg" TargetMode="External"/><Relationship Id="rId13" Type="http://schemas.openxmlformats.org/officeDocument/2006/relationships/hyperlink" Target="http://vlg-media.ru/images/photos/big/c18acfad9909c9c53e042dc481708637.jpg" TargetMode="External"/><Relationship Id="rId3" Type="http://schemas.openxmlformats.org/officeDocument/2006/relationships/hyperlink" Target="http://static.medportal.ru/pic/news/2012/04/26/telomere/pic001.jpg" TargetMode="External"/><Relationship Id="rId7" Type="http://schemas.openxmlformats.org/officeDocument/2006/relationships/hyperlink" Target="http://ruskline.ru/images/cms/thumbs/eb2c7d315f05bd0eceb74524a3aec984f322cc64/ugol_200_auto.jpg" TargetMode="External"/><Relationship Id="rId12" Type="http://schemas.openxmlformats.org/officeDocument/2006/relationships/hyperlink" Target="http://rusecuador.ru/images/stories/09-2013/2-09jud.jpg" TargetMode="External"/><Relationship Id="rId2" Type="http://schemas.openxmlformats.org/officeDocument/2006/relationships/hyperlink" Target="http://donbass.ua/multimedia/images/news/original/image_95526773640184192057790842133242894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ousosh11.my1.ru/_ph/47/2/545876836.jpg" TargetMode="External"/><Relationship Id="rId11" Type="http://schemas.openxmlformats.org/officeDocument/2006/relationships/hyperlink" Target="http://med-info.ru/images/remen.jpg" TargetMode="External"/><Relationship Id="rId5" Type="http://schemas.openxmlformats.org/officeDocument/2006/relationships/hyperlink" Target="http://crims.ru/img/6a93d002a2292dd1585f1bcdbab73693.jpg" TargetMode="External"/><Relationship Id="rId15" Type="http://schemas.openxmlformats.org/officeDocument/2006/relationships/hyperlink" Target="http://petrovoy.ru/images/stories/family_my.jpg" TargetMode="External"/><Relationship Id="rId10" Type="http://schemas.openxmlformats.org/officeDocument/2006/relationships/hyperlink" Target="http://www.unmultimedia.org/radio/russian/wp-content/uploads/2013/05/lazz.jpg" TargetMode="External"/><Relationship Id="rId4" Type="http://schemas.openxmlformats.org/officeDocument/2006/relationships/hyperlink" Target="http://schule.at.ua/200025401.jpg" TargetMode="External"/><Relationship Id="rId9" Type="http://schemas.openxmlformats.org/officeDocument/2006/relationships/hyperlink" Target="http://maxpark.com/static/u/article_image/13/02/26/tmpQtHHJX.jpeg" TargetMode="External"/><Relationship Id="rId14" Type="http://schemas.openxmlformats.org/officeDocument/2006/relationships/hyperlink" Target="http://images.aif2.aif.ru/001/115/0ea7954d9f74244e7eaf55de89b3cda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Natalia\ЖОНКИНА ПИСАНИНА\жестокое обращение\Новая папка\шаблон 2 титульни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4404" cy="684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43469" y="472514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Автор материала: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Кулакова Наталья Ивановна,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учитель начальных классов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6851"/>
            <a:ext cx="838179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Государственное учреждение образования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«Средняя школа № 26 г. Гродно»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212975"/>
            <a:ext cx="712879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rgbClr val="19C8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Родительское собрание :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rgbClr val="19C8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«дети – не  для насилия»</a:t>
            </a:r>
            <a:endParaRPr lang="ru-RU" sz="4400" b="1" cap="all" spc="0" dirty="0">
              <a:ln w="9000" cmpd="sng">
                <a:solidFill>
                  <a:srgbClr val="19C8FF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28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03506061"/>
              </p:ext>
            </p:extLst>
          </p:nvPr>
        </p:nvGraphicFramePr>
        <p:xfrm>
          <a:off x="971600" y="267797"/>
          <a:ext cx="7344816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7" y="4702660"/>
            <a:ext cx="2987824" cy="2131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71" y="4726901"/>
            <a:ext cx="2817845" cy="2107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68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Причины жестокого обращения</a:t>
            </a:r>
            <a:r>
              <a:rPr lang="ru-RU" sz="2800" b="1" i="1" u="sng" dirty="0">
                <a:solidFill>
                  <a:schemeClr val="accent2"/>
                </a:solidFill>
                <a:latin typeface="Constantia" pitchFamily="18" charset="0"/>
              </a:rPr>
              <a:t>:</a:t>
            </a:r>
          </a:p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Нарушение привязанности, отсутствие живого чувства к ребёнку</a:t>
            </a:r>
          </a:p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Недостаточность родительских компетенций (молодая мама может просто не знать, как ухаживать за ребёнком</a:t>
            </a:r>
          </a:p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Нехватка внутренних ресурсов семьи, чтобы справиться с внешними бедами</a:t>
            </a:r>
          </a:p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Семейные традиции (меня так воспитывали)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09" y="119675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01" y="2517667"/>
            <a:ext cx="631144" cy="63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158" y="407707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01" y="5085184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79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Natalia\ЖОНКИНА ПИСАНИНА\жестокое обращение\2-09j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504" y="489449"/>
            <a:ext cx="3679526" cy="2435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Natalia\ЖОНКИНА ПИСАНИНА\жестокое обращение\laz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489449"/>
            <a:ext cx="3192872" cy="2629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Natalia\ЖОНКИНА ПИСАНИНА\жестокое обращение\tmpQtHHJX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3880393"/>
            <a:ext cx="3400482" cy="2550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D:\Natalia\ЖОНКИНА ПИСАНИНА\жестокое обращение\ugol_200_auto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48"/>
          <a:stretch/>
        </p:blipFill>
        <p:spPr bwMode="auto">
          <a:xfrm>
            <a:off x="3383581" y="2564390"/>
            <a:ext cx="2452679" cy="2808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9" name="Picture 3" descr="D:\Natalia\ЖОНКИНА ПИСАНИНА\жестокое обращение\child07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25076"/>
            <a:ext cx="3734668" cy="2752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84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2226" y="476672"/>
            <a:ext cx="4640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статистике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1990" y="1470894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кончают жизнь самоубийством примерно 2 тыс. детей и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подростков;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9272" y="2552531"/>
            <a:ext cx="4065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50 тыс. уходят из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семьи;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4181" y="3239282"/>
            <a:ext cx="6851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6 тыс. — из детских домов и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интернатов;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156" y="3790088"/>
            <a:ext cx="7948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25—26 тыс. несовершеннолетних ежегодно становятся жертвами преступных посягательств;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7082" y="5895040"/>
            <a:ext cx="39120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около 2 тыс.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погибают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9586" y="5175083"/>
            <a:ext cx="7087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8-9 тыс. получают телесные повреждения;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1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849" y="404664"/>
            <a:ext cx="6844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Жестокое обращение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4724" y="1589604"/>
            <a:ext cx="5634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преподает 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ребенку урок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насилия;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4724" y="2204864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нарушает уверенность в ребенке ,  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что он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любим;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7587" y="3309019"/>
            <a:ext cx="4607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рождает 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в ребенке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тревогу;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4724" y="3857422"/>
            <a:ext cx="6285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вызывают гнев и желание </a:t>
            </a: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отомстить;</a:t>
            </a:r>
            <a:endParaRPr lang="ru-RU" sz="28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4724" y="4581128"/>
            <a:ext cx="70945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</a:rPr>
              <a:t>разрушает 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восприимчивость к собственному состраданию и сострадание к другим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417704" y="2775721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461248" y="1044623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380481" y="1862757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417705" y="356525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385047" y="4674931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45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7"/>
            <a:ext cx="77768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002060"/>
                </a:solidFill>
                <a:latin typeface="Constantia" pitchFamily="18" charset="0"/>
              </a:rPr>
              <a:t>Отсутствие 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заботы (пренебрежение основными потребностями ребёнка)</a:t>
            </a:r>
          </a:p>
          <a:p>
            <a:pPr>
              <a:spcBef>
                <a:spcPct val="50000"/>
              </a:spcBef>
            </a:pP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Психическое (эмоционально-неправильное обращение)</a:t>
            </a: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002060"/>
                </a:solidFill>
                <a:latin typeface="Constantia" pitchFamily="18" charset="0"/>
              </a:rPr>
              <a:t>Сексуальное</a:t>
            </a:r>
            <a:endParaRPr lang="ru-RU" sz="4000" dirty="0">
              <a:solidFill>
                <a:srgbClr val="002060"/>
              </a:solidFill>
              <a:latin typeface="Constantia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002060"/>
                </a:solidFill>
                <a:latin typeface="Constantia" pitchFamily="18" charset="0"/>
              </a:rPr>
              <a:t>Физическое</a:t>
            </a:r>
            <a:endParaRPr lang="ru-RU" sz="40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897" y="0"/>
            <a:ext cx="8676456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Формы насилия над детьми:</a:t>
            </a:r>
            <a:endParaRPr lang="ru-RU" sz="5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D:\Natalia\ЖОНКИНА ПИСАНИНА\картинки\школьное\File21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359" y="983579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47" y="307181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47" y="4581128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10" y="551723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4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85855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Отсутствие заботы 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(пренебрежение основными потребностями ребёнка), невнимание к основным нуждам ребёнка в пище, одежде, медицинском обслуживании, присмотре.</a:t>
            </a:r>
          </a:p>
        </p:txBody>
      </p:sp>
      <p:pic>
        <p:nvPicPr>
          <p:cNvPr id="1026" name="Picture 2" descr="D:\Natalia\ЖОНКИНА ПИСАНИНА\жестокое обращение\213476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5"/>
            <a:ext cx="2880320" cy="2160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4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8741"/>
            <a:ext cx="820891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Влияние на ребёнка: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Не растёт, не набирает веса или теряет в весе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Ребёнок брошен, находится без присмотра, не имеет подходящей одежды, жилища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Нет прививок, нуждается в услугах врача, запущенное состояние детей (педикулёз, дистрофия)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Не ходит в школу, прогуливает школу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Устаёт, апатичен, имеет отклонения в поведении</a:t>
            </a:r>
          </a:p>
        </p:txBody>
      </p:sp>
    </p:spTree>
    <p:extLst>
      <p:ext uri="{BB962C8B-B14F-4D97-AF65-F5344CB8AC3E}">
        <p14:creationId xmlns:p14="http://schemas.microsoft.com/office/powerpoint/2010/main" val="396542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Психическое насилие-</a:t>
            </a:r>
            <a:r>
              <a:rPr lang="ru-RU" sz="4000" dirty="0">
                <a:solidFill>
                  <a:schemeClr val="accent2"/>
                </a:solidFill>
                <a:latin typeface="Constantia" pitchFamily="18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эмоционально неправильное обращение с детьми: обвинения, оскорбления, угрозы в адрес ребёнка (брань, крики, внушение </a:t>
            </a:r>
            <a:r>
              <a:rPr lang="ru-RU" sz="4000" dirty="0" smtClean="0">
                <a:solidFill>
                  <a:srgbClr val="002060"/>
                </a:solidFill>
                <a:latin typeface="Constantia" pitchFamily="18" charset="0"/>
              </a:rPr>
              <a:t>           чувства 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страха)</a:t>
            </a:r>
            <a:endParaRPr lang="ru-RU" sz="40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6386" name="Picture 2" descr="D:\Natalia\ЖОНКИНА ПИСАНИНА\жестокое обращение\c18acfad9909c9c53e042dc4817086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896" y="4054759"/>
            <a:ext cx="3436303" cy="2577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4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978" y="116632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Виды психического насилия: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Принижение его успехов, пренебрежительное, грубое обращение, унижающее его достоинство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Отвержение ребёнка, подавление всякой воли ребёнка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Длительное лишение ребёнка любви, нежности, заботы 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Принуждение к одиночеству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Совершение в присутствии ребёнка насилия по отношению к супругу или другим детям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Причинение боли домашним животным с целью запугать ребёнка</a:t>
            </a:r>
          </a:p>
        </p:txBody>
      </p:sp>
    </p:spTree>
    <p:extLst>
      <p:ext uri="{BB962C8B-B14F-4D97-AF65-F5344CB8AC3E}">
        <p14:creationId xmlns:p14="http://schemas.microsoft.com/office/powerpoint/2010/main" val="207647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10159"/>
            <a:ext cx="7992888" cy="432048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Никогда не поднимайте руку на ребенка.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Делая это, вы оставляете беззащитным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 свое   солнечное сплетение.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Оззи </a:t>
            </a:r>
            <a:r>
              <a:rPr lang="ru-RU" b="1" i="1" dirty="0" err="1">
                <a:solidFill>
                  <a:srgbClr val="002060"/>
                </a:solidFill>
                <a:latin typeface="Constantia" pitchFamily="18" charset="0"/>
              </a:rPr>
              <a:t>Озборн</a:t>
            </a:r>
            <a:r>
              <a:rPr lang="ru-RU" dirty="0">
                <a:latin typeface="Constantia" pitchFamily="18" charset="0"/>
              </a:rPr>
              <a:t/>
            </a:r>
            <a:br>
              <a:rPr lang="ru-RU" dirty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31840"/>
            <a:ext cx="3816424" cy="2797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11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Сексуальное насилие </a:t>
            </a:r>
            <a:r>
              <a:rPr lang="ru-RU" sz="4000" b="1" i="1" u="sng" dirty="0">
                <a:solidFill>
                  <a:srgbClr val="002060"/>
                </a:solidFill>
                <a:latin typeface="Constantia" pitchFamily="18" charset="0"/>
              </a:rPr>
              <a:t>–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 любой контакт или взаимодействие, в котором ребёнок сексуально стимулируется или используется для сексуальной стимуляции</a:t>
            </a:r>
            <a:endParaRPr lang="ru-RU" sz="40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22530" name="Picture 2" descr="D:\Natalia\ЖОНКИНА ПИСАНИНА\жестокое обращение\image_9552677364018419205779084213324289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329945" cy="2497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Natalia\ЖОНКИНА ПИСАНИНА\жестокое обращение\0ea7954d9f74244e7eaf55de89b3cd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659" y="4037928"/>
            <a:ext cx="3335920" cy="2517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83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2060"/>
                </a:solidFill>
                <a:latin typeface="Constantia" pitchFamily="18" charset="0"/>
              </a:rPr>
              <a:t>Влияние на ребёнка: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Ребёнок обнаруживает странные (причудливые), слишком сложные или необычные познания или действия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Может сексуально приставать к детям, подросткам, взрослым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Может жаловаться на зуд, воспаление, боль в области гениталий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Может жаловаться на физическое нездоровье</a:t>
            </a:r>
          </a:p>
        </p:txBody>
      </p:sp>
    </p:spTree>
    <p:extLst>
      <p:ext uri="{BB962C8B-B14F-4D97-AF65-F5344CB8AC3E}">
        <p14:creationId xmlns:p14="http://schemas.microsoft.com/office/powerpoint/2010/main" val="237708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8031" y="279293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Физическое насилие</a:t>
            </a:r>
            <a:r>
              <a:rPr lang="ru-RU" sz="4000" dirty="0">
                <a:solidFill>
                  <a:schemeClr val="accent2"/>
                </a:solidFill>
                <a:latin typeface="Constantia" pitchFamily="18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– действия (бездействия) со стороны родителей или других взрослых, в результате которых физическое и умственное здоровье ребёнка нарушается или находится под угрозой повреждения</a:t>
            </a:r>
          </a:p>
        </p:txBody>
      </p:sp>
      <p:pic>
        <p:nvPicPr>
          <p:cNvPr id="17410" name="Picture 2" descr="D:\Natalia\ЖОНКИНА ПИСАНИНА\жестокое обращение\re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545476"/>
            <a:ext cx="2848237" cy="1965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91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394" y="476672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u="sng" dirty="0">
                <a:solidFill>
                  <a:srgbClr val="002060"/>
                </a:solidFill>
                <a:latin typeface="Constantia" pitchFamily="18" charset="0"/>
              </a:rPr>
              <a:t>Признаки физического насилия над ребёнком:</a:t>
            </a:r>
          </a:p>
          <a:p>
            <a:pPr algn="just">
              <a:spcBef>
                <a:spcPct val="50000"/>
              </a:spcBef>
            </a:pPr>
            <a:r>
              <a:rPr lang="ru-RU" sz="2800" b="1" u="sng" dirty="0" smtClean="0">
                <a:solidFill>
                  <a:srgbClr val="002060"/>
                </a:solidFill>
                <a:latin typeface="Constantia" pitchFamily="18" charset="0"/>
              </a:rPr>
              <a:t>Раны </a:t>
            </a:r>
            <a:r>
              <a:rPr lang="ru-RU" sz="2800" b="1" u="sng" dirty="0">
                <a:solidFill>
                  <a:srgbClr val="002060"/>
                </a:solidFill>
                <a:latin typeface="Constantia" pitchFamily="18" charset="0"/>
              </a:rPr>
              <a:t>и синяки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 (разные по времени и возникновению, в разных частях тела одновременно, непонятного происхождения, имеют особую форму предмета, например, форму пряжки ремня, ладони)</a:t>
            </a:r>
          </a:p>
          <a:p>
            <a:pPr algn="just">
              <a:spcBef>
                <a:spcPct val="50000"/>
              </a:spcBef>
            </a:pPr>
            <a:r>
              <a:rPr lang="ru-RU" sz="2800" b="1" u="sng" dirty="0" smtClean="0">
                <a:solidFill>
                  <a:srgbClr val="002060"/>
                </a:solidFill>
                <a:latin typeface="Constantia" pitchFamily="18" charset="0"/>
              </a:rPr>
              <a:t>Ожоги 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(топография ожогов различна, но чаще они расположены на стопах, кистях, груди, голове. Как правило, это контактные ожоги горячими металлическими предметами и сигаретами)</a:t>
            </a:r>
            <a:endParaRPr lang="ru-RU" sz="2800" b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25" y="1340768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25" y="3689010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78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9288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u="sng" dirty="0">
                <a:solidFill>
                  <a:srgbClr val="002060"/>
                </a:solidFill>
                <a:latin typeface="Constantia" pitchFamily="18" charset="0"/>
              </a:rPr>
              <a:t>Укусы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 (следы от человеческого укуса характеризуются ранами, расположенными по контуру зубной арки, типично наличие кровоподтёков)</a:t>
            </a:r>
          </a:p>
          <a:p>
            <a:pPr algn="just">
              <a:spcBef>
                <a:spcPct val="50000"/>
              </a:spcBef>
            </a:pPr>
            <a:r>
              <a:rPr lang="ru-RU" sz="2800" b="1" u="sng" dirty="0" smtClean="0">
                <a:solidFill>
                  <a:srgbClr val="002060"/>
                </a:solidFill>
                <a:latin typeface="Constantia" pitchFamily="18" charset="0"/>
              </a:rPr>
              <a:t>Синдром </a:t>
            </a:r>
            <a:r>
              <a:rPr lang="ru-RU" sz="2800" b="1" u="sng" dirty="0">
                <a:solidFill>
                  <a:srgbClr val="002060"/>
                </a:solidFill>
                <a:latin typeface="Constantia" pitchFamily="18" charset="0"/>
              </a:rPr>
              <a:t>тряски ребёнка</a:t>
            </a:r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 (возникает, когда взрослый, схватив ребёнка за плечи, сильно трясёт его взад и вперёд, при этом сила воздействия на кровеносные сосуды мозга такова, что могут произойти кровоизлияния в мозг или ушиб мозга, у ребёнка наблюдается кровоизлияния в глазах, тошнота, рвота, потеря сознания)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3127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91" y="2348707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74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Natalia\ЖОНКИНА ПИСАНИНА\жестокое обращение\zestokie-det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" y="0"/>
            <a:ext cx="91809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5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Natalia\ЖОНКИНА ПИСАНИНА\жестокое обращение\--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8014"/>
            <a:ext cx="7056784" cy="649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8437" y="908720"/>
            <a:ext cx="820891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Жестокость </a:t>
            </a:r>
            <a:r>
              <a:rPr lang="ru-RU" sz="5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насилие в любой форме неприемлемо. Люди должны уважительно относиться друг к другу.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133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D:\Natalia\ЖОНКИНА ПИСАНИНА\жестокое обращение\2000254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784681"/>
            <a:ext cx="3540267" cy="422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63284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Ребёнок должен быть защищён от всех форм небрежного отношения, жестокости и эксплуатации. </a:t>
            </a:r>
          </a:p>
          <a:p>
            <a:pPr algn="ctr">
              <a:spcBef>
                <a:spcPct val="50000"/>
              </a:spcBef>
            </a:pPr>
            <a:r>
              <a:rPr lang="ru-RU" sz="48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(Принцип 9 Декларации прав ребёнка. )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879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chemeClr val="accent2"/>
                </a:solidFill>
                <a:latin typeface="Constantia" pitchFamily="18" charset="0"/>
              </a:rPr>
              <a:t>Виды ответственности лиц, допускающих жестокое обращение: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81437" y="1234582"/>
            <a:ext cx="6171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 u="sng" dirty="0" smtClean="0">
                <a:solidFill>
                  <a:srgbClr val="002060"/>
                </a:solidFill>
                <a:latin typeface="Constantia" pitchFamily="18" charset="0"/>
              </a:rPr>
              <a:t>УГОЛОВНАЯ ОТВЕТСТВЕННОСТЬ</a:t>
            </a:r>
            <a:endParaRPr lang="ru-RU" sz="28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99202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3" y="1916832"/>
            <a:ext cx="856895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В Уголовном кодексе Республики Беларусь есть ряд статей, предусматривающих уголовную ответственность за тот или иной вид насилия в отношении детей и подростков.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145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. Доведение до самоубийства.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147.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Умышленное причинение тяжкого телесного повреждения.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153.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Умышленное причинение легкого телесного повреждения.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154.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Истязание.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172.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Вовлечение несовершеннолетнего в совершение преступления.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173.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Вовлечение несовершеннолетнего в антиобщественное поведение.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176.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Злоупотребление правами опекуна или попечителя.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331.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Склонение к потреблению наркотических средств, психотропных веществ и их препаратов.</a:t>
            </a:r>
          </a:p>
        </p:txBody>
      </p:sp>
    </p:spTree>
    <p:extLst>
      <p:ext uri="{BB962C8B-B14F-4D97-AF65-F5344CB8AC3E}">
        <p14:creationId xmlns:p14="http://schemas.microsoft.com/office/powerpoint/2010/main" val="192777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711362"/>
            <a:ext cx="8134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i="1" u="sng" dirty="0" smtClean="0">
                <a:solidFill>
                  <a:srgbClr val="002060"/>
                </a:solidFill>
                <a:latin typeface="Constantia" pitchFamily="18" charset="0"/>
              </a:rPr>
              <a:t>АДМИНИСТРАТИВНАЯ  ОТВЕТСТВЕННОСТЬ</a:t>
            </a:r>
            <a:endParaRPr lang="ru-RU" sz="28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9.4.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Невыполнение обязанностей по воспитанию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7280" y="2060848"/>
            <a:ext cx="7624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u="sng" dirty="0" smtClean="0">
                <a:solidFill>
                  <a:srgbClr val="002060"/>
                </a:solidFill>
                <a:latin typeface="Constantia" pitchFamily="18" charset="0"/>
              </a:rPr>
              <a:t>ГРАЖДАНСКО_ПРАВОВАЯ ОТВЕТСТВЕННОСТЬ</a:t>
            </a:r>
            <a:endParaRPr lang="ru-RU" sz="28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7280" y="3140968"/>
            <a:ext cx="81690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КОНСТИТУЦИЯ  РЕСПУБЛИКИ   БЕЛАРУСЬ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32.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Брак, семья, материнство, отцовство и детство находятся под защитой государства.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369" y="4365104"/>
            <a:ext cx="81269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КОДЕКС РЕСПУБЛИКИ БЕЛАРУСЬ  О БРАКЕ И СЕМЬЕ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66.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Защита прав и законных интересов 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детей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67.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Ответственность за ненадлежащее воспитание </a:t>
            </a:r>
            <a:r>
              <a:rPr lang="ru-RU" sz="2000" dirty="0" smtClean="0">
                <a:solidFill>
                  <a:srgbClr val="002060"/>
                </a:solidFill>
                <a:latin typeface="Constantia" pitchFamily="18" charset="0"/>
              </a:rPr>
              <a:t>детей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Статья 80. 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Лишение родительских прав</a:t>
            </a:r>
          </a:p>
          <a:p>
            <a:endParaRPr lang="ru-RU" sz="2000" dirty="0">
              <a:solidFill>
                <a:srgbClr val="002060"/>
              </a:solidFill>
              <a:latin typeface="Constantia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5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0886" y="332656"/>
            <a:ext cx="5752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  работы: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7235" y="1619508"/>
            <a:ext cx="6741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доверительный стиль общения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76359" y="2348880"/>
            <a:ext cx="49931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общение по принципу </a:t>
            </a:r>
            <a:endParaRPr lang="ru-RU" sz="3600" dirty="0" smtClean="0">
              <a:solidFill>
                <a:srgbClr val="002060"/>
              </a:solidFill>
              <a:latin typeface="Constantia" pitchFamily="18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“</a:t>
            </a:r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здесь и теперь”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76359" y="3861048"/>
            <a:ext cx="53250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искренность в общении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65431" y="4912130"/>
            <a:ext cx="70681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активность, постоянное участие </a:t>
            </a:r>
            <a:endParaRPr lang="ru-RU" sz="3600" dirty="0" smtClean="0">
              <a:solidFill>
                <a:srgbClr val="002060"/>
              </a:solidFill>
              <a:latin typeface="Constantia" pitchFamily="18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Constantia" pitchFamily="18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Constantia" pitchFamily="18" charset="0"/>
              </a:rPr>
              <a:t>работе</a:t>
            </a:r>
          </a:p>
        </p:txBody>
      </p:sp>
      <p:pic>
        <p:nvPicPr>
          <p:cNvPr id="9" name="Picture 2" descr="D:\Natalia\ЖОНКИНА ПИСАНИНА\картинки\школьное\File21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547" y="1255986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41" y="2204588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204" y="3534899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135" y="4555736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0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Natalia\ЖОНКИНА ПИСАНИНА\111377-_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44" y="-209423"/>
            <a:ext cx="6408712" cy="695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44824" y="1124744"/>
            <a:ext cx="3391672" cy="1323439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я получил конкретные рекомендации… / я не узнал для себя ничего нового…</a:t>
            </a:r>
          </a:p>
        </p:txBody>
      </p:sp>
      <p:sp>
        <p:nvSpPr>
          <p:cNvPr id="4" name="Прямоугольник 3"/>
          <p:cNvSpPr/>
          <p:nvPr/>
        </p:nvSpPr>
        <p:spPr>
          <a:xfrm rot="18438236">
            <a:off x="4771662" y="4613483"/>
            <a:ext cx="4527971" cy="400110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для меня это важно … / неважно </a:t>
            </a:r>
            <a:r>
              <a:rPr lang="ru-RU" b="1" dirty="0">
                <a:solidFill>
                  <a:srgbClr val="002060"/>
                </a:solidFill>
                <a:latin typeface="Constantia" pitchFamily="18" charset="0"/>
              </a:rPr>
              <a:t>…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522293"/>
            <a:ext cx="3024336" cy="1323439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мне было интересно, легко… / скучно, неинтересно, трудно (не понравилось)…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283968" y="1556792"/>
            <a:ext cx="144016" cy="19909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6739" y="416858"/>
            <a:ext cx="3888432" cy="707886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моя оценка психологической </a:t>
            </a: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атмосферы…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4239527">
            <a:off x="2402" y="2963270"/>
            <a:ext cx="3357394" cy="400110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хочу для себя выяснить </a:t>
            </a:r>
            <a:r>
              <a:rPr lang="ru-RU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7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684" y="18864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>
                <a:solidFill>
                  <a:schemeClr val="accent2"/>
                </a:solidFill>
                <a:latin typeface="Constantia" pitchFamily="18" charset="0"/>
              </a:rPr>
              <a:t>Уважаемые родители, помните слова </a:t>
            </a:r>
          </a:p>
          <a:p>
            <a:pPr algn="ctr">
              <a:spcBef>
                <a:spcPct val="50000"/>
              </a:spcBef>
            </a:pP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В.А. Сухомлинского:</a:t>
            </a:r>
          </a:p>
          <a:p>
            <a:pPr algn="ctr">
              <a:spcBef>
                <a:spcPct val="50000"/>
              </a:spcBef>
            </a:pPr>
            <a:r>
              <a:rPr lang="ru-RU" sz="2800" b="1" u="sng" dirty="0">
                <a:solidFill>
                  <a:srgbClr val="002060"/>
                </a:solidFill>
                <a:latin typeface="Constantia" pitchFamily="18" charset="0"/>
              </a:rPr>
              <a:t>«Трудный ребёнок – это дитя пороков родителей, зла семейной жизни. Это цветок, расцветающий в атмосфере бессердечия, неправды, обмана, праздности, презрения к людям, пренебрежения своим общественным делом. Это дитя нравственной неподготовленности родителей к рождению и воспитанию своих детей»</a:t>
            </a:r>
          </a:p>
        </p:txBody>
      </p:sp>
    </p:spTree>
    <p:extLst>
      <p:ext uri="{BB962C8B-B14F-4D97-AF65-F5344CB8AC3E}">
        <p14:creationId xmlns:p14="http://schemas.microsoft.com/office/powerpoint/2010/main" val="26489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Natalia\ЖОНКИНА ПИСАНИНА\жестокое обращение\5458768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710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88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Natalia\ЖОНКИНА ПИСАНИНА\-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29" y="0"/>
            <a:ext cx="92370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81369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9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Natalia\ЖОНКИНА ПИСАНИНА\жестокое обращение\27636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352928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5157192"/>
            <a:ext cx="6641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file"/>
              </a:rPr>
              <a:t>Берегите своих детей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538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96382"/>
            <a:ext cx="832880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latin typeface="Constantia" pitchFamily="18" charset="0"/>
              </a:rPr>
              <a:t>При подготовке презентации использованы материалы:</a:t>
            </a:r>
          </a:p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Помощь детям, пострадавшим от насилия в семье: правовые аспекты, </a:t>
            </a:r>
            <a:r>
              <a:rPr lang="ru-RU" sz="2000" dirty="0" err="1">
                <a:solidFill>
                  <a:srgbClr val="002060"/>
                </a:solidFill>
                <a:latin typeface="Constantia" pitchFamily="18" charset="0"/>
              </a:rPr>
              <a:t>тренинговые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 занятия, рекомендации /авт.-сост. Я.К. Нелюбова. - Волгоград: Учитель, 2009.</a:t>
            </a:r>
          </a:p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Психологический практикум и тренинг: профилактика насилия в семье и школе /авт.-сост. Л.И. </a:t>
            </a:r>
            <a:r>
              <a:rPr lang="ru-RU" sz="2000" dirty="0" err="1">
                <a:solidFill>
                  <a:srgbClr val="002060"/>
                </a:solidFill>
                <a:latin typeface="Constantia" pitchFamily="18" charset="0"/>
              </a:rPr>
              <a:t>Прикуль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. - Волгоград: Учитель, 2009.</a:t>
            </a:r>
          </a:p>
          <a:p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С любовью к детям: материалы к родительским собраниям: 5-8 классы /сост. Л.Е. Пахомова.- Волгоград: Учитель, 2008.</a:t>
            </a:r>
          </a:p>
          <a:p>
            <a:r>
              <a:rPr lang="ru-RU" sz="2000" dirty="0" err="1">
                <a:solidFill>
                  <a:srgbClr val="002060"/>
                </a:solidFill>
                <a:latin typeface="Constantia" pitchFamily="18" charset="0"/>
              </a:rPr>
              <a:t>Целуйко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 В.М. Психология неблагополучной семьи: книга для педагогов и родителей / В.М. </a:t>
            </a:r>
            <a:r>
              <a:rPr lang="ru-RU" sz="2000" dirty="0" err="1">
                <a:solidFill>
                  <a:srgbClr val="002060"/>
                </a:solidFill>
                <a:latin typeface="Constantia" pitchFamily="18" charset="0"/>
              </a:rPr>
              <a:t>Целуйко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. - М.: Изд-во ВЛАДОС-ПРЕСС, 2006.</a:t>
            </a:r>
          </a:p>
          <a:p>
            <a:r>
              <a:rPr lang="ru-RU" sz="2000" dirty="0" err="1">
                <a:solidFill>
                  <a:srgbClr val="002060"/>
                </a:solidFill>
                <a:latin typeface="Constantia" pitchFamily="18" charset="0"/>
              </a:rPr>
              <a:t>Шишковец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 Т.А. Справочник социального педагога. - М.: ВАКО, 2005</a:t>
            </a:r>
          </a:p>
          <a:p>
            <a:r>
              <a:rPr lang="en-US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http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://</a:t>
            </a:r>
            <a:r>
              <a:rPr lang="en-US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nonviolence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.</a:t>
            </a:r>
            <a:r>
              <a:rPr lang="en-US" sz="2000" u="sng" dirty="0" err="1">
                <a:solidFill>
                  <a:srgbClr val="002060"/>
                </a:solidFill>
                <a:latin typeface="Constantia" pitchFamily="18" charset="0"/>
                <a:hlinkClick r:id="rId2"/>
              </a:rPr>
              <a:t>iatp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.</a:t>
            </a:r>
            <a:r>
              <a:rPr lang="en-US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by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/</a:t>
            </a:r>
            <a:r>
              <a:rPr lang="en-US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parents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/</a:t>
            </a:r>
            <a:r>
              <a:rPr lang="en-US" sz="2000" u="sng" dirty="0" err="1">
                <a:solidFill>
                  <a:srgbClr val="002060"/>
                </a:solidFill>
                <a:latin typeface="Constantia" pitchFamily="18" charset="0"/>
                <a:hlinkClick r:id="rId2"/>
              </a:rPr>
              <a:t>respons</a:t>
            </a:r>
            <a:r>
              <a:rPr lang="ru-RU" sz="2000" u="sng" dirty="0">
                <a:solidFill>
                  <a:srgbClr val="002060"/>
                </a:solidFill>
                <a:latin typeface="Constantia" pitchFamily="18" charset="0"/>
                <a:hlinkClick r:id="rId2"/>
              </a:rPr>
              <a:t>.</a:t>
            </a:r>
            <a:r>
              <a:rPr lang="en-US" sz="2000" u="sng" dirty="0" err="1">
                <a:solidFill>
                  <a:srgbClr val="002060"/>
                </a:solidFill>
                <a:latin typeface="Constantia" pitchFamily="18" charset="0"/>
                <a:hlinkClick r:id="rId2"/>
              </a:rPr>
              <a:t>htm</a:t>
            </a:r>
            <a:r>
              <a:rPr lang="ru-RU" sz="2000" dirty="0">
                <a:solidFill>
                  <a:srgbClr val="002060"/>
                </a:solidFill>
                <a:latin typeface="Constantia" pitchFamily="18" charset="0"/>
              </a:rPr>
              <a:t>   Городское общественное объединение по предупреждению жестокого обращения с детьми "Дети – не для насилия"</a:t>
            </a:r>
          </a:p>
          <a:p>
            <a:endParaRPr lang="ru-RU" sz="2800" b="1" i="1" dirty="0">
              <a:solidFill>
                <a:schemeClr val="accent2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7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" y="545130"/>
            <a:ext cx="83416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latin typeface="Constantia" pitchFamily="18" charset="0"/>
                <a:hlinkClick r:id="rId2"/>
              </a:rPr>
              <a:t>http</a:t>
            </a:r>
            <a:r>
              <a:rPr lang="en-US" sz="2000" u="sng" dirty="0">
                <a:latin typeface="Constantia" pitchFamily="18" charset="0"/>
                <a:hlinkClick r:id="rId2"/>
              </a:rPr>
              <a:t>://donbass.ua/multimedia/images/news/original/image_955267736401841920577908421332428944.jpg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3"/>
              </a:rPr>
              <a:t>http://static.medportal.ru/pic/news/2012/04/26/telomere/pic001.jpg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4"/>
              </a:rPr>
              <a:t>http://schule.at.ua/200025401.jpg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5"/>
              </a:rPr>
              <a:t>http://crims.ru/img/6a93d002a2292dd1585f1bcdbab73693.jpg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6"/>
              </a:rPr>
              <a:t>http://mousosh11.my1.ru/_ph/47/2/545876836.jpg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7"/>
              </a:rPr>
              <a:t>http://ruskline.ru/images/cms/thumbs/eb2c7d315f05bd0eceb74524a3aec984f322cc64/ugol_200_auto.jpg</a:t>
            </a:r>
            <a:r>
              <a:rPr lang="en-US" sz="2000" dirty="0">
                <a:latin typeface="Constantia" pitchFamily="18" charset="0"/>
              </a:rPr>
              <a:t> 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8"/>
              </a:rPr>
              <a:t>http://cartoon.kulichki.com/child/image/child078.jpg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9"/>
              </a:rPr>
              <a:t>http://maxpark.com/static/u/article_image/13/02/26/tmpQtHHJX.jpeg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0"/>
              </a:rPr>
              <a:t>http://www.unmultimedia.org/radio/russian/wp-content/uploads/2013/05/lazz.jpg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1"/>
              </a:rPr>
              <a:t>http://med-info.ru/images/remen.jpg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2"/>
              </a:rPr>
              <a:t>http://rusecuador.ru/images/stories/09-2013/2-09jud.jpg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3"/>
              </a:rPr>
              <a:t>http://vlg-media.ru/images/photos/big/c18acfad9909c9c53e042dc481708637.jpg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4"/>
              </a:rPr>
              <a:t>http://images.aif2.aif.ru/001/115/0ea7954d9f74244e7eaf55de89b3cda2.jpg</a:t>
            </a:r>
            <a:endParaRPr lang="ru-RU" sz="2000" dirty="0">
              <a:latin typeface="Constantia" pitchFamily="18" charset="0"/>
            </a:endParaRPr>
          </a:p>
          <a:p>
            <a:r>
              <a:rPr lang="en-US" sz="2000" u="sng" dirty="0">
                <a:latin typeface="Constantia" pitchFamily="18" charset="0"/>
                <a:hlinkClick r:id="rId15"/>
              </a:rPr>
              <a:t>http://petrovoy.ru/images/stories/family_my.jpg</a:t>
            </a:r>
            <a:endParaRPr lang="ru-RU" sz="20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4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Natalia\ЖОНКИНА ПИСАНИНА\картинки\корзина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6984" y="507484"/>
            <a:ext cx="5873367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37735" y="3933056"/>
            <a:ext cx="53318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  <a:latin typeface="Constantia" pitchFamily="18" charset="0"/>
              </a:rPr>
              <a:t>C</a:t>
            </a:r>
            <a:r>
              <a:rPr lang="ru-RU" sz="5400" b="1" cap="none" spc="0" dirty="0">
                <a:ln/>
                <a:solidFill>
                  <a:schemeClr val="accent3"/>
                </a:solidFill>
                <a:effectLst/>
                <a:latin typeface="Constantia" pitchFamily="18" charset="0"/>
              </a:rPr>
              <a:t>ЕМЬЯ – ЭТО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Constantia" pitchFamily="18" charset="0"/>
              </a:rPr>
              <a:t>… 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Constantia" pitchFamily="18" charset="0"/>
            </a:endParaRPr>
          </a:p>
        </p:txBody>
      </p:sp>
      <p:pic>
        <p:nvPicPr>
          <p:cNvPr id="5" name="Рисунок 4" descr="D:\Natalia\ЖОНКИНА ПИСАНИНА\family_m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32098"/>
            <a:ext cx="3168352" cy="280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4711985"/>
            <a:ext cx="8892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группа живущих вместе родственников; объединение людей, сплоченных общими интересами. </a:t>
            </a:r>
          </a:p>
        </p:txBody>
      </p:sp>
    </p:spTree>
    <p:extLst>
      <p:ext uri="{BB962C8B-B14F-4D97-AF65-F5344CB8AC3E}">
        <p14:creationId xmlns:p14="http://schemas.microsoft.com/office/powerpoint/2010/main" val="204224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676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Дети одинаковы, точнее, </a:t>
            </a:r>
            <a:r>
              <a:rPr lang="ru-RU" sz="3600" b="1" i="1" dirty="0" smtClean="0">
                <a:solidFill>
                  <a:schemeClr val="accent2"/>
                </a:solidFill>
                <a:latin typeface="Constantia" pitchFamily="18" charset="0"/>
              </a:rPr>
              <a:t>равны.</a:t>
            </a:r>
            <a:endParaRPr lang="ru-RU" sz="3600" dirty="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 dirty="0" smtClean="0">
                <a:solidFill>
                  <a:schemeClr val="accent2"/>
                </a:solidFill>
                <a:latin typeface="Constantia" pitchFamily="18" charset="0"/>
              </a:rPr>
              <a:t>Они </a:t>
            </a:r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равны и одинаковы - перед добрым и худым.</a:t>
            </a:r>
            <a:endParaRPr lang="ru-RU" sz="3600" dirty="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Дети поначалу походят на промокашки:</a:t>
            </a:r>
            <a:endParaRPr lang="ru-RU" sz="3600" dirty="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впитывают в себя все, что грамотно или безобразно</a:t>
            </a:r>
            <a:endParaRPr lang="ru-RU" sz="3600" dirty="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написано родителями</a:t>
            </a:r>
            <a:r>
              <a:rPr lang="ru-RU" sz="3600" b="1" i="1" dirty="0" smtClean="0">
                <a:solidFill>
                  <a:schemeClr val="accent2"/>
                </a:solidFill>
                <a:latin typeface="Constantia" pitchFamily="18" charset="0"/>
              </a:rPr>
              <a:t>.</a:t>
            </a:r>
          </a:p>
          <a:p>
            <a:pPr algn="r"/>
            <a:r>
              <a:rPr lang="ru-RU" sz="3600" b="1" i="1" dirty="0">
                <a:solidFill>
                  <a:schemeClr val="accent2"/>
                </a:solidFill>
                <a:latin typeface="Constantia" pitchFamily="18" charset="0"/>
              </a:rPr>
              <a:t> </a:t>
            </a:r>
            <a:r>
              <a:rPr lang="ru-RU" sz="3600" b="1" i="1" dirty="0" smtClean="0">
                <a:solidFill>
                  <a:schemeClr val="accent2"/>
                </a:solidFill>
                <a:latin typeface="Constantia" pitchFamily="18" charset="0"/>
              </a:rPr>
              <a:t>Альберт  </a:t>
            </a:r>
            <a:r>
              <a:rPr lang="ru-RU" sz="3600" b="1" i="1" dirty="0" err="1" smtClean="0">
                <a:solidFill>
                  <a:schemeClr val="accent2"/>
                </a:solidFill>
                <a:latin typeface="Constantia" pitchFamily="18" charset="0"/>
              </a:rPr>
              <a:t>Лиханов</a:t>
            </a:r>
            <a:endParaRPr lang="ru-RU" sz="3600" dirty="0">
              <a:solidFill>
                <a:schemeClr val="accent2"/>
              </a:solidFill>
              <a:latin typeface="Constantia" pitchFamily="18" charset="0"/>
            </a:endParaRPr>
          </a:p>
        </p:txBody>
      </p:sp>
      <p:pic>
        <p:nvPicPr>
          <p:cNvPr id="3" name="Рисунок 2" descr="D:\Natalia\ЖОНКИНА ПИСАНИНА\жестокое обращение\78667 (7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194211"/>
            <a:ext cx="331236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492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70155" y="836712"/>
            <a:ext cx="82089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Жестокое обращение с детьми</a:t>
            </a:r>
            <a:r>
              <a:rPr lang="ru-RU" sz="4000" b="1" i="1" dirty="0">
                <a:solidFill>
                  <a:schemeClr val="accent2"/>
                </a:solidFill>
                <a:latin typeface="Constantia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Constantia" pitchFamily="18" charset="0"/>
              </a:rPr>
              <a:t>– действия (или бездействие) родителей, воспитателей и других лиц, наносящее ущерб физическому или психическому здоровью ребёнка.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3615">
            <a:off x="355252" y="-35617"/>
            <a:ext cx="1210804" cy="120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D:\Natalia\ЖОНКИНА ПИСАНИНА\жестокое обращение\6a93d002a2292dd1585f1bcdbab736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1" y="4509120"/>
            <a:ext cx="2848072" cy="2034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6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6499" y="1124744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 dirty="0">
                <a:solidFill>
                  <a:schemeClr val="accent2"/>
                </a:solidFill>
                <a:latin typeface="Constantia" pitchFamily="18" charset="0"/>
              </a:rPr>
              <a:t>НАСИЛИЕ</a:t>
            </a:r>
            <a:r>
              <a:rPr lang="ru-RU" sz="4000" dirty="0">
                <a:solidFill>
                  <a:srgbClr val="002060"/>
                </a:solidFill>
                <a:latin typeface="Constantia" pitchFamily="18" charset="0"/>
              </a:rPr>
              <a:t> – </a:t>
            </a:r>
            <a:r>
              <a:rPr lang="ru-RU" sz="4000" b="1" dirty="0">
                <a:solidFill>
                  <a:srgbClr val="002060"/>
                </a:solidFill>
                <a:latin typeface="Constantia" pitchFamily="18" charset="0"/>
              </a:rPr>
              <a:t>любая форма взаимоотношений, направленная на установление или удержание контроля силой над другим человеком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1358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7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20688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Constantia" pitchFamily="18" charset="0"/>
              </a:rPr>
              <a:t> </a:t>
            </a:r>
            <a:r>
              <a:rPr lang="ru-RU" sz="4000" b="1" i="1" u="sng" dirty="0" smtClean="0">
                <a:solidFill>
                  <a:schemeClr val="accent2"/>
                </a:solidFill>
                <a:latin typeface="Constantia" pitchFamily="18" charset="0"/>
              </a:rPr>
              <a:t>СЕМЕЙНОЕ НАСИЛИЕ </a:t>
            </a:r>
            <a:r>
              <a:rPr lang="ru-RU" sz="4000" b="1" dirty="0" smtClean="0">
                <a:solidFill>
                  <a:srgbClr val="002060"/>
                </a:solidFill>
                <a:latin typeface="Constantia" pitchFamily="18" charset="0"/>
              </a:rPr>
              <a:t>- систематические </a:t>
            </a:r>
            <a:r>
              <a:rPr lang="ru-RU" sz="4000" b="1" dirty="0">
                <a:solidFill>
                  <a:srgbClr val="002060"/>
                </a:solidFill>
                <a:latin typeface="Constantia" pitchFamily="18" charset="0"/>
              </a:rPr>
              <a:t>агрессивные и враждебные действия в отношении членов семьи, в результате чего объекту насилия могут быть причинены вред, травма, унижение или иногда смерть.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-82534"/>
            <a:ext cx="1358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31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51178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u="sng" dirty="0" smtClean="0">
                <a:solidFill>
                  <a:schemeClr val="accent2"/>
                </a:solidFill>
                <a:latin typeface="Constantia" pitchFamily="18" charset="0"/>
              </a:rPr>
              <a:t>НАСИЛИЕ В СЕМЬЕ</a:t>
            </a:r>
            <a:endParaRPr lang="ru-RU" sz="4000" b="1" i="1" u="sng" dirty="0">
              <a:solidFill>
                <a:schemeClr val="accent2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21604"/>
            <a:ext cx="6671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мужа по отношению к жене;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5970" y="1844824"/>
            <a:ext cx="6674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жены по отношению к мужу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336731"/>
            <a:ext cx="71537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одного или обоих родителей по отношению к детям;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74590" y="3290838"/>
            <a:ext cx="71051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старших детей по отношению к младшим;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74590" y="4244945"/>
            <a:ext cx="71147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взрослых детей и внуков по отношению к родителям или престарелым родственникам;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9064" y="5629940"/>
            <a:ext cx="68890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Constantia" pitchFamily="18" charset="0"/>
              </a:rPr>
              <a:t>со стороны одних членов семьи по отношению к другим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96841">
            <a:off x="611559" y="73653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01" y="1377062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32" y="2066925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01" y="3041343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99" y="4029392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87" y="5373216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92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мой шаблон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шаблон1</Template>
  <TotalTime>210</TotalTime>
  <Words>1318</Words>
  <Application>Microsoft Office PowerPoint</Application>
  <PresentationFormat>Экран (4:3)</PresentationFormat>
  <Paragraphs>140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мой шаблон1</vt:lpstr>
      <vt:lpstr>Презентация PowerPoint</vt:lpstr>
      <vt:lpstr>Никогда не поднимайте руку на ребенка. Делая это, вы оставляете беззащитным  свое   солнечное сплетение. Оззи Озборн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22</cp:revision>
  <dcterms:created xsi:type="dcterms:W3CDTF">2013-11-09T18:42:55Z</dcterms:created>
  <dcterms:modified xsi:type="dcterms:W3CDTF">2013-11-10T17:31:00Z</dcterms:modified>
</cp:coreProperties>
</file>