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sldIdLst>
    <p:sldId id="256" r:id="rId2"/>
    <p:sldId id="257" r:id="rId3"/>
    <p:sldId id="258" r:id="rId4"/>
    <p:sldId id="267" r:id="rId5"/>
    <p:sldId id="259" r:id="rId6"/>
    <p:sldId id="268" r:id="rId7"/>
    <p:sldId id="269" r:id="rId8"/>
    <p:sldId id="264" r:id="rId9"/>
    <p:sldId id="263" r:id="rId10"/>
  </p:sldIdLst>
  <p:sldSz cx="9144000" cy="6858000" type="screen4x3"/>
  <p:notesSz cx="6858000" cy="9144000"/>
  <p:defaultTextStyle>
    <a:defPPr>
      <a:defRPr lang="ru-RU"/>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0000FF" mc:Ignorable=""/>
    <a:srgbClr xmlns:mc="http://schemas.openxmlformats.org/markup-compatibility/2006" xmlns:a14="http://schemas.microsoft.com/office/drawing/2010/main" val="660066" mc:Ignorable=""/>
    <a:srgbClr xmlns:mc="http://schemas.openxmlformats.org/markup-compatibility/2006" xmlns:a14="http://schemas.microsoft.com/office/drawing/2010/main" val="009900" mc:Ignorable=""/>
    <a:srgbClr xmlns:mc="http://schemas.openxmlformats.org/markup-compatibility/2006" xmlns:a14="http://schemas.microsoft.com/office/drawing/2010/main" val="0066FF" mc:Ignorable=""/>
    <a:srgbClr xmlns:mc="http://schemas.openxmlformats.org/markup-compatibility/2006" xmlns:a14="http://schemas.microsoft.com/office/drawing/2010/main" val="CC0066" mc:Ignorable=""/>
    <a:srgbClr xmlns:mc="http://schemas.openxmlformats.org/markup-compatibility/2006" xmlns:a14="http://schemas.microsoft.com/office/drawing/2010/main" val="D60093" mc:Ignorable=""/>
    <a:srgbClr xmlns:mc="http://schemas.openxmlformats.org/markup-compatibility/2006" xmlns:a14="http://schemas.microsoft.com/office/drawing/2010/main" val="660033"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83580F9-4620-4A8A-B7B3-6AF9B0FFA027}" type="slidenum">
              <a:rPr lang="ru-RU"/>
              <a:pPr/>
              <a:t>‹#›</a:t>
            </a:fld>
            <a:endParaRPr lang="ru-RU"/>
          </a:p>
        </p:txBody>
      </p:sp>
    </p:spTree>
    <p:extLst>
      <p:ext uri="{BB962C8B-B14F-4D97-AF65-F5344CB8AC3E}">
        <p14:creationId xmlns:p14="http://schemas.microsoft.com/office/powerpoint/2010/main" val="1176691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F800688-2FDF-4D04-AA2E-8106FD94F41F}" type="slidenum">
              <a:rPr lang="ru-RU"/>
              <a:pPr/>
              <a:t>‹#›</a:t>
            </a:fld>
            <a:endParaRPr lang="ru-RU"/>
          </a:p>
        </p:txBody>
      </p:sp>
    </p:spTree>
    <p:extLst>
      <p:ext uri="{BB962C8B-B14F-4D97-AF65-F5344CB8AC3E}">
        <p14:creationId xmlns:p14="http://schemas.microsoft.com/office/powerpoint/2010/main" val="3765105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0C4247B-BA54-4847-A374-1EA768965C4F}" type="slidenum">
              <a:rPr lang="ru-RU"/>
              <a:pPr/>
              <a:t>‹#›</a:t>
            </a:fld>
            <a:endParaRPr lang="ru-RU"/>
          </a:p>
        </p:txBody>
      </p:sp>
    </p:spTree>
    <p:extLst>
      <p:ext uri="{BB962C8B-B14F-4D97-AF65-F5344CB8AC3E}">
        <p14:creationId xmlns:p14="http://schemas.microsoft.com/office/powerpoint/2010/main" val="2302646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E679D84-3F22-4718-BBC3-DDB86F751C19}" type="slidenum">
              <a:rPr lang="ru-RU"/>
              <a:pPr/>
              <a:t>‹#›</a:t>
            </a:fld>
            <a:endParaRPr lang="ru-RU"/>
          </a:p>
        </p:txBody>
      </p:sp>
    </p:spTree>
    <p:extLst>
      <p:ext uri="{BB962C8B-B14F-4D97-AF65-F5344CB8AC3E}">
        <p14:creationId xmlns:p14="http://schemas.microsoft.com/office/powerpoint/2010/main" val="3806505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0987576-0962-446B-A79D-2EE1A69B3FBB}" type="slidenum">
              <a:rPr lang="ru-RU"/>
              <a:pPr/>
              <a:t>‹#›</a:t>
            </a:fld>
            <a:endParaRPr lang="ru-RU"/>
          </a:p>
        </p:txBody>
      </p:sp>
    </p:spTree>
    <p:extLst>
      <p:ext uri="{BB962C8B-B14F-4D97-AF65-F5344CB8AC3E}">
        <p14:creationId xmlns:p14="http://schemas.microsoft.com/office/powerpoint/2010/main" val="3949398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9E111C4-9C6B-49FF-A5C7-11A6C9BD6BFE}" type="slidenum">
              <a:rPr lang="ru-RU"/>
              <a:pPr/>
              <a:t>‹#›</a:t>
            </a:fld>
            <a:endParaRPr lang="ru-RU"/>
          </a:p>
        </p:txBody>
      </p:sp>
    </p:spTree>
    <p:extLst>
      <p:ext uri="{BB962C8B-B14F-4D97-AF65-F5344CB8AC3E}">
        <p14:creationId xmlns:p14="http://schemas.microsoft.com/office/powerpoint/2010/main" val="2864980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08624EA3-4C9F-45C6-85E7-381174B76252}" type="slidenum">
              <a:rPr lang="ru-RU"/>
              <a:pPr/>
              <a:t>‹#›</a:t>
            </a:fld>
            <a:endParaRPr lang="ru-RU"/>
          </a:p>
        </p:txBody>
      </p:sp>
    </p:spTree>
    <p:extLst>
      <p:ext uri="{BB962C8B-B14F-4D97-AF65-F5344CB8AC3E}">
        <p14:creationId xmlns:p14="http://schemas.microsoft.com/office/powerpoint/2010/main" val="513323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15F2ACB3-178F-4035-A2BB-45291D6B7ADA}" type="slidenum">
              <a:rPr lang="ru-RU"/>
              <a:pPr/>
              <a:t>‹#›</a:t>
            </a:fld>
            <a:endParaRPr lang="ru-RU"/>
          </a:p>
        </p:txBody>
      </p:sp>
    </p:spTree>
    <p:extLst>
      <p:ext uri="{BB962C8B-B14F-4D97-AF65-F5344CB8AC3E}">
        <p14:creationId xmlns:p14="http://schemas.microsoft.com/office/powerpoint/2010/main" val="4110155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CAD9F6A6-A648-422E-8D08-BDF6ED5ACB5B}" type="slidenum">
              <a:rPr lang="ru-RU"/>
              <a:pPr/>
              <a:t>‹#›</a:t>
            </a:fld>
            <a:endParaRPr lang="ru-RU"/>
          </a:p>
        </p:txBody>
      </p:sp>
    </p:spTree>
    <p:extLst>
      <p:ext uri="{BB962C8B-B14F-4D97-AF65-F5344CB8AC3E}">
        <p14:creationId xmlns:p14="http://schemas.microsoft.com/office/powerpoint/2010/main" val="3904413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B670FFF-99DA-4957-8A73-07877D5A78D6}" type="slidenum">
              <a:rPr lang="ru-RU"/>
              <a:pPr/>
              <a:t>‹#›</a:t>
            </a:fld>
            <a:endParaRPr lang="ru-RU"/>
          </a:p>
        </p:txBody>
      </p:sp>
    </p:spTree>
    <p:extLst>
      <p:ext uri="{BB962C8B-B14F-4D97-AF65-F5344CB8AC3E}">
        <p14:creationId xmlns:p14="http://schemas.microsoft.com/office/powerpoint/2010/main" val="287008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C2621F7-0B48-482E-9C67-AE2C9F367CED}" type="slidenum">
              <a:rPr lang="ru-RU"/>
              <a:pPr/>
              <a:t>‹#›</a:t>
            </a:fld>
            <a:endParaRPr lang="ru-RU"/>
          </a:p>
        </p:txBody>
      </p:sp>
    </p:spTree>
    <p:extLst>
      <p:ext uri="{BB962C8B-B14F-4D97-AF65-F5344CB8AC3E}">
        <p14:creationId xmlns:p14="http://schemas.microsoft.com/office/powerpoint/2010/main" val="3675294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xmlns:mc="http://schemas.openxmlformats.org/markup-compatibility/2006" xmlns:a14="http://schemas.microsoft.com/office/drawing/2010/main" val="D60093" mc:Ignorable="">
                <a:gamma/>
                <a:tint val="40000"/>
                <a:invGamma/>
              </a:srgbClr>
            </a:gs>
            <a:gs pos="100000">
              <a:srgbClr xmlns:mc="http://schemas.openxmlformats.org/markup-compatibility/2006" xmlns:a14="http://schemas.microsoft.com/office/drawing/2010/main" val="D60093" mc:Ignorable=""/>
            </a:gs>
          </a:gsLst>
          <a:path path="shape">
            <a:fillToRect l="50000" t="50000" r="50000" b="50000"/>
          </a:path>
        </a:gradFill>
        <a:effectLst/>
      </p:bgPr>
    </p:bg>
    <p:spTree>
      <p:nvGrpSpPr>
        <p:cNvPr id="1" name=""/>
        <p:cNvGrpSpPr/>
        <p:nvPr/>
      </p:nvGrpSpPr>
      <p:grpSpPr>
        <a:xfrm>
          <a:off x="0" y="0"/>
          <a:ext cx="0" cy="0"/>
          <a:chOff x="0" y="0"/>
          <a:chExt cx="0" cy="0"/>
        </a:xfrm>
      </p:grpSpPr>
      <p:sp>
        <p:nvSpPr>
          <p:cNvPr id="37890" name="Прямоуг.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7891" name="Прямоуг.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7892" name="Прямоуг.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endParaRPr lang="ru-RU"/>
          </a:p>
        </p:txBody>
      </p:sp>
      <p:sp>
        <p:nvSpPr>
          <p:cNvPr id="37893" name="Прямоуг.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37894" name="Прямоуг.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09B2866E-8335-43E0-AD4C-8DF1DCD6C13F}"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Объект WordArt 4"/>
          <p:cNvSpPr>
            <a:spLocks noChangeArrowheads="1" noChangeShapeType="1" noTextEdit="1"/>
          </p:cNvSpPr>
          <p:nvPr/>
        </p:nvSpPr>
        <p:spPr bwMode="auto">
          <a:xfrm>
            <a:off x="1258888" y="2997200"/>
            <a:ext cx="5187950" cy="1439863"/>
          </a:xfrm>
          <a:prstGeom prst="rect">
            <a:avLst/>
          </a:prstGeom>
          <a:extLst>
            <a:ext uri="{91240B29-F687-4F45-9708-019B960494DF}">
              <a14:hiddenLine xmlns:a14="http://schemas.microsoft.com/office/drawing/2010/main" w="9525">
                <a:solidFill>
                  <a:srgbClr xmlns:mc="http://schemas.openxmlformats.org/markup-compatibility/2006" val="000000" mc:Ignorable=""/>
                </a:solidFill>
                <a:round/>
                <a:headEnd/>
                <a:tailEnd/>
              </a14:hiddenLine>
            </a:ext>
          </a:extLst>
        </p:spPr>
        <p:txBody>
          <a:bodyPr wrap="none" fromWordArt="1">
            <a:prstTxWarp prst="textPlain">
              <a:avLst>
                <a:gd name="adj" fmla="val 50000"/>
              </a:avLst>
            </a:prstTxWarp>
          </a:bodyPr>
          <a:lstStyle/>
          <a:p>
            <a:pPr algn="ctr"/>
            <a:r>
              <a:rPr lang="ru-RU" sz="3600" i="1" kern="10">
                <a:solidFill>
                  <a:srgbClr xmlns:mc="http://schemas.openxmlformats.org/markup-compatibility/2006" xmlns:a14="http://schemas.microsoft.com/office/drawing/2010/main" val="660066" mc:Ignorable=""/>
                </a:solidFill>
                <a:effectLst>
                  <a:outerShdw dist="35921" dir="2700000" algn="ctr" rotWithShape="0">
                    <a:srgbClr xmlns:mc="http://schemas.openxmlformats.org/markup-compatibility/2006" xmlns:a14="http://schemas.microsoft.com/office/drawing/2010/main" val="C0C0C0" mc:Ignorable="">
                      <a:alpha val="80000"/>
                    </a:srgbClr>
                  </a:outerShdw>
                </a:effectLst>
                <a:latin typeface="Arial"/>
                <a:cs typeface="Arial"/>
              </a:rPr>
              <a:t>Театр древней Греции</a:t>
            </a:r>
          </a:p>
        </p:txBody>
      </p:sp>
      <p:pic>
        <p:nvPicPr>
          <p:cNvPr id="2053" name="Рисунок 5" descr="amph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260350"/>
            <a:ext cx="3384550" cy="209708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2054" name="Прямоуг. 6"/>
          <p:cNvSpPr>
            <a:spLocks noChangeArrowheads="1"/>
          </p:cNvSpPr>
          <p:nvPr/>
        </p:nvSpPr>
        <p:spPr bwMode="auto">
          <a:xfrm>
            <a:off x="5795963" y="5300663"/>
            <a:ext cx="3022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ru-RU"/>
              <a:t>Презентацию подготовила</a:t>
            </a:r>
          </a:p>
          <a:p>
            <a:pPr algn="ctr"/>
            <a:r>
              <a:rPr lang="ru-RU"/>
              <a:t>   Ученица 9«Б» класса</a:t>
            </a:r>
          </a:p>
          <a:p>
            <a:pPr algn="ctr"/>
            <a:r>
              <a:rPr lang="ru-RU"/>
              <a:t>  Советова</a:t>
            </a:r>
          </a:p>
          <a:p>
            <a:pPr algn="ctr"/>
            <a:r>
              <a:rPr lang="ru-RU"/>
              <a:t>        Светлана</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heel(4)">
                                      <p:cBhvr>
                                        <p:cTn id="7" dur="2000"/>
                                        <p:tgtEl>
                                          <p:spTgt spid="20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1000" fill="hold"/>
                                        <p:tgtEl>
                                          <p:spTgt spid="2053"/>
                                        </p:tgtEl>
                                        <p:attrNameLst>
                                          <p:attrName>ppt_w</p:attrName>
                                        </p:attrNameLst>
                                      </p:cBhvr>
                                      <p:tavLst>
                                        <p:tav tm="0">
                                          <p:val>
                                            <p:fltVal val="0"/>
                                          </p:val>
                                        </p:tav>
                                        <p:tav tm="100000">
                                          <p:val>
                                            <p:strVal val="#ppt_w"/>
                                          </p:val>
                                        </p:tav>
                                      </p:tavLst>
                                    </p:anim>
                                    <p:anim calcmode="lin" valueType="num">
                                      <p:cBhvr>
                                        <p:cTn id="13" dur="1000" fill="hold"/>
                                        <p:tgtEl>
                                          <p:spTgt spid="2053"/>
                                        </p:tgtEl>
                                        <p:attrNameLst>
                                          <p:attrName>ppt_h</p:attrName>
                                        </p:attrNameLst>
                                      </p:cBhvr>
                                      <p:tavLst>
                                        <p:tav tm="0">
                                          <p:val>
                                            <p:fltVal val="0"/>
                                          </p:val>
                                        </p:tav>
                                        <p:tav tm="100000">
                                          <p:val>
                                            <p:strVal val="#ppt_h"/>
                                          </p:val>
                                        </p:tav>
                                      </p:tavLst>
                                    </p:anim>
                                    <p:anim calcmode="lin" valueType="num">
                                      <p:cBhvr>
                                        <p:cTn id="14"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0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Прямоуг. 4"/>
          <p:cNvSpPr>
            <a:spLocks noChangeArrowheads="1"/>
          </p:cNvSpPr>
          <p:nvPr/>
        </p:nvSpPr>
        <p:spPr bwMode="auto">
          <a:xfrm>
            <a:off x="3348038" y="268288"/>
            <a:ext cx="5508625"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ru-RU"/>
              <a:t>Древнегреческий театр один из древнейших театров на территории Европы. Он достиг своего расцвета в V в. до н. э. Наследие, оставленное нам античностью в области литературы и искусства, огромно. Основные роды поэзии - эпос, лирика и драма - возникли в Греции. Античная архитектура, скульптура, литература и театр были предметом изучения и подражания и в последующие века. Значение античного театра выходит далеко за хронологические рамки породившего его общества. К примеру в эпоху Возрождения стали создаваться первые литературные трагедии и комедии, образцами для них послужили пьесы античных авторов. Но даже на протяжении XIX и XX вв. на европейских сценах шли античные драмы. До сих пор многие удивляются, посещая Грецию, архитектуре древнегреческого театра. Его громадности и грациозности. На сохранившихся древнегреческих сценах и в наше время ставятся произведения древнегреческой драматургии. </a:t>
            </a:r>
          </a:p>
        </p:txBody>
      </p:sp>
      <p:pic>
        <p:nvPicPr>
          <p:cNvPr id="3077" name="Рисунок 5" descr="Безымянны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404813"/>
            <a:ext cx="2736850" cy="2592387"/>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3078" name="Рисунок 6" descr="ро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3429000"/>
            <a:ext cx="2736850" cy="3095625"/>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wedge">
                                      <p:cBhvr>
                                        <p:cTn id="7" dur="2000"/>
                                        <p:tgtEl>
                                          <p:spTgt spid="30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5" presetClass="entr" presetSubtype="0" fill="hold" nodeType="clickEffect">
                                  <p:stCondLst>
                                    <p:cond delay="0"/>
                                  </p:stCondLst>
                                  <p:childTnLst>
                                    <p:set>
                                      <p:cBhvr>
                                        <p:cTn id="11" dur="1" fill="hold">
                                          <p:stCondLst>
                                            <p:cond delay="0"/>
                                          </p:stCondLst>
                                        </p:cTn>
                                        <p:tgtEl>
                                          <p:spTgt spid="3077"/>
                                        </p:tgtEl>
                                        <p:attrNameLst>
                                          <p:attrName>style.visibility</p:attrName>
                                        </p:attrNameLst>
                                      </p:cBhvr>
                                      <p:to>
                                        <p:strVal val="visible"/>
                                      </p:to>
                                    </p:set>
                                    <p:animEffect transition="in" filter="fade">
                                      <p:cBhvr>
                                        <p:cTn id="12" dur="2000"/>
                                        <p:tgtEl>
                                          <p:spTgt spid="3077"/>
                                        </p:tgtEl>
                                      </p:cBhvr>
                                    </p:animEffect>
                                    <p:anim calcmode="lin" valueType="num">
                                      <p:cBhvr>
                                        <p:cTn id="13" dur="2000" fill="hold"/>
                                        <p:tgtEl>
                                          <p:spTgt spid="3077"/>
                                        </p:tgtEl>
                                        <p:attrNameLst>
                                          <p:attrName>style.rotation</p:attrName>
                                        </p:attrNameLst>
                                      </p:cBhvr>
                                      <p:tavLst>
                                        <p:tav tm="0">
                                          <p:val>
                                            <p:fltVal val="720"/>
                                          </p:val>
                                        </p:tav>
                                        <p:tav tm="100000">
                                          <p:val>
                                            <p:fltVal val="0"/>
                                          </p:val>
                                        </p:tav>
                                      </p:tavLst>
                                    </p:anim>
                                    <p:anim calcmode="lin" valueType="num">
                                      <p:cBhvr>
                                        <p:cTn id="14" dur="2000" fill="hold"/>
                                        <p:tgtEl>
                                          <p:spTgt spid="3077"/>
                                        </p:tgtEl>
                                        <p:attrNameLst>
                                          <p:attrName>ppt_h</p:attrName>
                                        </p:attrNameLst>
                                      </p:cBhvr>
                                      <p:tavLst>
                                        <p:tav tm="0">
                                          <p:val>
                                            <p:fltVal val="0"/>
                                          </p:val>
                                        </p:tav>
                                        <p:tav tm="100000">
                                          <p:val>
                                            <p:strVal val="#ppt_h"/>
                                          </p:val>
                                        </p:tav>
                                      </p:tavLst>
                                    </p:anim>
                                    <p:anim calcmode="lin" valueType="num">
                                      <p:cBhvr>
                                        <p:cTn id="15" dur="2000" fill="hold"/>
                                        <p:tgtEl>
                                          <p:spTgt spid="3077"/>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5" presetClass="entr" presetSubtype="0" fill="hold" nodeType="clickEffect">
                                  <p:stCondLst>
                                    <p:cond delay="0"/>
                                  </p:stCondLst>
                                  <p:childTnLst>
                                    <p:set>
                                      <p:cBhvr>
                                        <p:cTn id="19" dur="1" fill="hold">
                                          <p:stCondLst>
                                            <p:cond delay="0"/>
                                          </p:stCondLst>
                                        </p:cTn>
                                        <p:tgtEl>
                                          <p:spTgt spid="3078"/>
                                        </p:tgtEl>
                                        <p:attrNameLst>
                                          <p:attrName>style.visibility</p:attrName>
                                        </p:attrNameLst>
                                      </p:cBhvr>
                                      <p:to>
                                        <p:strVal val="visible"/>
                                      </p:to>
                                    </p:set>
                                    <p:animEffect transition="in" filter="fade">
                                      <p:cBhvr>
                                        <p:cTn id="20" dur="2000"/>
                                        <p:tgtEl>
                                          <p:spTgt spid="3078"/>
                                        </p:tgtEl>
                                      </p:cBhvr>
                                    </p:animEffect>
                                    <p:anim calcmode="lin" valueType="num">
                                      <p:cBhvr>
                                        <p:cTn id="21" dur="2000" fill="hold"/>
                                        <p:tgtEl>
                                          <p:spTgt spid="3078"/>
                                        </p:tgtEl>
                                        <p:attrNameLst>
                                          <p:attrName>style.rotation</p:attrName>
                                        </p:attrNameLst>
                                      </p:cBhvr>
                                      <p:tavLst>
                                        <p:tav tm="0">
                                          <p:val>
                                            <p:fltVal val="720"/>
                                          </p:val>
                                        </p:tav>
                                        <p:tav tm="100000">
                                          <p:val>
                                            <p:fltVal val="0"/>
                                          </p:val>
                                        </p:tav>
                                      </p:tavLst>
                                    </p:anim>
                                    <p:anim calcmode="lin" valueType="num">
                                      <p:cBhvr>
                                        <p:cTn id="22" dur="2000" fill="hold"/>
                                        <p:tgtEl>
                                          <p:spTgt spid="3078"/>
                                        </p:tgtEl>
                                        <p:attrNameLst>
                                          <p:attrName>ppt_h</p:attrName>
                                        </p:attrNameLst>
                                      </p:cBhvr>
                                      <p:tavLst>
                                        <p:tav tm="0">
                                          <p:val>
                                            <p:fltVal val="0"/>
                                          </p:val>
                                        </p:tav>
                                        <p:tav tm="100000">
                                          <p:val>
                                            <p:strVal val="#ppt_h"/>
                                          </p:val>
                                        </p:tav>
                                      </p:tavLst>
                                    </p:anim>
                                    <p:anim calcmode="lin" valueType="num">
                                      <p:cBhvr>
                                        <p:cTn id="23" dur="2000" fill="hold"/>
                                        <p:tgtEl>
                                          <p:spTgt spid="307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Прямоуг. 4"/>
          <p:cNvSpPr>
            <a:spLocks noChangeArrowheads="1"/>
          </p:cNvSpPr>
          <p:nvPr/>
        </p:nvSpPr>
        <p:spPr bwMode="auto">
          <a:xfrm>
            <a:off x="179388" y="692150"/>
            <a:ext cx="8964612"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ru-RU"/>
              <a:t>Возник из сельских празднеств в честь бога Диониса. Вначале Дионис считался богом производительной силы природы, и греки изображали его в виде козла или быка. Однако позже, когда население древней Греции </a:t>
            </a:r>
            <a:r>
              <a:rPr lang="ru-RU" sz="1600"/>
              <a:t>познакомилось</a:t>
            </a:r>
            <a:r>
              <a:rPr lang="ru-RU"/>
              <a:t> с возделыванием виноградников, Дионис стал богом виноделия, а потом и богом поэзии и театра. Несколько раз в году происходили празднества, посвященные Дионису, на которых пели дифирамбы (хвалебные песни).Участники мазали лицо винной гущей, надевали маски и козлиные шкуры. Наряду с торжественными и печальными, распевались веселые, а часто непристойные песни. Торжественная часть праздника дала рождение трагедии, веселая и шутливая - комедии.“Трагедия, по свидетельству Аристотеля, ведет свое начало от запевал дифирамба, а комедия от запевал фаллических песен.” Эти запевалы, отвечая на вопросы хора, могли рассказать о каких-либо событиях из жизни бога и побуждать хор к пению. К этому рассказу примешивались элементы актерской игры, и миф как бы оживал перед участниками праздника. </a:t>
            </a:r>
          </a:p>
        </p:txBody>
      </p:sp>
      <p:sp>
        <p:nvSpPr>
          <p:cNvPr id="4101" name="Объект WordArt 5"/>
          <p:cNvSpPr>
            <a:spLocks noChangeArrowheads="1" noChangeShapeType="1" noTextEdit="1"/>
          </p:cNvSpPr>
          <p:nvPr/>
        </p:nvSpPr>
        <p:spPr bwMode="auto">
          <a:xfrm>
            <a:off x="1619250" y="188913"/>
            <a:ext cx="5761038" cy="549275"/>
          </a:xfrm>
          <a:prstGeom prst="rect">
            <a:avLst/>
          </a:prstGeom>
          <a:extLst>
            <a:ext uri="{91240B29-F687-4F45-9708-019B960494DF}">
              <a14:hiddenLine xmlns:a14="http://schemas.microsoft.com/office/drawing/2010/main" w="9525">
                <a:solidFill>
                  <a:srgbClr xmlns:mc="http://schemas.openxmlformats.org/markup-compatibility/2006" val="000000" mc:Ignorable=""/>
                </a:solidFill>
                <a:round/>
                <a:headEnd/>
                <a:tailEnd/>
              </a14:hiddenLine>
            </a:ext>
          </a:extLst>
        </p:spPr>
        <p:txBody>
          <a:bodyPr wrap="none" fromWordArt="1">
            <a:prstTxWarp prst="textPlain">
              <a:avLst>
                <a:gd name="adj" fmla="val 50000"/>
              </a:avLst>
            </a:prstTxWarp>
          </a:bodyPr>
          <a:lstStyle/>
          <a:p>
            <a:pPr algn="ctr"/>
            <a:r>
              <a:rPr lang="ru-RU" sz="3200" i="1" kern="10">
                <a:solidFill>
                  <a:srgbClr xmlns:mc="http://schemas.openxmlformats.org/markup-compatibility/2006" xmlns:a14="http://schemas.microsoft.com/office/drawing/2010/main" val="660066" mc:Ignorable=""/>
                </a:solidFill>
                <a:effectLst>
                  <a:outerShdw dist="35921" dir="2700000" algn="ctr" rotWithShape="0">
                    <a:srgbClr xmlns:mc="http://schemas.openxmlformats.org/markup-compatibility/2006" xmlns:a14="http://schemas.microsoft.com/office/drawing/2010/main" val="C0C0C0" mc:Ignorable="">
                      <a:alpha val="80000"/>
                    </a:srgbClr>
                  </a:outerShdw>
                </a:effectLst>
                <a:latin typeface="Arial"/>
                <a:cs typeface="Arial"/>
              </a:rPr>
              <a:t>Происхождение</a:t>
            </a:r>
          </a:p>
        </p:txBody>
      </p:sp>
      <p:sp>
        <p:nvSpPr>
          <p:cNvPr id="4103" name="Прямоуг. 7"/>
          <p:cNvSpPr>
            <a:spLocks noChangeArrowheads="1"/>
          </p:cNvSpPr>
          <p:nvPr/>
        </p:nvSpPr>
        <p:spPr bwMode="auto">
          <a:xfrm>
            <a:off x="179388" y="4508500"/>
            <a:ext cx="8785225"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ru-RU"/>
              <a:t>“Проливая свет на происхождение греческой драмы и сами слова трагедия </a:t>
            </a:r>
          </a:p>
          <a:p>
            <a:pPr algn="l"/>
            <a:r>
              <a:rPr lang="ru-RU"/>
              <a:t>и комедия. Слово трагедия происходит от двух греческих слов: трагос - козел </a:t>
            </a:r>
          </a:p>
          <a:p>
            <a:pPr algn="l"/>
            <a:r>
              <a:rPr lang="ru-RU"/>
              <a:t>и оде - песнь, т.е. песнь козлов, так как спутниками Диониса были сатиры, </a:t>
            </a:r>
          </a:p>
          <a:p>
            <a:pPr algn="l"/>
            <a:r>
              <a:rPr lang="ru-RU"/>
              <a:t>козлоногие существа, прославлявшие подвиги и страдания бога. Слово комедия </a:t>
            </a:r>
          </a:p>
          <a:p>
            <a:pPr algn="l"/>
            <a:r>
              <a:rPr lang="ru-RU"/>
              <a:t>тоже происходило от двух греческих слов комос и оде. Слово комос </a:t>
            </a:r>
          </a:p>
          <a:p>
            <a:pPr algn="l"/>
            <a:r>
              <a:rPr lang="ru-RU"/>
              <a:t>обозначало шествие подпившей толпы ряженных, осыпавших друг друга шутками и насмешками на сельском празднике в честь Диониса.” </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strips(downLeft)">
                                      <p:cBhvr>
                                        <p:cTn id="7" dur="500"/>
                                        <p:tgtEl>
                                          <p:spTgt spid="41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fade">
                                      <p:cBhvr>
                                        <p:cTn id="12" dur="2000"/>
                                        <p:tgtEl>
                                          <p:spTgt spid="410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03"/>
                                        </p:tgtEl>
                                        <p:attrNameLst>
                                          <p:attrName>style.visibility</p:attrName>
                                        </p:attrNameLst>
                                      </p:cBhvr>
                                      <p:to>
                                        <p:strVal val="visible"/>
                                      </p:to>
                                    </p:set>
                                    <p:animEffect transition="in" filter="fade">
                                      <p:cBhvr>
                                        <p:cTn id="15" dur="20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animBg="1"/>
      <p:bldP spid="410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Прямоуг. 4"/>
          <p:cNvSpPr>
            <a:spLocks noChangeArrowheads="1"/>
          </p:cNvSpPr>
          <p:nvPr/>
        </p:nvSpPr>
        <p:spPr bwMode="auto">
          <a:xfrm>
            <a:off x="0" y="-100013"/>
            <a:ext cx="6515100" cy="695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ru-RU"/>
              <a:t>Почвой древнегреческого искусства считают мифологию. В ходе развития </a:t>
            </a:r>
          </a:p>
          <a:p>
            <a:pPr algn="l"/>
            <a:r>
              <a:rPr lang="ru-RU"/>
              <a:t>греческой трагедии круг ее сюжетов, помимо мифов о Дионисе, вошли рассказы о судьбах героев древности - Эдипа, Агамемнона, Геракла и Фесея и других. Таким образом греческая драматургия заимствовала свои сюжеты из мифологии. Это объясняется характером греческой мифологии - ее глубокой художественной выразительности. Мифология греков выросла из стремления объяснить окружающий мир и была тесно связана с религией. Греческая трагедия целиком основывается на мифологии. Но сквозь мифологическую оболочку драматург отражал в трагедии современную ему общественную жизнь, высказывал свои политические, философские и этические воззрения. Использование мифологии делало трагедию необычайно доходчивой. В каждой пьесе зритель встречал уже знакомые ему лица и события и мог свободнее следить за тем, как эти мифы перерабатывала творческая фантазия Драматурга. По свидетельству самих греков, трагедия уже во второй половине VI в до н. э. достигла значительного развития, использовав богатое наследие эпоса и лирики. Усилению действенной стороны трагедии очень способствовало нововведение трагик Феспида. Он выделил из хора особого исполнителя - актера.</a:t>
            </a:r>
            <a:r>
              <a:rPr lang="ru-RU" sz="1600"/>
              <a:t> </a:t>
            </a:r>
          </a:p>
        </p:txBody>
      </p:sp>
      <p:pic>
        <p:nvPicPr>
          <p:cNvPr id="13317" name="Рисунок 5" descr="оДЕОН Ирод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260350"/>
            <a:ext cx="2774950" cy="2447925"/>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13318" name="Рисунок 6" descr="п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3357563"/>
            <a:ext cx="2520950" cy="2951162"/>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13317"/>
                                        </p:tgtEl>
                                        <p:attrNameLst>
                                          <p:attrName>style.visibility</p:attrName>
                                        </p:attrNameLst>
                                      </p:cBhvr>
                                      <p:to>
                                        <p:strVal val="visible"/>
                                      </p:to>
                                    </p:set>
                                    <p:animEffect transition="in" filter="fade">
                                      <p:cBhvr>
                                        <p:cTn id="7" dur="770" decel="100000"/>
                                        <p:tgtEl>
                                          <p:spTgt spid="13317"/>
                                        </p:tgtEl>
                                      </p:cBhvr>
                                    </p:animEffect>
                                    <p:animScale>
                                      <p:cBhvr>
                                        <p:cTn id="8" dur="770" decel="100000"/>
                                        <p:tgtEl>
                                          <p:spTgt spid="13317"/>
                                        </p:tgtEl>
                                      </p:cBhvr>
                                      <p:from x="10000" y="10000"/>
                                      <p:to x="200000" y="450000"/>
                                    </p:animScale>
                                    <p:animScale>
                                      <p:cBhvr>
                                        <p:cTn id="9" dur="1230" accel="100000" fill="hold">
                                          <p:stCondLst>
                                            <p:cond delay="770"/>
                                          </p:stCondLst>
                                        </p:cTn>
                                        <p:tgtEl>
                                          <p:spTgt spid="13317"/>
                                        </p:tgtEl>
                                      </p:cBhvr>
                                      <p:from x="200000" y="450000"/>
                                      <p:to x="100000" y="100000"/>
                                    </p:animScale>
                                    <p:set>
                                      <p:cBhvr>
                                        <p:cTn id="10" dur="770" fill="hold"/>
                                        <p:tgtEl>
                                          <p:spTgt spid="13317"/>
                                        </p:tgtEl>
                                        <p:attrNameLst>
                                          <p:attrName>ppt_x</p:attrName>
                                        </p:attrNameLst>
                                      </p:cBhvr>
                                      <p:to>
                                        <p:strVal val="(0.5)"/>
                                      </p:to>
                                    </p:set>
                                    <p:anim from="(0.5)" to="(#ppt_x)" calcmode="lin" valueType="num">
                                      <p:cBhvr>
                                        <p:cTn id="11" dur="1230" accel="100000" fill="hold">
                                          <p:stCondLst>
                                            <p:cond delay="770"/>
                                          </p:stCondLst>
                                        </p:cTn>
                                        <p:tgtEl>
                                          <p:spTgt spid="13317"/>
                                        </p:tgtEl>
                                        <p:attrNameLst>
                                          <p:attrName>ppt_x</p:attrName>
                                        </p:attrNameLst>
                                      </p:cBhvr>
                                    </p:anim>
                                    <p:set>
                                      <p:cBhvr>
                                        <p:cTn id="12" dur="770" fill="hold"/>
                                        <p:tgtEl>
                                          <p:spTgt spid="13317"/>
                                        </p:tgtEl>
                                        <p:attrNameLst>
                                          <p:attrName>ppt_y</p:attrName>
                                        </p:attrNameLst>
                                      </p:cBhvr>
                                      <p:to>
                                        <p:strVal val="(#ppt_y+0.4)"/>
                                      </p:to>
                                    </p:set>
                                    <p:anim from="(#ppt_y+0.4)" to="(#ppt_y)" calcmode="lin" valueType="num">
                                      <p:cBhvr>
                                        <p:cTn id="13" dur="1230" accel="100000" fill="hold">
                                          <p:stCondLst>
                                            <p:cond delay="770"/>
                                          </p:stCondLst>
                                        </p:cTn>
                                        <p:tgtEl>
                                          <p:spTgt spid="13317"/>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3318"/>
                                        </p:tgtEl>
                                        <p:attrNameLst>
                                          <p:attrName>style.visibility</p:attrName>
                                        </p:attrNameLst>
                                      </p:cBhvr>
                                      <p:to>
                                        <p:strVal val="visible"/>
                                      </p:to>
                                    </p:set>
                                    <p:animEffect transition="in" filter="fade">
                                      <p:cBhvr>
                                        <p:cTn id="18"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Объект WordArt 5"/>
          <p:cNvSpPr>
            <a:spLocks noChangeArrowheads="1" noChangeShapeType="1" noTextEdit="1"/>
          </p:cNvSpPr>
          <p:nvPr/>
        </p:nvSpPr>
        <p:spPr bwMode="auto">
          <a:xfrm>
            <a:off x="1619250" y="0"/>
            <a:ext cx="5637213" cy="881063"/>
          </a:xfrm>
          <a:prstGeom prst="rect">
            <a:avLst/>
          </a:prstGeom>
          <a:extLst>
            <a:ext uri="{91240B29-F687-4F45-9708-019B960494DF}">
              <a14:hiddenLine xmlns:a14="http://schemas.microsoft.com/office/drawing/2010/main" w="9525">
                <a:solidFill>
                  <a:srgbClr xmlns:mc="http://schemas.openxmlformats.org/markup-compatibility/2006" val="000000" mc:Ignorable=""/>
                </a:solidFill>
                <a:round/>
                <a:headEnd/>
                <a:tailEnd/>
              </a14:hiddenLine>
            </a:ext>
          </a:extLst>
        </p:spPr>
        <p:txBody>
          <a:bodyPr wrap="none" fromWordArt="1">
            <a:prstTxWarp prst="textPlain">
              <a:avLst>
                <a:gd name="adj" fmla="val 50000"/>
              </a:avLst>
            </a:prstTxWarp>
          </a:bodyPr>
          <a:lstStyle/>
          <a:p>
            <a:pPr algn="ctr"/>
            <a:r>
              <a:rPr lang="ru-RU" sz="3600" i="1" kern="10">
                <a:solidFill>
                  <a:srgbClr xmlns:mc="http://schemas.openxmlformats.org/markup-compatibility/2006" xmlns:a14="http://schemas.microsoft.com/office/drawing/2010/main" val="660066" mc:Ignorable=""/>
                </a:solidFill>
                <a:effectLst>
                  <a:outerShdw dist="35921" dir="2700000" algn="ctr" rotWithShape="0">
                    <a:srgbClr xmlns:mc="http://schemas.openxmlformats.org/markup-compatibility/2006" xmlns:a14="http://schemas.microsoft.com/office/drawing/2010/main" val="C0C0C0" mc:Ignorable="">
                      <a:alpha val="80000"/>
                    </a:srgbClr>
                  </a:outerShdw>
                </a:effectLst>
                <a:latin typeface="Arial"/>
                <a:cs typeface="Arial"/>
              </a:rPr>
              <a:t>Организация представлений</a:t>
            </a:r>
          </a:p>
        </p:txBody>
      </p:sp>
      <p:sp>
        <p:nvSpPr>
          <p:cNvPr id="5126" name="Прямоуг. 6"/>
          <p:cNvSpPr>
            <a:spLocks noChangeArrowheads="1"/>
          </p:cNvSpPr>
          <p:nvPr/>
        </p:nvSpPr>
        <p:spPr bwMode="auto">
          <a:xfrm>
            <a:off x="2700338" y="765175"/>
            <a:ext cx="6443662" cy="58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ru-RU"/>
              <a:t> Театр в Греции был государственным учреждением, и организацию </a:t>
            </a:r>
          </a:p>
          <a:p>
            <a:pPr algn="l"/>
            <a:r>
              <a:rPr lang="ru-RU"/>
              <a:t>театральных представлений брало на себя само государство, назначая для этих целей специальных людей. Драмы ставили на трех праздниках в честь Диониса: Малых или Сельских Дионисиях (в декабре - в январе); Ленеях (в январе - феврале); Великих или Городских Дионисиях (в марте - апреле). Драматические представления проходили как состязания драматургов. В них участвовали три трагических и комических поэта. Каждый из трагиков должен представить по четыре пьесы: три трагедии и одну сатириковую драму (это веселая пьеса на мифологический сюжет с хором, состоящим из сатиров). Три трагедии, связанные единством сюжета, составляли трилогию, после нее и ставили сатириковую драму. Трилогия и сатировская драма составляли тетралогию. Состязания продолжались три дня. Каждый день с утра играли три трагедии и одну сатировскую драму. Под вечер исполняли комедию одного из участвовавших в состязании комических поэтов. </a:t>
            </a:r>
          </a:p>
        </p:txBody>
      </p:sp>
      <p:pic>
        <p:nvPicPr>
          <p:cNvPr id="5127" name="Рисунок 7" descr="р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981075"/>
            <a:ext cx="2411412" cy="237648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5128" name="Рисунок 8" descr="img_15795_158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4076700"/>
            <a:ext cx="2233613" cy="2232025"/>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2000"/>
                                        <p:tgtEl>
                                          <p:spTgt spid="5125"/>
                                        </p:tgtEl>
                                      </p:cBhvr>
                                    </p:animEffect>
                                    <p:anim calcmode="lin" valueType="num">
                                      <p:cBhvr>
                                        <p:cTn id="8" dur="2000" fill="hold"/>
                                        <p:tgtEl>
                                          <p:spTgt spid="5125"/>
                                        </p:tgtEl>
                                        <p:attrNameLst>
                                          <p:attrName>style.rotation</p:attrName>
                                        </p:attrNameLst>
                                      </p:cBhvr>
                                      <p:tavLst>
                                        <p:tav tm="0">
                                          <p:val>
                                            <p:fltVal val="720"/>
                                          </p:val>
                                        </p:tav>
                                        <p:tav tm="100000">
                                          <p:val>
                                            <p:fltVal val="0"/>
                                          </p:val>
                                        </p:tav>
                                      </p:tavLst>
                                    </p:anim>
                                    <p:anim calcmode="lin" valueType="num">
                                      <p:cBhvr>
                                        <p:cTn id="9" dur="2000" fill="hold"/>
                                        <p:tgtEl>
                                          <p:spTgt spid="5125"/>
                                        </p:tgtEl>
                                        <p:attrNameLst>
                                          <p:attrName>ppt_h</p:attrName>
                                        </p:attrNameLst>
                                      </p:cBhvr>
                                      <p:tavLst>
                                        <p:tav tm="0">
                                          <p:val>
                                            <p:fltVal val="0"/>
                                          </p:val>
                                        </p:tav>
                                        <p:tav tm="100000">
                                          <p:val>
                                            <p:strVal val="#ppt_h"/>
                                          </p:val>
                                        </p:tav>
                                      </p:tavLst>
                                    </p:anim>
                                    <p:anim calcmode="lin" valueType="num">
                                      <p:cBhvr>
                                        <p:cTn id="10" dur="2000" fill="hold"/>
                                        <p:tgtEl>
                                          <p:spTgt spid="5125"/>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126"/>
                                        </p:tgtEl>
                                        <p:attrNameLst>
                                          <p:attrName>style.visibility</p:attrName>
                                        </p:attrNameLst>
                                      </p:cBhvr>
                                      <p:to>
                                        <p:strVal val="visible"/>
                                      </p:to>
                                    </p:set>
                                    <p:anim calcmode="lin" valueType="num">
                                      <p:cBhvr>
                                        <p:cTn id="15" dur="500" fill="hold"/>
                                        <p:tgtEl>
                                          <p:spTgt spid="512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12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12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Прямоуг. 4"/>
          <p:cNvSpPr>
            <a:spLocks noChangeArrowheads="1"/>
          </p:cNvSpPr>
          <p:nvPr/>
        </p:nvSpPr>
        <p:spPr bwMode="auto">
          <a:xfrm>
            <a:off x="250825" y="260350"/>
            <a:ext cx="8642350" cy="654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a:t>Драматурги получали хор от архонта , но все издержки, связанные с обучением хора, брали на себя богатые сограждане (хорег). Хорег должен был организовать хор на свои деньги, изготовить для него костюмы. Для драматических состязаний требовалось шесть хорегов: три - для тетралогий и три - комедий. В хореги избирали любителей театра, в которых недостатка в ту эпоху не испытывали. В начале драматурги сами писали музыку и сами обучали хор, но уже очень скоро им пришлось прибегнуть к помощи специальных учителей. </a:t>
            </a:r>
          </a:p>
          <a:p>
            <a:pPr algn="ctr"/>
            <a:r>
              <a:rPr lang="ru-RU"/>
              <a:t>Исполнение обязоности хорега и участие в трагическом хоре было делом весьма почитаемым. Считалось, что хореги, актеры и члены хора находятся под особым покровительством божества. Все они на время подготовки к драматургическим состязаниям освобождались даже от военной службы. Судили на состязании особенные выборные лица. Для победивших драматургов были установлены три награды. Драматург, занявший на состязании третье место, считался потерпевшим поражение. Помимо гонорара, драматург получал от государства в качестве награды венок из плюща. На долю хорегов, которые подготовили хор для победивших драматургов выпадала большая честь. Такой хорег имел право воздвигнуть памятник в ознаменование своей победы. На этом памятнике писали время представления, имя победившего драматурга, название его пьесы, а также имя хорега. Результаты состязаний вносились дидаскал, который хранился в государственном архиве Афин. </a:t>
            </a:r>
          </a:p>
          <a:p>
            <a:pPr algn="ctr" eaLnBrk="0" hangingPunct="0">
              <a:spcBef>
                <a:spcPct val="50000"/>
              </a:spcBef>
            </a:pPr>
            <a:endParaRPr lang="ru-RU"/>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Объект WordArt 4"/>
          <p:cNvSpPr>
            <a:spLocks noChangeArrowheads="1" noChangeShapeType="1" noTextEdit="1"/>
          </p:cNvSpPr>
          <p:nvPr/>
        </p:nvSpPr>
        <p:spPr bwMode="auto">
          <a:xfrm>
            <a:off x="2843213" y="0"/>
            <a:ext cx="3000375" cy="523875"/>
          </a:xfrm>
          <a:prstGeom prst="rect">
            <a:avLst/>
          </a:prstGeom>
          <a:extLst>
            <a:ext uri="{91240B29-F687-4F45-9708-019B960494DF}">
              <a14:hiddenLine xmlns:a14="http://schemas.microsoft.com/office/drawing/2010/main" w="9525">
                <a:solidFill>
                  <a:srgbClr xmlns:mc="http://schemas.openxmlformats.org/markup-compatibility/2006" val="000000" mc:Ignorable=""/>
                </a:solidFill>
                <a:round/>
                <a:headEnd/>
                <a:tailEnd/>
              </a14:hiddenLine>
            </a:ext>
          </a:extLst>
        </p:spPr>
        <p:txBody>
          <a:bodyPr wrap="none" fromWordArt="1">
            <a:prstTxWarp prst="textPlain">
              <a:avLst>
                <a:gd name="adj" fmla="val 50000"/>
              </a:avLst>
            </a:prstTxWarp>
          </a:bodyPr>
          <a:lstStyle/>
          <a:p>
            <a:pPr algn="ctr"/>
            <a:r>
              <a:rPr lang="ru-RU" sz="3600" i="1" kern="10">
                <a:solidFill>
                  <a:srgbClr xmlns:mc="http://schemas.openxmlformats.org/markup-compatibility/2006" xmlns:a14="http://schemas.microsoft.com/office/drawing/2010/main" val="660066" mc:Ignorable=""/>
                </a:solidFill>
                <a:effectLst>
                  <a:outerShdw dist="35921" dir="2700000" algn="ctr" rotWithShape="0">
                    <a:srgbClr xmlns:mc="http://schemas.openxmlformats.org/markup-compatibility/2006" xmlns:a14="http://schemas.microsoft.com/office/drawing/2010/main" val="C0C0C0" mc:Ignorable="">
                      <a:alpha val="80000"/>
                    </a:srgbClr>
                  </a:outerShdw>
                </a:effectLst>
                <a:latin typeface="Arial"/>
                <a:cs typeface="Arial"/>
              </a:rPr>
              <a:t>Архитектура</a:t>
            </a:r>
          </a:p>
        </p:txBody>
      </p:sp>
      <p:sp>
        <p:nvSpPr>
          <p:cNvPr id="43013" name="Прямоуг. 5"/>
          <p:cNvSpPr>
            <a:spLocks noChangeArrowheads="1"/>
          </p:cNvSpPr>
          <p:nvPr/>
        </p:nvSpPr>
        <p:spPr bwMode="auto">
          <a:xfrm>
            <a:off x="250825" y="654050"/>
            <a:ext cx="6408738" cy="620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ru-RU" sz="1600"/>
              <a:t>Народный характер античного театра определил особенности его организации и устройства. Древнегреческий театр сооружался на открытом воздухе и состоял из 3-х основных частей: орхестры ,тэатрона и скены. Древнейшей из этих частей является орхестра — круглая площадка, на которой выступали хор и актёры. Вначале зрители свободно размещались вокруг орхестры. Позднее появились особые места для публики, расположенные на склонах прилегающих холмов и гор. Античный театр вмещал огромное количество зрителей. Скена, первоначально предназначавшаяся только для переодевания и выходов актёров, находилась вне круга орхестры, позже уже на касательной к его окружности. Передняя стена скены - проскений,имевшей обычно вид колонады, изображая фасад храма или дворца, приобрела со временем большое значение в оформлении спектакля.”Так как в трагедии действие почти всегда происходило перед дворцом или храмом, то, по мнению немецкого архитектора и археолога В. Дёрпфельда, проскений обычно имел вид колоннады или портика; эта колоннада проходила либо вдоль всего фасада скены, либо занимала только её центральную часть.” На обоих концах здания скены были пристроены два боковых строения, которые назывались параскениями. Параскении служили, по-видимому, местом хранения декораций и другого театрального имущества; в тех случаях, когда драма требовала наличия двух или трёх жилищ, параскении могли изображать эти жилища. </a:t>
            </a:r>
          </a:p>
        </p:txBody>
      </p:sp>
      <p:pic>
        <p:nvPicPr>
          <p:cNvPr id="43014" name="Рисунок 6" descr="urlp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025" y="836613"/>
            <a:ext cx="2160588" cy="2160587"/>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43015" name="Рисунок 7" descr="ТЕАТР ДИОНОСА В АФИНАХ,РЕЛЬЕВ СТЕН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3716338"/>
            <a:ext cx="2305050" cy="2376487"/>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p:cTn id="7" dur="1000" fill="hold"/>
                                        <p:tgtEl>
                                          <p:spTgt spid="43012"/>
                                        </p:tgtEl>
                                        <p:attrNameLst>
                                          <p:attrName>ppt_w</p:attrName>
                                        </p:attrNameLst>
                                      </p:cBhvr>
                                      <p:tavLst>
                                        <p:tav tm="0">
                                          <p:val>
                                            <p:strVal val="#ppt_w+.3"/>
                                          </p:val>
                                        </p:tav>
                                        <p:tav tm="100000">
                                          <p:val>
                                            <p:strVal val="#ppt_w"/>
                                          </p:val>
                                        </p:tav>
                                      </p:tavLst>
                                    </p:anim>
                                    <p:anim calcmode="lin" valueType="num">
                                      <p:cBhvr>
                                        <p:cTn id="8" dur="1000" fill="hold"/>
                                        <p:tgtEl>
                                          <p:spTgt spid="43012"/>
                                        </p:tgtEl>
                                        <p:attrNameLst>
                                          <p:attrName>ppt_h</p:attrName>
                                        </p:attrNameLst>
                                      </p:cBhvr>
                                      <p:tavLst>
                                        <p:tav tm="0">
                                          <p:val>
                                            <p:strVal val="#ppt_h"/>
                                          </p:val>
                                        </p:tav>
                                        <p:tav tm="100000">
                                          <p:val>
                                            <p:strVal val="#ppt_h"/>
                                          </p:val>
                                        </p:tav>
                                      </p:tavLst>
                                    </p:anim>
                                    <p:animEffect transition="in" filter="fade">
                                      <p:cBhvr>
                                        <p:cTn id="9" dur="1000"/>
                                        <p:tgtEl>
                                          <p:spTgt spid="4301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nodeType="clickEffect">
                                  <p:stCondLst>
                                    <p:cond delay="0"/>
                                  </p:stCondLst>
                                  <p:childTnLst>
                                    <p:set>
                                      <p:cBhvr>
                                        <p:cTn id="13" dur="1" fill="hold">
                                          <p:stCondLst>
                                            <p:cond delay="0"/>
                                          </p:stCondLst>
                                        </p:cTn>
                                        <p:tgtEl>
                                          <p:spTgt spid="43013">
                                            <p:txEl>
                                              <p:pRg st="0" end="0"/>
                                            </p:txEl>
                                          </p:spTgt>
                                        </p:tgtEl>
                                        <p:attrNameLst>
                                          <p:attrName>style.visibility</p:attrName>
                                        </p:attrNameLst>
                                      </p:cBhvr>
                                      <p:to>
                                        <p:strVal val="visible"/>
                                      </p:to>
                                    </p:set>
                                    <p:animEffect transition="in" filter="wedge">
                                      <p:cBhvr>
                                        <p:cTn id="14" dur="2000"/>
                                        <p:tgtEl>
                                          <p:spTgt spid="4301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4" fill="hold" nodeType="clickEffect">
                                  <p:stCondLst>
                                    <p:cond delay="0"/>
                                  </p:stCondLst>
                                  <p:childTnLst>
                                    <p:set>
                                      <p:cBhvr>
                                        <p:cTn id="18" dur="1" fill="hold">
                                          <p:stCondLst>
                                            <p:cond delay="0"/>
                                          </p:stCondLst>
                                        </p:cTn>
                                        <p:tgtEl>
                                          <p:spTgt spid="43014"/>
                                        </p:tgtEl>
                                        <p:attrNameLst>
                                          <p:attrName>style.visibility</p:attrName>
                                        </p:attrNameLst>
                                      </p:cBhvr>
                                      <p:to>
                                        <p:strVal val="visible"/>
                                      </p:to>
                                    </p:set>
                                    <p:animEffect transition="in" filter="wheel(4)">
                                      <p:cBhvr>
                                        <p:cTn id="19" dur="2000"/>
                                        <p:tgtEl>
                                          <p:spTgt spid="4301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1" presetClass="entr" presetSubtype="4" fill="hold" nodeType="clickEffect">
                                  <p:stCondLst>
                                    <p:cond delay="0"/>
                                  </p:stCondLst>
                                  <p:childTnLst>
                                    <p:set>
                                      <p:cBhvr>
                                        <p:cTn id="23" dur="1" fill="hold">
                                          <p:stCondLst>
                                            <p:cond delay="0"/>
                                          </p:stCondLst>
                                        </p:cTn>
                                        <p:tgtEl>
                                          <p:spTgt spid="43015"/>
                                        </p:tgtEl>
                                        <p:attrNameLst>
                                          <p:attrName>style.visibility</p:attrName>
                                        </p:attrNameLst>
                                      </p:cBhvr>
                                      <p:to>
                                        <p:strVal val="visible"/>
                                      </p:to>
                                    </p:set>
                                    <p:animEffect transition="in" filter="wheel(4)">
                                      <p:cBhvr>
                                        <p:cTn id="24" dur="20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Прямоуг. 4"/>
          <p:cNvSpPr>
            <a:spLocks noChangeArrowheads="1"/>
          </p:cNvSpPr>
          <p:nvPr/>
        </p:nvSpPr>
        <p:spPr bwMode="auto">
          <a:xfrm>
            <a:off x="152400" y="195263"/>
            <a:ext cx="8034338"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ru-RU" sz="1600"/>
              <a:t>Между скеной и местами для зрителей, занимавшими несколько более половины </a:t>
            </a:r>
          </a:p>
          <a:p>
            <a:pPr algn="l"/>
            <a:r>
              <a:rPr lang="ru-RU" sz="1600"/>
              <a:t>круга, находились проходы - пароды , через которые вступали на орхестру хор </a:t>
            </a:r>
          </a:p>
          <a:p>
            <a:pPr algn="l"/>
            <a:r>
              <a:rPr lang="ru-RU" sz="1600"/>
              <a:t>и актёры, по ходу пьесы прибывавшие из города, гавани или из чужой страны. </a:t>
            </a:r>
          </a:p>
          <a:p>
            <a:pPr algn="l"/>
            <a:r>
              <a:rPr lang="ru-RU" sz="1600"/>
              <a:t>В V и IV вв. до н.э. греческие актёры играли на орхестре перед проскением. </a:t>
            </a:r>
          </a:p>
          <a:p>
            <a:pPr algn="l"/>
            <a:r>
              <a:rPr lang="ru-RU" sz="1600"/>
              <a:t>Никакой высокой или низкой сценической площадки в это время не </a:t>
            </a:r>
          </a:p>
          <a:p>
            <a:pPr algn="l"/>
            <a:r>
              <a:rPr lang="ru-RU" sz="1600"/>
              <a:t>существовало. Планировка греческого театра </a:t>
            </a:r>
          </a:p>
          <a:p>
            <a:pPr algn="l"/>
            <a:r>
              <a:rPr lang="ru-RU" sz="1600"/>
              <a:t>была рассчитана на хорошую слышимость. Кроме того, для усиления звука в </a:t>
            </a:r>
          </a:p>
          <a:p>
            <a:pPr algn="l"/>
            <a:r>
              <a:rPr lang="ru-RU" sz="1600"/>
              <a:t>некоторых театрах применялись резонирующие сосуды, помещавшиеся среди </a:t>
            </a:r>
          </a:p>
          <a:p>
            <a:pPr algn="l"/>
            <a:r>
              <a:rPr lang="ru-RU" sz="1600"/>
              <a:t>зрительных мест.”Если, стоя в центре орхестры, бросить на камень пола </a:t>
            </a:r>
          </a:p>
          <a:p>
            <a:pPr algn="l"/>
            <a:r>
              <a:rPr lang="ru-RU" sz="1600"/>
              <a:t>монетку или разорвать клочок бумаги, то звон упавшей монеты, шорох </a:t>
            </a:r>
          </a:p>
          <a:p>
            <a:pPr algn="l"/>
            <a:r>
              <a:rPr lang="ru-RU" sz="1600"/>
              <a:t>разрываемого листа будут слышны в самом в верхнем ряду.” </a:t>
            </a:r>
          </a:p>
          <a:p>
            <a:pPr algn="l"/>
            <a:r>
              <a:rPr lang="ru-RU" sz="1600"/>
              <a:t>Занавеса в греческом театре не было, хотя возможно, что в некоторых </a:t>
            </a:r>
          </a:p>
          <a:p>
            <a:pPr algn="l"/>
            <a:r>
              <a:rPr lang="ru-RU" sz="1600"/>
              <a:t>пьесах какие-либо части проскения временно занавешивались от зрителя </a:t>
            </a:r>
          </a:p>
        </p:txBody>
      </p:sp>
      <p:sp>
        <p:nvSpPr>
          <p:cNvPr id="10245" name="Прямоуг. 5"/>
          <p:cNvSpPr>
            <a:spLocks noChangeArrowheads="1"/>
          </p:cNvSpPr>
          <p:nvPr/>
        </p:nvSpPr>
        <p:spPr bwMode="auto">
          <a:xfrm>
            <a:off x="179388" y="3429000"/>
            <a:ext cx="8713787"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ru-RU" sz="1600"/>
              <a:t>За креслами, отделенными проходом, начинались скамьи-ступени для </a:t>
            </a:r>
          </a:p>
          <a:p>
            <a:pPr algn="l"/>
            <a:r>
              <a:rPr lang="ru-RU" sz="1600"/>
              <a:t>богатой публики. Каждый сектор был помечен одной буквой, начиная с А </a:t>
            </a:r>
          </a:p>
          <a:p>
            <a:pPr algn="l"/>
            <a:r>
              <a:rPr lang="ru-RU" sz="1600"/>
              <a:t>(альфа). Той же буквой и помечали и оборотную билетов-символов с </a:t>
            </a:r>
          </a:p>
          <a:p>
            <a:pPr algn="l"/>
            <a:r>
              <a:rPr lang="ru-RU" sz="1600"/>
              <a:t>изображением головы богини Афины или морды льва, которого считали </a:t>
            </a:r>
          </a:p>
          <a:p>
            <a:pPr algn="l"/>
            <a:r>
              <a:rPr lang="ru-RU" sz="1600"/>
              <a:t>охранителем от всего плохого. Значительно хуже вычеканенные символы, без каких либо изображений и помеченные одной и той же буквой на обеих своих сторонах, служили билетами на следующий ярус. Буквы на этих билетах соответствовали обозначением секторов для зрителей со средним достатком. </a:t>
            </a:r>
          </a:p>
          <a:p>
            <a:pPr algn="l"/>
            <a:r>
              <a:rPr lang="ru-RU" sz="1600"/>
              <a:t>Существовали символы, изготовленные еще грубее и помеченные двумя одинаковыми буквами на лицевой и оборотной сторонах. Эти билеты предназначались для верхнего яруса, где скамьи секторов, на которых располагались бедные зрители, были обозначены четырьмя буквами. Количество людей, получивших символы на один раз, не должно было превышать числа мест на скамьях. При входе билеты отбирались.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Прямоуг. 5"/>
          <p:cNvSpPr>
            <a:spLocks noChangeArrowheads="1"/>
          </p:cNvSpPr>
          <p:nvPr/>
        </p:nvSpPr>
        <p:spPr bwMode="auto">
          <a:xfrm>
            <a:off x="3203575" y="79375"/>
            <a:ext cx="5962650" cy="668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ru-RU"/>
              <a:t>Драматические представления в Афинах начинались на рассвете и шли до самого вечера. Зрители ели и пили в самом театре. Все были одеты в </a:t>
            </a:r>
          </a:p>
          <a:p>
            <a:pPr algn="l"/>
            <a:r>
              <a:rPr lang="ru-RU"/>
              <a:t>праздничные одежды, головы украшали венками. На Великих Дионисиях </a:t>
            </a:r>
          </a:p>
          <a:p>
            <a:pPr algn="l"/>
            <a:r>
              <a:rPr lang="ru-RU"/>
              <a:t>происходило громадное стечение горожан, к которым присоединялись еще и жители других городов-государств, приезжавшие со всей Греции. </a:t>
            </a:r>
          </a:p>
          <a:p>
            <a:pPr algn="l"/>
            <a:r>
              <a:rPr lang="ru-RU"/>
              <a:t>Жребий определял порядок представления пьес соревнующихся драматургов. Звук трубы возвещал о начале каждой пьесы. </a:t>
            </a:r>
          </a:p>
          <a:p>
            <a:pPr algn="l"/>
            <a:r>
              <a:rPr lang="ru-RU"/>
              <a:t>Афинская публика была очень восприимчивой и непосредственной. Если пьеса нравилась, зрители выражали одобрение аплодисментами и криками. Среди зрителей были и подставные лица. “Рассказывают, что комедиограф Филемон (IV в. до н.э.) не раз с успехом использовал их против своего противника - Меандра.”* Если пьеса не нравилась, зрители свистели, щелкали языком, стучали ногами. Бывали и такие случаи, когда актера прогоняли со сцены камнями и требовали прекратить пьесу и начинать новую. Таким образом, суждение народа имело существенное значение для успеха представления. </a:t>
            </a:r>
          </a:p>
        </p:txBody>
      </p:sp>
      <p:pic>
        <p:nvPicPr>
          <p:cNvPr id="9223" name="Рисунок 7" descr="Театр Диониса в Афина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413"/>
            <a:ext cx="3203575" cy="4392612"/>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BBE0E3" mc:Ignorable=""/>
      </a:accent1>
      <a:accent2>
        <a:srgbClr xmlns:mc="http://schemas.openxmlformats.org/markup-compatibility/2006" xmlns:a14="http://schemas.microsoft.com/office/drawing/2010/main" val="333399"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DAEDEF" mc:Ignorable=""/>
      </a:accent5>
      <a:accent6>
        <a:srgbClr xmlns:mc="http://schemas.openxmlformats.org/markup-compatibility/2006" xmlns:a14="http://schemas.microsoft.com/office/drawing/2010/main" val="2D2D8A" mc:Ignorable=""/>
      </a:accent6>
      <a:hlink>
        <a:srgbClr xmlns:mc="http://schemas.openxmlformats.org/markup-compatibility/2006" xmlns:a14="http://schemas.microsoft.com/office/drawing/2010/main" val="009999" mc:Ignorable=""/>
      </a:hlink>
      <a:folHlink>
        <a:srgbClr xmlns:mc="http://schemas.openxmlformats.org/markup-compatibility/2006" xmlns:a14="http://schemas.microsoft.com/office/drawing/2010/main" val="99CC00" mc:Ignorable=""/>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BBE0E3" mc:Ignorable=""/>
        </a:accent1>
        <a:accent2>
          <a:srgbClr xmlns:mc="http://schemas.openxmlformats.org/markup-compatibility/2006" xmlns:a14="http://schemas.microsoft.com/office/drawing/2010/main" val="333399"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DAEDEF" mc:Ignorable=""/>
        </a:accent5>
        <a:accent6>
          <a:srgbClr xmlns:mc="http://schemas.openxmlformats.org/markup-compatibility/2006" xmlns:a14="http://schemas.microsoft.com/office/drawing/2010/main" val="2D2D8A" mc:Ignorable=""/>
        </a:accent6>
        <a:hlink>
          <a:srgbClr xmlns:mc="http://schemas.openxmlformats.org/markup-compatibility/2006" xmlns:a14="http://schemas.microsoft.com/office/drawing/2010/main" val="009999" mc:Ignorable=""/>
        </a:hlink>
        <a:folHlink>
          <a:srgbClr xmlns:mc="http://schemas.openxmlformats.org/markup-compatibility/2006" xmlns:a14="http://schemas.microsoft.com/office/drawing/2010/main" val="99CC00" mc:Ignorable=""/>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969696" mc:Ignorable=""/>
        </a:lt2>
        <a:accent1>
          <a:srgbClr xmlns:mc="http://schemas.openxmlformats.org/markup-compatibility/2006" xmlns:a14="http://schemas.microsoft.com/office/drawing/2010/main" val="FBDF53" mc:Ignorable=""/>
        </a:accent1>
        <a:accent2>
          <a:srgbClr xmlns:mc="http://schemas.openxmlformats.org/markup-compatibility/2006" xmlns:a14="http://schemas.microsoft.com/office/drawing/2010/main" val="FF9966"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DECB3" mc:Ignorable=""/>
        </a:accent5>
        <a:accent6>
          <a:srgbClr xmlns:mc="http://schemas.openxmlformats.org/markup-compatibility/2006" xmlns:a14="http://schemas.microsoft.com/office/drawing/2010/main" val="E78A5C" mc:Ignorable=""/>
        </a:accent6>
        <a:hlink>
          <a:srgbClr xmlns:mc="http://schemas.openxmlformats.org/markup-compatibility/2006" xmlns:a14="http://schemas.microsoft.com/office/drawing/2010/main" val="CC3300" mc:Ignorable=""/>
        </a:hlink>
        <a:folHlink>
          <a:srgbClr xmlns:mc="http://schemas.openxmlformats.org/markup-compatibility/2006" xmlns:a14="http://schemas.microsoft.com/office/drawing/2010/main" val="996600" mc:Ignorable=""/>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99CCFF" mc:Ignorable=""/>
        </a:accent1>
        <a:accent2>
          <a:srgbClr xmlns:mc="http://schemas.openxmlformats.org/markup-compatibility/2006" xmlns:a14="http://schemas.microsoft.com/office/drawing/2010/main" val="CCCCFF"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CAE2FF" mc:Ignorable=""/>
        </a:accent5>
        <a:accent6>
          <a:srgbClr xmlns:mc="http://schemas.openxmlformats.org/markup-compatibility/2006" xmlns:a14="http://schemas.microsoft.com/office/drawing/2010/main" val="B9B9E7" mc:Ignorable=""/>
        </a:accent6>
        <a:hlink>
          <a:srgbClr xmlns:mc="http://schemas.openxmlformats.org/markup-compatibility/2006" xmlns:a14="http://schemas.microsoft.com/office/drawing/2010/main" val="3333CC" mc:Ignorable=""/>
        </a:hlink>
        <a:folHlink>
          <a:srgbClr xmlns:mc="http://schemas.openxmlformats.org/markup-compatibility/2006" xmlns:a14="http://schemas.microsoft.com/office/drawing/2010/main" val="AF67FF" mc:Ignorable=""/>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DEF6F1"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969696" mc:Ignorable=""/>
        </a:lt2>
        <a:accent1>
          <a:srgbClr xmlns:mc="http://schemas.openxmlformats.org/markup-compatibility/2006" xmlns:a14="http://schemas.microsoft.com/office/drawing/2010/main" val="FFFFFF" mc:Ignorable=""/>
        </a:accent1>
        <a:accent2>
          <a:srgbClr xmlns:mc="http://schemas.openxmlformats.org/markup-compatibility/2006" xmlns:a14="http://schemas.microsoft.com/office/drawing/2010/main" val="8DC6FF" mc:Ignorable=""/>
        </a:accent2>
        <a:accent3>
          <a:srgbClr xmlns:mc="http://schemas.openxmlformats.org/markup-compatibility/2006" xmlns:a14="http://schemas.microsoft.com/office/drawing/2010/main" val="ECFAF7"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FFFF" mc:Ignorable=""/>
        </a:accent5>
        <a:accent6>
          <a:srgbClr xmlns:mc="http://schemas.openxmlformats.org/markup-compatibility/2006" xmlns:a14="http://schemas.microsoft.com/office/drawing/2010/main" val="7FB3E7" mc:Ignorable=""/>
        </a:accent6>
        <a:hlink>
          <a:srgbClr xmlns:mc="http://schemas.openxmlformats.org/markup-compatibility/2006" xmlns:a14="http://schemas.microsoft.com/office/drawing/2010/main" val="0066CC" mc:Ignorable=""/>
        </a:hlink>
        <a:folHlink>
          <a:srgbClr xmlns:mc="http://schemas.openxmlformats.org/markup-compatibility/2006" xmlns:a14="http://schemas.microsoft.com/office/drawing/2010/main" val="00A800" mc:Ignorable=""/>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D9"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777777" mc:Ignorable=""/>
        </a:lt2>
        <a:accent1>
          <a:srgbClr xmlns:mc="http://schemas.openxmlformats.org/markup-compatibility/2006" xmlns:a14="http://schemas.microsoft.com/office/drawing/2010/main" val="FFFFF7" mc:Ignorable=""/>
        </a:accent1>
        <a:accent2>
          <a:srgbClr xmlns:mc="http://schemas.openxmlformats.org/markup-compatibility/2006" xmlns:a14="http://schemas.microsoft.com/office/drawing/2010/main" val="33CCCC" mc:Ignorable=""/>
        </a:accent2>
        <a:accent3>
          <a:srgbClr xmlns:mc="http://schemas.openxmlformats.org/markup-compatibility/2006" xmlns:a14="http://schemas.microsoft.com/office/drawing/2010/main" val="FFFFE9"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FFFA" mc:Ignorable=""/>
        </a:accent5>
        <a:accent6>
          <a:srgbClr xmlns:mc="http://schemas.openxmlformats.org/markup-compatibility/2006" xmlns:a14="http://schemas.microsoft.com/office/drawing/2010/main" val="2DB9B9" mc:Ignorable=""/>
        </a:accent6>
        <a:hlink>
          <a:srgbClr xmlns:mc="http://schemas.openxmlformats.org/markup-compatibility/2006" xmlns:a14="http://schemas.microsoft.com/office/drawing/2010/main" val="FF5050" mc:Ignorable=""/>
        </a:hlink>
        <a:folHlink>
          <a:srgbClr xmlns:mc="http://schemas.openxmlformats.org/markup-compatibility/2006" xmlns:a14="http://schemas.microsoft.com/office/drawing/2010/main" val="FF9900" mc:Ignorable=""/>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xmlns:mc="http://schemas.openxmlformats.org/markup-compatibility/2006" xmlns:a14="http://schemas.microsoft.com/office/drawing/2010/main" val="005A58"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8080" mc:Ignorable=""/>
        </a:dk2>
        <a:lt2>
          <a:srgbClr xmlns:mc="http://schemas.openxmlformats.org/markup-compatibility/2006" xmlns:a14="http://schemas.microsoft.com/office/drawing/2010/main" val="FFFF99" mc:Ignorable=""/>
        </a:lt2>
        <a:accent1>
          <a:srgbClr xmlns:mc="http://schemas.openxmlformats.org/markup-compatibility/2006" xmlns:a14="http://schemas.microsoft.com/office/drawing/2010/main" val="006462" mc:Ignorable=""/>
        </a:accent1>
        <a:accent2>
          <a:srgbClr xmlns:mc="http://schemas.openxmlformats.org/markup-compatibility/2006" xmlns:a14="http://schemas.microsoft.com/office/drawing/2010/main" val="6D6FC7" mc:Ignorable=""/>
        </a:accent2>
        <a:accent3>
          <a:srgbClr xmlns:mc="http://schemas.openxmlformats.org/markup-compatibility/2006" xmlns:a14="http://schemas.microsoft.com/office/drawing/2010/main" val="AAC0C0"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AB8B7" mc:Ignorable=""/>
        </a:accent5>
        <a:accent6>
          <a:srgbClr xmlns:mc="http://schemas.openxmlformats.org/markup-compatibility/2006" xmlns:a14="http://schemas.microsoft.com/office/drawing/2010/main" val="6264B4" mc:Ignorable=""/>
        </a:accent6>
        <a:hlink>
          <a:srgbClr xmlns:mc="http://schemas.openxmlformats.org/markup-compatibility/2006" xmlns:a14="http://schemas.microsoft.com/office/drawing/2010/main" val="00FFFF" mc:Ignorable=""/>
        </a:hlink>
        <a:folHlink>
          <a:srgbClr xmlns:mc="http://schemas.openxmlformats.org/markup-compatibility/2006" xmlns:a14="http://schemas.microsoft.com/office/drawing/2010/main" val="00FF00"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xmlns:mc="http://schemas.openxmlformats.org/markup-compatibility/2006" xmlns:a14="http://schemas.microsoft.com/office/drawing/2010/main" val="5C1F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800000" mc:Ignorable=""/>
        </a:dk2>
        <a:lt2>
          <a:srgbClr xmlns:mc="http://schemas.openxmlformats.org/markup-compatibility/2006" xmlns:a14="http://schemas.microsoft.com/office/drawing/2010/main" val="DFD293" mc:Ignorable=""/>
        </a:lt2>
        <a:accent1>
          <a:srgbClr xmlns:mc="http://schemas.openxmlformats.org/markup-compatibility/2006" xmlns:a14="http://schemas.microsoft.com/office/drawing/2010/main" val="CC3300" mc:Ignorable=""/>
        </a:accent1>
        <a:accent2>
          <a:srgbClr xmlns:mc="http://schemas.openxmlformats.org/markup-compatibility/2006" xmlns:a14="http://schemas.microsoft.com/office/drawing/2010/main" val="BE7960" mc:Ignorable=""/>
        </a:accent2>
        <a:accent3>
          <a:srgbClr xmlns:mc="http://schemas.openxmlformats.org/markup-compatibility/2006" xmlns:a14="http://schemas.microsoft.com/office/drawing/2010/main" val="C0AAA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E2ADAA" mc:Ignorable=""/>
        </a:accent5>
        <a:accent6>
          <a:srgbClr xmlns:mc="http://schemas.openxmlformats.org/markup-compatibility/2006" xmlns:a14="http://schemas.microsoft.com/office/drawing/2010/main" val="AC6D56" mc:Ignorable=""/>
        </a:accent6>
        <a:hlink>
          <a:srgbClr xmlns:mc="http://schemas.openxmlformats.org/markup-compatibility/2006" xmlns:a14="http://schemas.microsoft.com/office/drawing/2010/main" val="FFFF99" mc:Ignorable=""/>
        </a:hlink>
        <a:folHlink>
          <a:srgbClr xmlns:mc="http://schemas.openxmlformats.org/markup-compatibility/2006" xmlns:a14="http://schemas.microsoft.com/office/drawing/2010/main" val="D3A219"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xmlns:mc="http://schemas.openxmlformats.org/markup-compatibility/2006" xmlns:a14="http://schemas.microsoft.com/office/drawing/2010/main" val="003366"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99" mc:Ignorable=""/>
        </a:dk2>
        <a:lt2>
          <a:srgbClr xmlns:mc="http://schemas.openxmlformats.org/markup-compatibility/2006" xmlns:a14="http://schemas.microsoft.com/office/drawing/2010/main" val="CCFFFF" mc:Ignorable=""/>
        </a:lt2>
        <a:accent1>
          <a:srgbClr xmlns:mc="http://schemas.openxmlformats.org/markup-compatibility/2006" xmlns:a14="http://schemas.microsoft.com/office/drawing/2010/main" val="3366CC" mc:Ignorable=""/>
        </a:accent1>
        <a:accent2>
          <a:srgbClr xmlns:mc="http://schemas.openxmlformats.org/markup-compatibility/2006" xmlns:a14="http://schemas.microsoft.com/office/drawing/2010/main" val="00B000" mc:Ignorable=""/>
        </a:accent2>
        <a:accent3>
          <a:srgbClr xmlns:mc="http://schemas.openxmlformats.org/markup-compatibility/2006" xmlns:a14="http://schemas.microsoft.com/office/drawing/2010/main" val="AAAAC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DB8E2" mc:Ignorable=""/>
        </a:accent5>
        <a:accent6>
          <a:srgbClr xmlns:mc="http://schemas.openxmlformats.org/markup-compatibility/2006" xmlns:a14="http://schemas.microsoft.com/office/drawing/2010/main" val="009F00"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FE701"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xmlns:mc="http://schemas.openxmlformats.org/markup-compatibility/2006" xmlns:a14="http://schemas.microsoft.com/office/drawing/2010/main" val="336699"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E3EBF1" mc:Ignorable=""/>
        </a:lt2>
        <a:accent1>
          <a:srgbClr xmlns:mc="http://schemas.openxmlformats.org/markup-compatibility/2006" xmlns:a14="http://schemas.microsoft.com/office/drawing/2010/main" val="003399" mc:Ignorable=""/>
        </a:accent1>
        <a:accent2>
          <a:srgbClr xmlns:mc="http://schemas.openxmlformats.org/markup-compatibility/2006" xmlns:a14="http://schemas.microsoft.com/office/drawing/2010/main" val="468A4B" mc:Ignorable=""/>
        </a:accent2>
        <a:accent3>
          <a:srgbClr xmlns:mc="http://schemas.openxmlformats.org/markup-compatibility/2006" xmlns:a14="http://schemas.microsoft.com/office/drawing/2010/main" val="AAAAA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AADCA" mc:Ignorable=""/>
        </a:accent5>
        <a:accent6>
          <a:srgbClr xmlns:mc="http://schemas.openxmlformats.org/markup-compatibility/2006" xmlns:a14="http://schemas.microsoft.com/office/drawing/2010/main" val="3F7D43"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0E500"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xmlns:mc="http://schemas.openxmlformats.org/markup-compatibility/2006" xmlns:a14="http://schemas.microsoft.com/office/drawing/2010/main" val="777777"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686B5D" mc:Ignorable=""/>
        </a:dk2>
        <a:lt2>
          <a:srgbClr xmlns:mc="http://schemas.openxmlformats.org/markup-compatibility/2006" xmlns:a14="http://schemas.microsoft.com/office/drawing/2010/main" val="D1D1CB" mc:Ignorable=""/>
        </a:lt2>
        <a:accent1>
          <a:srgbClr xmlns:mc="http://schemas.openxmlformats.org/markup-compatibility/2006" xmlns:a14="http://schemas.microsoft.com/office/drawing/2010/main" val="909082" mc:Ignorable=""/>
        </a:accent1>
        <a:accent2>
          <a:srgbClr xmlns:mc="http://schemas.openxmlformats.org/markup-compatibility/2006" xmlns:a14="http://schemas.microsoft.com/office/drawing/2010/main" val="809EA8" mc:Ignorable=""/>
        </a:accent2>
        <a:accent3>
          <a:srgbClr xmlns:mc="http://schemas.openxmlformats.org/markup-compatibility/2006" xmlns:a14="http://schemas.microsoft.com/office/drawing/2010/main" val="B9BAB6"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6C6C1" mc:Ignorable=""/>
        </a:accent5>
        <a:accent6>
          <a:srgbClr xmlns:mc="http://schemas.openxmlformats.org/markup-compatibility/2006" xmlns:a14="http://schemas.microsoft.com/office/drawing/2010/main" val="738F98" mc:Ignorable=""/>
        </a:accent6>
        <a:hlink>
          <a:srgbClr xmlns:mc="http://schemas.openxmlformats.org/markup-compatibility/2006" xmlns:a14="http://schemas.microsoft.com/office/drawing/2010/main" val="FFCC66" mc:Ignorable=""/>
        </a:hlink>
        <a:folHlink>
          <a:srgbClr xmlns:mc="http://schemas.openxmlformats.org/markup-compatibility/2006" xmlns:a14="http://schemas.microsoft.com/office/drawing/2010/main" val="E9DCB9"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xmlns:mc="http://schemas.openxmlformats.org/markup-compatibility/2006" xmlns:a14="http://schemas.microsoft.com/office/drawing/2010/main" val="3E3E5C"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666699"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60597B" mc:Ignorable=""/>
        </a:accent1>
        <a:accent2>
          <a:srgbClr xmlns:mc="http://schemas.openxmlformats.org/markup-compatibility/2006" xmlns:a14="http://schemas.microsoft.com/office/drawing/2010/main" val="6666FF" mc:Ignorable=""/>
        </a:accent2>
        <a:accent3>
          <a:srgbClr xmlns:mc="http://schemas.openxmlformats.org/markup-compatibility/2006" xmlns:a14="http://schemas.microsoft.com/office/drawing/2010/main" val="B8B8C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6B5BF" mc:Ignorable=""/>
        </a:accent5>
        <a:accent6>
          <a:srgbClr xmlns:mc="http://schemas.openxmlformats.org/markup-compatibility/2006" xmlns:a14="http://schemas.microsoft.com/office/drawing/2010/main" val="5C5CE7" mc:Ignorable=""/>
        </a:accent6>
        <a:hlink>
          <a:srgbClr xmlns:mc="http://schemas.openxmlformats.org/markup-compatibility/2006" xmlns:a14="http://schemas.microsoft.com/office/drawing/2010/main" val="99CCFF" mc:Ignorable=""/>
        </a:hlink>
        <a:folHlink>
          <a:srgbClr xmlns:mc="http://schemas.openxmlformats.org/markup-compatibility/2006" xmlns:a14="http://schemas.microsoft.com/office/drawing/2010/main" val="FFFF99" mc:Ignorable=""/>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xmlns:mc="http://schemas.openxmlformats.org/markup-compatibility/2006" xmlns:a14="http://schemas.microsoft.com/office/drawing/2010/main" val="2D2015"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523E26" mc:Ignorable=""/>
        </a:dk2>
        <a:lt2>
          <a:srgbClr xmlns:mc="http://schemas.openxmlformats.org/markup-compatibility/2006" xmlns:a14="http://schemas.microsoft.com/office/drawing/2010/main" val="DFC08D" mc:Ignorable=""/>
        </a:lt2>
        <a:accent1>
          <a:srgbClr xmlns:mc="http://schemas.openxmlformats.org/markup-compatibility/2006" xmlns:a14="http://schemas.microsoft.com/office/drawing/2010/main" val="8C7B70" mc:Ignorable=""/>
        </a:accent1>
        <a:accent2>
          <a:srgbClr xmlns:mc="http://schemas.openxmlformats.org/markup-compatibility/2006" xmlns:a14="http://schemas.microsoft.com/office/drawing/2010/main" val="8F5F2F" mc:Ignorable=""/>
        </a:accent2>
        <a:accent3>
          <a:srgbClr xmlns:mc="http://schemas.openxmlformats.org/markup-compatibility/2006" xmlns:a14="http://schemas.microsoft.com/office/drawing/2010/main" val="B3AFAC"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5BFBB" mc:Ignorable=""/>
        </a:accent5>
        <a:accent6>
          <a:srgbClr xmlns:mc="http://schemas.openxmlformats.org/markup-compatibility/2006" xmlns:a14="http://schemas.microsoft.com/office/drawing/2010/main" val="81552A" mc:Ignorable=""/>
        </a:accent6>
        <a:hlink>
          <a:srgbClr xmlns:mc="http://schemas.openxmlformats.org/markup-compatibility/2006" xmlns:a14="http://schemas.microsoft.com/office/drawing/2010/main" val="CCB400" mc:Ignorable=""/>
        </a:hlink>
        <a:folHlink>
          <a:srgbClr xmlns:mc="http://schemas.openxmlformats.org/markup-compatibility/2006" xmlns:a14="http://schemas.microsoft.com/office/drawing/2010/main" val="8C9EA0" mc:Ignorable=""/>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185</TotalTime>
  <Words>1678</Words>
  <Application>Microsoft Office PowerPoint</Application>
  <PresentationFormat>Экран (4:3)</PresentationFormat>
  <Paragraphs>47</Paragraphs>
  <Slides>9</Slides>
  <Notes>0</Notes>
  <HiddenSlides>0</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9</vt:i4>
      </vt:variant>
    </vt:vector>
  </HeadingPairs>
  <TitlesOfParts>
    <vt:vector size="11" baseType="lpstr">
      <vt:lpstr>Arial</vt:lpstr>
      <vt:lpstr>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nt_spx</dc:creator>
  <cp:lastModifiedBy>Тема</cp:lastModifiedBy>
  <cp:revision>5</cp:revision>
  <dcterms:created xsi:type="dcterms:W3CDTF">2010-02-14T14:37:20Z</dcterms:created>
  <dcterms:modified xsi:type="dcterms:W3CDTF">2010-02-26T18:40:22Z</dcterms:modified>
</cp:coreProperties>
</file>