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59" r:id="rId6"/>
    <p:sldId id="263" r:id="rId7"/>
    <p:sldId id="267" r:id="rId8"/>
    <p:sldId id="264" r:id="rId9"/>
    <p:sldId id="268" r:id="rId10"/>
    <p:sldId id="266" r:id="rId11"/>
    <p:sldId id="265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9F2DA2-B871-45BE-8887-1370192328E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EC5FF70-5E19-4BD5-A41B-16D08812659D}">
      <dgm:prSet/>
      <dgm:spPr/>
      <dgm:t>
        <a:bodyPr/>
        <a:lstStyle/>
        <a:p>
          <a:pPr algn="ctr"/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Изобразительно-выразительные</a:t>
          </a:r>
          <a:b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 средства языка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F1B119-AF6D-4ED8-BAE9-03BAB2623B1B}" type="parTrans" cxnId="{0295EF9B-32FB-4D45-A839-ECDFFBB2B4FC}">
      <dgm:prSet/>
      <dgm:spPr/>
      <dgm:t>
        <a:bodyPr/>
        <a:lstStyle/>
        <a:p>
          <a:endParaRPr lang="ru-RU"/>
        </a:p>
      </dgm:t>
    </dgm:pt>
    <dgm:pt modelId="{181F4A35-DDEF-4D31-9A89-E642EF436BC0}" type="sibTrans" cxnId="{0295EF9B-32FB-4D45-A839-ECDFFBB2B4FC}">
      <dgm:prSet/>
      <dgm:spPr/>
      <dgm:t>
        <a:bodyPr/>
        <a:lstStyle/>
        <a:p>
          <a:endParaRPr lang="ru-RU"/>
        </a:p>
      </dgm:t>
    </dgm:pt>
    <dgm:pt modelId="{DA935B2E-CBA1-41B6-841A-49BF978C44F4}" type="pres">
      <dgm:prSet presAssocID="{809F2DA2-B871-45BE-8887-1370192328E4}" presName="linear" presStyleCnt="0">
        <dgm:presLayoutVars>
          <dgm:animLvl val="lvl"/>
          <dgm:resizeHandles val="exact"/>
        </dgm:presLayoutVars>
      </dgm:prSet>
      <dgm:spPr/>
    </dgm:pt>
    <dgm:pt modelId="{D5BFDED4-C52A-4651-A906-0AE21D4CF83A}" type="pres">
      <dgm:prSet presAssocID="{1EC5FF70-5E19-4BD5-A41B-16D08812659D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FF716613-7295-4C8C-80AE-F00C061B35B6}" type="presOf" srcId="{809F2DA2-B871-45BE-8887-1370192328E4}" destId="{DA935B2E-CBA1-41B6-841A-49BF978C44F4}" srcOrd="0" destOrd="0" presId="urn:microsoft.com/office/officeart/2005/8/layout/vList2"/>
    <dgm:cxn modelId="{0295EF9B-32FB-4D45-A839-ECDFFBB2B4FC}" srcId="{809F2DA2-B871-45BE-8887-1370192328E4}" destId="{1EC5FF70-5E19-4BD5-A41B-16D08812659D}" srcOrd="0" destOrd="0" parTransId="{78F1B119-AF6D-4ED8-BAE9-03BAB2623B1B}" sibTransId="{181F4A35-DDEF-4D31-9A89-E642EF436BC0}"/>
    <dgm:cxn modelId="{06BC0ACE-507A-4BF2-8995-A6153FAF3AB6}" type="presOf" srcId="{1EC5FF70-5E19-4BD5-A41B-16D08812659D}" destId="{D5BFDED4-C52A-4651-A906-0AE21D4CF83A}" srcOrd="0" destOrd="0" presId="urn:microsoft.com/office/officeart/2005/8/layout/vList2"/>
    <dgm:cxn modelId="{0C666B7D-E025-4456-97E3-A8B995791C9A}" type="presParOf" srcId="{DA935B2E-CBA1-41B6-841A-49BF978C44F4}" destId="{D5BFDED4-C52A-4651-A906-0AE21D4CF83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87218C-951F-43A1-9FB1-64721691F7D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A536E07C-5372-4BEB-A608-9AA713775EE3}">
      <dgm:prSet/>
      <dgm:spPr/>
      <dgm:t>
        <a:bodyPr/>
        <a:lstStyle/>
        <a:p>
          <a:pPr algn="just"/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На основе переносного значения слов создаются лексические средства выразительности, или тропы: эпитет, сравнение, метафора, олицетворение</a:t>
          </a:r>
          <a:r>
            <a:rPr lang="ru-RU" b="1" dirty="0"/>
            <a:t>.</a:t>
          </a:r>
        </a:p>
      </dgm:t>
    </dgm:pt>
    <dgm:pt modelId="{67530E0A-DB26-431F-AEC9-EFA8019323CA}" type="parTrans" cxnId="{5DAF3D56-6481-4A56-B052-196F594BDFC5}">
      <dgm:prSet/>
      <dgm:spPr/>
      <dgm:t>
        <a:bodyPr/>
        <a:lstStyle/>
        <a:p>
          <a:endParaRPr lang="ru-RU"/>
        </a:p>
      </dgm:t>
    </dgm:pt>
    <dgm:pt modelId="{745C8DD1-02BD-4355-B66B-86EBAA3C44ED}" type="sibTrans" cxnId="{5DAF3D56-6481-4A56-B052-196F594BDFC5}">
      <dgm:prSet/>
      <dgm:spPr/>
      <dgm:t>
        <a:bodyPr/>
        <a:lstStyle/>
        <a:p>
          <a:endParaRPr lang="ru-RU"/>
        </a:p>
      </dgm:t>
    </dgm:pt>
    <dgm:pt modelId="{55ED19B7-5091-4132-806B-2A9E19ED2FC6}">
      <dgm:prSet/>
      <dgm:spPr/>
      <dgm:t>
        <a:bodyPr/>
        <a:lstStyle/>
        <a:p>
          <a:pPr algn="just"/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Переносное значение слова — это вторичное лексическое значение слова, которое возникло в результате переноса прямого значения слова на название другого предмета, признака или действия по какому-либо сходству.</a:t>
          </a:r>
        </a:p>
      </dgm:t>
    </dgm:pt>
    <dgm:pt modelId="{711E49DB-122E-4254-BE17-5B5CA7010D4A}" type="parTrans" cxnId="{67C84CAE-01F0-4AE4-9E30-B45796113D76}">
      <dgm:prSet/>
      <dgm:spPr/>
      <dgm:t>
        <a:bodyPr/>
        <a:lstStyle/>
        <a:p>
          <a:endParaRPr lang="ru-RU"/>
        </a:p>
      </dgm:t>
    </dgm:pt>
    <dgm:pt modelId="{95FB1476-CAAB-4284-99EB-01A3359EA60E}" type="sibTrans" cxnId="{67C84CAE-01F0-4AE4-9E30-B45796113D76}">
      <dgm:prSet/>
      <dgm:spPr/>
      <dgm:t>
        <a:bodyPr/>
        <a:lstStyle/>
        <a:p>
          <a:endParaRPr lang="ru-RU"/>
        </a:p>
      </dgm:t>
    </dgm:pt>
    <dgm:pt modelId="{4553B402-6717-4690-94D5-DC34F28CF2B0}" type="pres">
      <dgm:prSet presAssocID="{F787218C-951F-43A1-9FB1-64721691F7D2}" presName="linear" presStyleCnt="0">
        <dgm:presLayoutVars>
          <dgm:animLvl val="lvl"/>
          <dgm:resizeHandles val="exact"/>
        </dgm:presLayoutVars>
      </dgm:prSet>
      <dgm:spPr/>
    </dgm:pt>
    <dgm:pt modelId="{94D212DA-891F-4D6C-A53F-E8CCC1468258}" type="pres">
      <dgm:prSet presAssocID="{A536E07C-5372-4BEB-A608-9AA713775EE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10401A8D-40C4-4161-AF1A-58322C7AD08C}" type="pres">
      <dgm:prSet presAssocID="{745C8DD1-02BD-4355-B66B-86EBAA3C44ED}" presName="spacer" presStyleCnt="0"/>
      <dgm:spPr/>
    </dgm:pt>
    <dgm:pt modelId="{596080E0-D0EB-4A35-9D7A-CE6EB2B64BB1}" type="pres">
      <dgm:prSet presAssocID="{55ED19B7-5091-4132-806B-2A9E19ED2FC6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5DAF3D56-6481-4A56-B052-196F594BDFC5}" srcId="{F787218C-951F-43A1-9FB1-64721691F7D2}" destId="{A536E07C-5372-4BEB-A608-9AA713775EE3}" srcOrd="0" destOrd="0" parTransId="{67530E0A-DB26-431F-AEC9-EFA8019323CA}" sibTransId="{745C8DD1-02BD-4355-B66B-86EBAA3C44ED}"/>
    <dgm:cxn modelId="{3B402DA3-B6BB-4873-B56F-5277357844FC}" type="presOf" srcId="{A536E07C-5372-4BEB-A608-9AA713775EE3}" destId="{94D212DA-891F-4D6C-A53F-E8CCC1468258}" srcOrd="0" destOrd="0" presId="urn:microsoft.com/office/officeart/2005/8/layout/vList2"/>
    <dgm:cxn modelId="{67C84CAE-01F0-4AE4-9E30-B45796113D76}" srcId="{F787218C-951F-43A1-9FB1-64721691F7D2}" destId="{55ED19B7-5091-4132-806B-2A9E19ED2FC6}" srcOrd="1" destOrd="0" parTransId="{711E49DB-122E-4254-BE17-5B5CA7010D4A}" sibTransId="{95FB1476-CAAB-4284-99EB-01A3359EA60E}"/>
    <dgm:cxn modelId="{DBCC93C9-9FF1-4A1E-8787-DC2517CC9E21}" type="presOf" srcId="{55ED19B7-5091-4132-806B-2A9E19ED2FC6}" destId="{596080E0-D0EB-4A35-9D7A-CE6EB2B64BB1}" srcOrd="0" destOrd="0" presId="urn:microsoft.com/office/officeart/2005/8/layout/vList2"/>
    <dgm:cxn modelId="{EC6BCEE1-B8D3-4E7F-82B3-2112EB293DFA}" type="presOf" srcId="{F787218C-951F-43A1-9FB1-64721691F7D2}" destId="{4553B402-6717-4690-94D5-DC34F28CF2B0}" srcOrd="0" destOrd="0" presId="urn:microsoft.com/office/officeart/2005/8/layout/vList2"/>
    <dgm:cxn modelId="{158F5CEF-ED9F-4692-919C-471C7A627070}" type="presParOf" srcId="{4553B402-6717-4690-94D5-DC34F28CF2B0}" destId="{94D212DA-891F-4D6C-A53F-E8CCC1468258}" srcOrd="0" destOrd="0" presId="urn:microsoft.com/office/officeart/2005/8/layout/vList2"/>
    <dgm:cxn modelId="{6DC3F192-4DF2-4A82-9AED-824058E2A119}" type="presParOf" srcId="{4553B402-6717-4690-94D5-DC34F28CF2B0}" destId="{10401A8D-40C4-4161-AF1A-58322C7AD08C}" srcOrd="1" destOrd="0" presId="urn:microsoft.com/office/officeart/2005/8/layout/vList2"/>
    <dgm:cxn modelId="{DD44ACBE-FD8E-437E-91AC-7935406E8D0C}" type="presParOf" srcId="{4553B402-6717-4690-94D5-DC34F28CF2B0}" destId="{596080E0-D0EB-4A35-9D7A-CE6EB2B64BB1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6DDA1A8-F061-4D02-9A7A-AF6B4863368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AF70F07-524F-4614-AA50-DC1133D81C87}">
      <dgm:prSet custT="1"/>
      <dgm:spPr/>
      <dgm:t>
        <a:bodyPr/>
        <a:lstStyle/>
        <a:p>
          <a:pPr algn="just"/>
          <a:r>
            <a:rPr lang="ru-RU" sz="3600" b="1" dirty="0">
              <a:latin typeface="Times New Roman" panose="02020603050405020304" pitchFamily="18" charset="0"/>
              <a:cs typeface="Times New Roman" panose="02020603050405020304" pitchFamily="18" charset="0"/>
            </a:rPr>
            <a:t>Эпитет - образное определение, которое выражает отношение автора к изображаемому предмету и создаёт живое представление о предмете.</a:t>
          </a:r>
          <a:br>
            <a:rPr lang="ru-RU" sz="3600" b="1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3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F1FA3D-1871-4335-9434-BF14868A0108}" type="parTrans" cxnId="{B4B349FF-5D19-4DA4-90E9-AB081230EA66}">
      <dgm:prSet/>
      <dgm:spPr/>
      <dgm:t>
        <a:bodyPr/>
        <a:lstStyle/>
        <a:p>
          <a:endParaRPr lang="ru-RU"/>
        </a:p>
      </dgm:t>
    </dgm:pt>
    <dgm:pt modelId="{DA096BA0-2AED-4FD4-A7BB-7C567DF2CB7E}" type="sibTrans" cxnId="{B4B349FF-5D19-4DA4-90E9-AB081230EA66}">
      <dgm:prSet/>
      <dgm:spPr/>
      <dgm:t>
        <a:bodyPr/>
        <a:lstStyle/>
        <a:p>
          <a:endParaRPr lang="ru-RU"/>
        </a:p>
      </dgm:t>
    </dgm:pt>
    <dgm:pt modelId="{8BC7C4A1-C0E2-4329-9554-B61667579098}" type="pres">
      <dgm:prSet presAssocID="{D6DDA1A8-F061-4D02-9A7A-AF6B48633685}" presName="linear" presStyleCnt="0">
        <dgm:presLayoutVars>
          <dgm:animLvl val="lvl"/>
          <dgm:resizeHandles val="exact"/>
        </dgm:presLayoutVars>
      </dgm:prSet>
      <dgm:spPr/>
    </dgm:pt>
    <dgm:pt modelId="{10BCFC02-D758-448B-99A7-2520B0564E4D}" type="pres">
      <dgm:prSet presAssocID="{BAF70F07-524F-4614-AA50-DC1133D81C8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6CA83B7D-4FE9-47A0-95E4-797B3754B9E0}" type="presOf" srcId="{BAF70F07-524F-4614-AA50-DC1133D81C87}" destId="{10BCFC02-D758-448B-99A7-2520B0564E4D}" srcOrd="0" destOrd="0" presId="urn:microsoft.com/office/officeart/2005/8/layout/vList2"/>
    <dgm:cxn modelId="{7FA8A580-922A-4493-B0D3-DEE088052F7B}" type="presOf" srcId="{D6DDA1A8-F061-4D02-9A7A-AF6B48633685}" destId="{8BC7C4A1-C0E2-4329-9554-B61667579098}" srcOrd="0" destOrd="0" presId="urn:microsoft.com/office/officeart/2005/8/layout/vList2"/>
    <dgm:cxn modelId="{B4B349FF-5D19-4DA4-90E9-AB081230EA66}" srcId="{D6DDA1A8-F061-4D02-9A7A-AF6B48633685}" destId="{BAF70F07-524F-4614-AA50-DC1133D81C87}" srcOrd="0" destOrd="0" parTransId="{6DF1FA3D-1871-4335-9434-BF14868A0108}" sibTransId="{DA096BA0-2AED-4FD4-A7BB-7C567DF2CB7E}"/>
    <dgm:cxn modelId="{DF00B23C-01C2-40FF-BFF1-894CA57A4995}" type="presParOf" srcId="{8BC7C4A1-C0E2-4329-9554-B61667579098}" destId="{10BCFC02-D758-448B-99A7-2520B0564E4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2B1B6CB-EAE8-4FEA-B3AF-2CF4DD35331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18BB74-CB2B-4F8C-9BC7-AE3ACE704B02}">
      <dgm:prSet custT="1"/>
      <dgm:spPr/>
      <dgm:t>
        <a:bodyPr/>
        <a:lstStyle/>
        <a:p>
          <a:pPr algn="just"/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В русских народных сказках и былинах при некоторых существительных встречаются одни и те же эпитеты:  красна девица, добрый молодец, шелкова трава, сыра земля, богатырь святорусский, конь ретивый,  речка быстрая, поле чистое, синее море. Такие эпитеты называются постоянными.</a:t>
          </a:r>
        </a:p>
      </dgm:t>
    </dgm:pt>
    <dgm:pt modelId="{BEB06EEE-05F0-471D-89E6-2E6564B0FD67}" type="parTrans" cxnId="{FA2C56AE-748A-4718-8F7E-B77DA7823A78}">
      <dgm:prSet/>
      <dgm:spPr/>
      <dgm:t>
        <a:bodyPr/>
        <a:lstStyle/>
        <a:p>
          <a:endParaRPr lang="ru-RU"/>
        </a:p>
      </dgm:t>
    </dgm:pt>
    <dgm:pt modelId="{8F2A61DF-365B-4AD7-9C64-7DDF7C1C7657}" type="sibTrans" cxnId="{FA2C56AE-748A-4718-8F7E-B77DA7823A78}">
      <dgm:prSet/>
      <dgm:spPr/>
      <dgm:t>
        <a:bodyPr/>
        <a:lstStyle/>
        <a:p>
          <a:endParaRPr lang="ru-RU"/>
        </a:p>
      </dgm:t>
    </dgm:pt>
    <dgm:pt modelId="{5EA82D41-22A6-415D-A95D-4421ED77DFE1}" type="pres">
      <dgm:prSet presAssocID="{02B1B6CB-EAE8-4FEA-B3AF-2CF4DD353316}" presName="linear" presStyleCnt="0">
        <dgm:presLayoutVars>
          <dgm:animLvl val="lvl"/>
          <dgm:resizeHandles val="exact"/>
        </dgm:presLayoutVars>
      </dgm:prSet>
      <dgm:spPr/>
    </dgm:pt>
    <dgm:pt modelId="{FDD6B6E2-8A0B-4CF0-A3B9-29568B85C89F}" type="pres">
      <dgm:prSet presAssocID="{F318BB74-CB2B-4F8C-9BC7-AE3ACE704B02}" presName="parentText" presStyleLbl="node1" presStyleIdx="0" presStyleCnt="1" custScaleY="140240">
        <dgm:presLayoutVars>
          <dgm:chMax val="0"/>
          <dgm:bulletEnabled val="1"/>
        </dgm:presLayoutVars>
      </dgm:prSet>
      <dgm:spPr/>
    </dgm:pt>
  </dgm:ptLst>
  <dgm:cxnLst>
    <dgm:cxn modelId="{F2107950-E412-4ECB-80A8-23F362DE5C77}" type="presOf" srcId="{02B1B6CB-EAE8-4FEA-B3AF-2CF4DD353316}" destId="{5EA82D41-22A6-415D-A95D-4421ED77DFE1}" srcOrd="0" destOrd="0" presId="urn:microsoft.com/office/officeart/2005/8/layout/vList2"/>
    <dgm:cxn modelId="{BB28658F-C4FF-40BF-BA11-E347ED066352}" type="presOf" srcId="{F318BB74-CB2B-4F8C-9BC7-AE3ACE704B02}" destId="{FDD6B6E2-8A0B-4CF0-A3B9-29568B85C89F}" srcOrd="0" destOrd="0" presId="urn:microsoft.com/office/officeart/2005/8/layout/vList2"/>
    <dgm:cxn modelId="{FA2C56AE-748A-4718-8F7E-B77DA7823A78}" srcId="{02B1B6CB-EAE8-4FEA-B3AF-2CF4DD353316}" destId="{F318BB74-CB2B-4F8C-9BC7-AE3ACE704B02}" srcOrd="0" destOrd="0" parTransId="{BEB06EEE-05F0-471D-89E6-2E6564B0FD67}" sibTransId="{8F2A61DF-365B-4AD7-9C64-7DDF7C1C7657}"/>
    <dgm:cxn modelId="{8486FCB6-AA1F-4394-B0DA-73DDE4499363}" type="presParOf" srcId="{5EA82D41-22A6-415D-A95D-4421ED77DFE1}" destId="{FDD6B6E2-8A0B-4CF0-A3B9-29568B85C89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61319F9-67AD-4D8F-9418-1FAFBF5820C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08E612E2-7F7F-4068-8632-3A9B9AEBEF9D}">
      <dgm:prSet custT="1"/>
      <dgm:spPr/>
      <dgm:t>
        <a:bodyPr/>
        <a:lstStyle/>
        <a:p>
          <a:pPr algn="just"/>
          <a:r>
            <a:rPr lang="ru-RU" sz="3600" b="1" dirty="0">
              <a:latin typeface="Times New Roman" panose="02020603050405020304" pitchFamily="18" charset="0"/>
              <a:cs typeface="Times New Roman" panose="02020603050405020304" pitchFamily="18" charset="0"/>
            </a:rPr>
            <a:t>Метафора- вид тропа, состоящий в употреблении слов в переносном значении на основе какого- либо сходства</a:t>
          </a:r>
        </a:p>
      </dgm:t>
    </dgm:pt>
    <dgm:pt modelId="{DB44BFC1-BF7D-4D22-A4F0-B09ADA720AED}" type="parTrans" cxnId="{5F473BB7-D94D-42CB-91AF-DC5DAA4A39EE}">
      <dgm:prSet/>
      <dgm:spPr/>
      <dgm:t>
        <a:bodyPr/>
        <a:lstStyle/>
        <a:p>
          <a:endParaRPr lang="ru-RU"/>
        </a:p>
      </dgm:t>
    </dgm:pt>
    <dgm:pt modelId="{668F1230-F49A-4ED7-975A-6065DF3705BE}" type="sibTrans" cxnId="{5F473BB7-D94D-42CB-91AF-DC5DAA4A39EE}">
      <dgm:prSet/>
      <dgm:spPr/>
      <dgm:t>
        <a:bodyPr/>
        <a:lstStyle/>
        <a:p>
          <a:endParaRPr lang="ru-RU"/>
        </a:p>
      </dgm:t>
    </dgm:pt>
    <dgm:pt modelId="{9D788037-5721-47CB-B34A-1E3EEBBDC45D}" type="pres">
      <dgm:prSet presAssocID="{D61319F9-67AD-4D8F-9418-1FAFBF5820C9}" presName="linear" presStyleCnt="0">
        <dgm:presLayoutVars>
          <dgm:animLvl val="lvl"/>
          <dgm:resizeHandles val="exact"/>
        </dgm:presLayoutVars>
      </dgm:prSet>
      <dgm:spPr/>
    </dgm:pt>
    <dgm:pt modelId="{73962C00-861C-4D4E-A5F8-AF551BE59C6C}" type="pres">
      <dgm:prSet presAssocID="{08E612E2-7F7F-4068-8632-3A9B9AEBEF9D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E8E8C50C-AD28-4B92-A3E9-26CAD2204516}" type="presOf" srcId="{D61319F9-67AD-4D8F-9418-1FAFBF5820C9}" destId="{9D788037-5721-47CB-B34A-1E3EEBBDC45D}" srcOrd="0" destOrd="0" presId="urn:microsoft.com/office/officeart/2005/8/layout/vList2"/>
    <dgm:cxn modelId="{5F473BB7-D94D-42CB-91AF-DC5DAA4A39EE}" srcId="{D61319F9-67AD-4D8F-9418-1FAFBF5820C9}" destId="{08E612E2-7F7F-4068-8632-3A9B9AEBEF9D}" srcOrd="0" destOrd="0" parTransId="{DB44BFC1-BF7D-4D22-A4F0-B09ADA720AED}" sibTransId="{668F1230-F49A-4ED7-975A-6065DF3705BE}"/>
    <dgm:cxn modelId="{02CBA0DF-518C-4818-8C7B-FB2068D56646}" type="presOf" srcId="{08E612E2-7F7F-4068-8632-3A9B9AEBEF9D}" destId="{73962C00-861C-4D4E-A5F8-AF551BE59C6C}" srcOrd="0" destOrd="0" presId="urn:microsoft.com/office/officeart/2005/8/layout/vList2"/>
    <dgm:cxn modelId="{953CE3B7-2818-4D4C-9571-51191DFF0BFD}" type="presParOf" srcId="{9D788037-5721-47CB-B34A-1E3EEBBDC45D}" destId="{73962C00-861C-4D4E-A5F8-AF551BE59C6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5021976-A5ED-4199-B50B-9498E2C5AD0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CDCFC14C-BB02-4BED-A58D-79E4829A94BC}">
      <dgm:prSet custT="1"/>
      <dgm:spPr/>
      <dgm:t>
        <a:bodyPr/>
        <a:lstStyle/>
        <a:p>
          <a:pPr algn="just"/>
          <a:r>
            <a:rPr lang="ru-RU" sz="3600" b="1" dirty="0">
              <a:latin typeface="Times New Roman" panose="02020603050405020304" pitchFamily="18" charset="0"/>
              <a:cs typeface="Times New Roman" panose="02020603050405020304" pitchFamily="18" charset="0"/>
            </a:rPr>
            <a:t>Сравнение-вид тропа, состоящий в сопоставлении двух предметов или явлений для более точного описания одного из них</a:t>
          </a:r>
        </a:p>
      </dgm:t>
    </dgm:pt>
    <dgm:pt modelId="{ECA9F336-7291-4CB7-8111-F135A3988B1A}" type="parTrans" cxnId="{1B06B519-6CED-4F29-B3E6-4291B61951F4}">
      <dgm:prSet/>
      <dgm:spPr/>
      <dgm:t>
        <a:bodyPr/>
        <a:lstStyle/>
        <a:p>
          <a:endParaRPr lang="ru-RU"/>
        </a:p>
      </dgm:t>
    </dgm:pt>
    <dgm:pt modelId="{CCB757FE-C37F-4DCE-AA74-5D59E29A42FC}" type="sibTrans" cxnId="{1B06B519-6CED-4F29-B3E6-4291B61951F4}">
      <dgm:prSet/>
      <dgm:spPr/>
      <dgm:t>
        <a:bodyPr/>
        <a:lstStyle/>
        <a:p>
          <a:endParaRPr lang="ru-RU"/>
        </a:p>
      </dgm:t>
    </dgm:pt>
    <dgm:pt modelId="{75B21500-B4EE-4489-8AD3-AFB4FB039D44}" type="pres">
      <dgm:prSet presAssocID="{E5021976-A5ED-4199-B50B-9498E2C5AD0A}" presName="linear" presStyleCnt="0">
        <dgm:presLayoutVars>
          <dgm:animLvl val="lvl"/>
          <dgm:resizeHandles val="exact"/>
        </dgm:presLayoutVars>
      </dgm:prSet>
      <dgm:spPr/>
    </dgm:pt>
    <dgm:pt modelId="{53D8DB40-A5C6-4B6D-AA7F-DADAAC6AC87E}" type="pres">
      <dgm:prSet presAssocID="{CDCFC14C-BB02-4BED-A58D-79E4829A94BC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B8DC205-EA5E-416B-AB12-84278D99B753}" type="presOf" srcId="{CDCFC14C-BB02-4BED-A58D-79E4829A94BC}" destId="{53D8DB40-A5C6-4B6D-AA7F-DADAAC6AC87E}" srcOrd="0" destOrd="0" presId="urn:microsoft.com/office/officeart/2005/8/layout/vList2"/>
    <dgm:cxn modelId="{1B06B519-6CED-4F29-B3E6-4291B61951F4}" srcId="{E5021976-A5ED-4199-B50B-9498E2C5AD0A}" destId="{CDCFC14C-BB02-4BED-A58D-79E4829A94BC}" srcOrd="0" destOrd="0" parTransId="{ECA9F336-7291-4CB7-8111-F135A3988B1A}" sibTransId="{CCB757FE-C37F-4DCE-AA74-5D59E29A42FC}"/>
    <dgm:cxn modelId="{AA1D2F68-D36A-41F4-AF73-87C541193C2F}" type="presOf" srcId="{E5021976-A5ED-4199-B50B-9498E2C5AD0A}" destId="{75B21500-B4EE-4489-8AD3-AFB4FB039D44}" srcOrd="0" destOrd="0" presId="urn:microsoft.com/office/officeart/2005/8/layout/vList2"/>
    <dgm:cxn modelId="{AD326DE5-9BE5-4843-9D55-03A6CA5FD3AA}" type="presParOf" srcId="{75B21500-B4EE-4489-8AD3-AFB4FB039D44}" destId="{53D8DB40-A5C6-4B6D-AA7F-DADAAC6AC87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25A5219-56E7-47CE-B674-792FA70BEF8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8B4654-7AC6-4DBE-B693-A3EBAC87E603}">
      <dgm:prSet custT="1"/>
      <dgm:spPr/>
      <dgm:t>
        <a:bodyPr/>
        <a:lstStyle/>
        <a:p>
          <a:pPr algn="just"/>
          <a:r>
            <a:rPr lang="ru-RU" sz="3600" b="1" dirty="0"/>
            <a:t>Олицетворение - вид тропа, состоящий в перенесении свойств одушевлённых предметов на неодушевлённые</a:t>
          </a:r>
          <a:endParaRPr lang="ru-RU" sz="3600" dirty="0"/>
        </a:p>
      </dgm:t>
    </dgm:pt>
    <dgm:pt modelId="{D33F2D50-7502-4C1D-ACC0-5C655C7A6359}" type="parTrans" cxnId="{78B7BB00-41D3-4B45-8D52-AFEAF7D537D3}">
      <dgm:prSet/>
      <dgm:spPr/>
      <dgm:t>
        <a:bodyPr/>
        <a:lstStyle/>
        <a:p>
          <a:endParaRPr lang="ru-RU"/>
        </a:p>
      </dgm:t>
    </dgm:pt>
    <dgm:pt modelId="{1970B48F-9AB8-46BF-8B1F-67A941C1EEE5}" type="sibTrans" cxnId="{78B7BB00-41D3-4B45-8D52-AFEAF7D537D3}">
      <dgm:prSet/>
      <dgm:spPr/>
      <dgm:t>
        <a:bodyPr/>
        <a:lstStyle/>
        <a:p>
          <a:endParaRPr lang="ru-RU"/>
        </a:p>
      </dgm:t>
    </dgm:pt>
    <dgm:pt modelId="{524D07E7-3F66-4C76-83BA-1D03AE083036}" type="pres">
      <dgm:prSet presAssocID="{E25A5219-56E7-47CE-B674-792FA70BEF8A}" presName="linear" presStyleCnt="0">
        <dgm:presLayoutVars>
          <dgm:animLvl val="lvl"/>
          <dgm:resizeHandles val="exact"/>
        </dgm:presLayoutVars>
      </dgm:prSet>
      <dgm:spPr/>
    </dgm:pt>
    <dgm:pt modelId="{1F48DAEE-9403-4EF3-BD5C-5A14ED14D015}" type="pres">
      <dgm:prSet presAssocID="{278B4654-7AC6-4DBE-B693-A3EBAC87E603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8B7BB00-41D3-4B45-8D52-AFEAF7D537D3}" srcId="{E25A5219-56E7-47CE-B674-792FA70BEF8A}" destId="{278B4654-7AC6-4DBE-B693-A3EBAC87E603}" srcOrd="0" destOrd="0" parTransId="{D33F2D50-7502-4C1D-ACC0-5C655C7A6359}" sibTransId="{1970B48F-9AB8-46BF-8B1F-67A941C1EEE5}"/>
    <dgm:cxn modelId="{0896B363-F1ED-4E8E-9A74-044BA1C106F3}" type="presOf" srcId="{278B4654-7AC6-4DBE-B693-A3EBAC87E603}" destId="{1F48DAEE-9403-4EF3-BD5C-5A14ED14D015}" srcOrd="0" destOrd="0" presId="urn:microsoft.com/office/officeart/2005/8/layout/vList2"/>
    <dgm:cxn modelId="{93420FB5-F4B9-4D19-A661-8F02F64F17EF}" type="presOf" srcId="{E25A5219-56E7-47CE-B674-792FA70BEF8A}" destId="{524D07E7-3F66-4C76-83BA-1D03AE083036}" srcOrd="0" destOrd="0" presId="urn:microsoft.com/office/officeart/2005/8/layout/vList2"/>
    <dgm:cxn modelId="{A5A3D858-FE31-42B2-A903-64F3F523E0A0}" type="presParOf" srcId="{524D07E7-3F66-4C76-83BA-1D03AE083036}" destId="{1F48DAEE-9403-4EF3-BD5C-5A14ED14D01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B4B49BB-FF15-4044-AECA-4B3FF63C5DD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9F1C465-5F3D-48D6-9525-9CACA70FE9F2}">
      <dgm:prSet/>
      <dgm:spPr/>
      <dgm:t>
        <a:bodyPr/>
        <a:lstStyle/>
        <a:p>
          <a:r>
            <a:rPr lang="ru-RU" b="1"/>
            <a:t>Определим изобразительно-выразительные средства языка</a:t>
          </a:r>
          <a:endParaRPr lang="ru-RU"/>
        </a:p>
      </dgm:t>
    </dgm:pt>
    <dgm:pt modelId="{8961CE4E-7426-42B3-AF94-CF404B77756F}" type="parTrans" cxnId="{906062E9-4F1A-4FAB-B084-FFC12643FFB7}">
      <dgm:prSet/>
      <dgm:spPr/>
      <dgm:t>
        <a:bodyPr/>
        <a:lstStyle/>
        <a:p>
          <a:endParaRPr lang="ru-RU"/>
        </a:p>
      </dgm:t>
    </dgm:pt>
    <dgm:pt modelId="{DC995DA4-C32E-4B70-8BD8-B69E2AD96423}" type="sibTrans" cxnId="{906062E9-4F1A-4FAB-B084-FFC12643FFB7}">
      <dgm:prSet/>
      <dgm:spPr/>
      <dgm:t>
        <a:bodyPr/>
        <a:lstStyle/>
        <a:p>
          <a:endParaRPr lang="ru-RU"/>
        </a:p>
      </dgm:t>
    </dgm:pt>
    <dgm:pt modelId="{F6F8041A-DCD8-486C-9D9C-260F628C7A73}" type="pres">
      <dgm:prSet presAssocID="{8B4B49BB-FF15-4044-AECA-4B3FF63C5DD8}" presName="linear" presStyleCnt="0">
        <dgm:presLayoutVars>
          <dgm:animLvl val="lvl"/>
          <dgm:resizeHandles val="exact"/>
        </dgm:presLayoutVars>
      </dgm:prSet>
      <dgm:spPr/>
    </dgm:pt>
    <dgm:pt modelId="{EF6B3E5E-E371-4EE3-B42D-D472BFF895D2}" type="pres">
      <dgm:prSet presAssocID="{19F1C465-5F3D-48D6-9525-9CACA70FE9F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FCA96B15-7D1E-432A-89BB-CDB3D7867E0E}" type="presOf" srcId="{19F1C465-5F3D-48D6-9525-9CACA70FE9F2}" destId="{EF6B3E5E-E371-4EE3-B42D-D472BFF895D2}" srcOrd="0" destOrd="0" presId="urn:microsoft.com/office/officeart/2005/8/layout/vList2"/>
    <dgm:cxn modelId="{F1F6E577-7C67-4F8E-8F14-F63D5CC3281A}" type="presOf" srcId="{8B4B49BB-FF15-4044-AECA-4B3FF63C5DD8}" destId="{F6F8041A-DCD8-486C-9D9C-260F628C7A73}" srcOrd="0" destOrd="0" presId="urn:microsoft.com/office/officeart/2005/8/layout/vList2"/>
    <dgm:cxn modelId="{906062E9-4F1A-4FAB-B084-FFC12643FFB7}" srcId="{8B4B49BB-FF15-4044-AECA-4B3FF63C5DD8}" destId="{19F1C465-5F3D-48D6-9525-9CACA70FE9F2}" srcOrd="0" destOrd="0" parTransId="{8961CE4E-7426-42B3-AF94-CF404B77756F}" sibTransId="{DC995DA4-C32E-4B70-8BD8-B69E2AD96423}"/>
    <dgm:cxn modelId="{D44442FB-0B72-4D56-933C-CA2BF842595F}" type="presParOf" srcId="{F6F8041A-DCD8-486C-9D9C-260F628C7A73}" destId="{EF6B3E5E-E371-4EE3-B42D-D472BFF895D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BFDED4-C52A-4651-A906-0AE21D4CF83A}">
      <dsp:nvSpPr>
        <dsp:cNvPr id="0" name=""/>
        <dsp:cNvSpPr/>
      </dsp:nvSpPr>
      <dsp:spPr>
        <a:xfrm>
          <a:off x="0" y="17539"/>
          <a:ext cx="10000273" cy="17374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5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Изобразительно-выразительные</a:t>
          </a:r>
          <a:br>
            <a:rPr lang="ru-RU" sz="45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45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средства языка</a:t>
          </a:r>
          <a:endParaRPr lang="ru-RU" sz="4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4815" y="102354"/>
        <a:ext cx="9830643" cy="15678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D212DA-891F-4D6C-A53F-E8CCC1468258}">
      <dsp:nvSpPr>
        <dsp:cNvPr id="0" name=""/>
        <dsp:cNvSpPr/>
      </dsp:nvSpPr>
      <dsp:spPr>
        <a:xfrm>
          <a:off x="0" y="32913"/>
          <a:ext cx="10888395" cy="28020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just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 основе переносного значения слов создаются лексические средства выразительности, или тропы: эпитет, сравнение, метафора, олицетворение</a:t>
          </a:r>
          <a:r>
            <a:rPr lang="ru-RU" sz="3400" b="1" kern="1200" dirty="0"/>
            <a:t>.</a:t>
          </a:r>
        </a:p>
      </dsp:txBody>
      <dsp:txXfrm>
        <a:off x="136783" y="169696"/>
        <a:ext cx="10614829" cy="2528437"/>
      </dsp:txXfrm>
    </dsp:sp>
    <dsp:sp modelId="{596080E0-D0EB-4A35-9D7A-CE6EB2B64BB1}">
      <dsp:nvSpPr>
        <dsp:cNvPr id="0" name=""/>
        <dsp:cNvSpPr/>
      </dsp:nvSpPr>
      <dsp:spPr>
        <a:xfrm>
          <a:off x="0" y="2932837"/>
          <a:ext cx="10888395" cy="28020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just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Переносное значение слова — это вторичное лексическое значение слова, которое возникло в результате переноса прямого значения слова на название другого предмета, признака или действия по какому-либо сходству.</a:t>
          </a:r>
        </a:p>
      </dsp:txBody>
      <dsp:txXfrm>
        <a:off x="136783" y="3069620"/>
        <a:ext cx="10614829" cy="25284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BCFC02-D758-448B-99A7-2520B0564E4D}">
      <dsp:nvSpPr>
        <dsp:cNvPr id="0" name=""/>
        <dsp:cNvSpPr/>
      </dsp:nvSpPr>
      <dsp:spPr>
        <a:xfrm>
          <a:off x="0" y="266"/>
          <a:ext cx="11563642" cy="20533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just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Эпитет - образное определение, которое выражает отношение автора к изображаемому предмету и создаёт живое представление о предмете.</a:t>
          </a:r>
          <a:br>
            <a:rPr lang="ru-RU" sz="3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3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0236" y="100502"/>
        <a:ext cx="11363170" cy="18528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D6B6E2-8A0B-4CF0-A3B9-29568B85C89F}">
      <dsp:nvSpPr>
        <dsp:cNvPr id="0" name=""/>
        <dsp:cNvSpPr/>
      </dsp:nvSpPr>
      <dsp:spPr>
        <a:xfrm>
          <a:off x="0" y="295423"/>
          <a:ext cx="11718388" cy="22930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 русских народных сказках и былинах при некоторых существительных встречаются одни и те же эпитеты:  красна девица, добрый молодец, шелкова трава, сыра земля, богатырь святорусский, конь ретивый,  речка быстрая, поле чистое, синее море. Такие эпитеты называются постоянными.</a:t>
          </a:r>
        </a:p>
      </dsp:txBody>
      <dsp:txXfrm>
        <a:off x="111936" y="407359"/>
        <a:ext cx="11494516" cy="206915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962C00-861C-4D4E-A5F8-AF551BE59C6C}">
      <dsp:nvSpPr>
        <dsp:cNvPr id="0" name=""/>
        <dsp:cNvSpPr/>
      </dsp:nvSpPr>
      <dsp:spPr>
        <a:xfrm>
          <a:off x="0" y="202925"/>
          <a:ext cx="11155679" cy="19012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just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Метафора- вид тропа, состоящий в употреблении слов в переносном значении на основе какого- либо сходства</a:t>
          </a:r>
        </a:p>
      </dsp:txBody>
      <dsp:txXfrm>
        <a:off x="92811" y="295736"/>
        <a:ext cx="10970057" cy="171562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D8DB40-A5C6-4B6D-AA7F-DADAAC6AC87E}">
      <dsp:nvSpPr>
        <dsp:cNvPr id="0" name=""/>
        <dsp:cNvSpPr/>
      </dsp:nvSpPr>
      <dsp:spPr>
        <a:xfrm>
          <a:off x="0" y="383"/>
          <a:ext cx="10515600" cy="13247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just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Сравнение-вид тропа, состоящий в сопоставлении двух предметов или явлений для более точного описания одного из них</a:t>
          </a:r>
        </a:p>
      </dsp:txBody>
      <dsp:txXfrm>
        <a:off x="64671" y="65054"/>
        <a:ext cx="10386258" cy="11954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48DAEE-9403-4EF3-BD5C-5A14ED14D015}">
      <dsp:nvSpPr>
        <dsp:cNvPr id="0" name=""/>
        <dsp:cNvSpPr/>
      </dsp:nvSpPr>
      <dsp:spPr>
        <a:xfrm>
          <a:off x="0" y="204"/>
          <a:ext cx="10515600" cy="15898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just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/>
            <a:t>Олицетворение - вид тропа, состоящий в перенесении свойств одушевлённых предметов на неодушевлённые</a:t>
          </a:r>
          <a:endParaRPr lang="ru-RU" sz="3600" kern="1200" dirty="0"/>
        </a:p>
      </dsp:txBody>
      <dsp:txXfrm>
        <a:off x="77611" y="77815"/>
        <a:ext cx="10360378" cy="143465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6B3E5E-E371-4EE3-B42D-D472BFF895D2}">
      <dsp:nvSpPr>
        <dsp:cNvPr id="0" name=""/>
        <dsp:cNvSpPr/>
      </dsp:nvSpPr>
      <dsp:spPr>
        <a:xfrm>
          <a:off x="0" y="228397"/>
          <a:ext cx="10761785" cy="7435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b="1" kern="1200"/>
            <a:t>Определим изобразительно-выразительные средства языка</a:t>
          </a:r>
          <a:endParaRPr lang="ru-RU" sz="3100" kern="1200"/>
        </a:p>
      </dsp:txBody>
      <dsp:txXfrm>
        <a:off x="36296" y="264693"/>
        <a:ext cx="10689193" cy="6709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9C79CE-5A3F-4C9C-925C-F0B32D542F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AE3E59-CE98-414A-803D-1A47AA5B33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78D64D8-FC20-489D-9776-2210DCC9D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FFDAE-8479-46D2-B31E-F8A0CB84645A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1F6561-BFFE-4CA5-84A7-451A0F6E6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8ABCA8-BB84-4E1A-B786-D4C7D8C04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ECE9C-16F5-41F1-8141-7CFD1DBD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895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A8C351-4C52-4EC5-A753-727BB9733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B67630A-FE54-43F9-8EDA-66124A4CB2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DAA0C1-DAE3-4011-89BC-884B85F2C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FFDAE-8479-46D2-B31E-F8A0CB84645A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561E1B-5AF9-4852-8303-331A76CB1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DAAC5E-7C1A-46C9-8832-2634C1CE9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ECE9C-16F5-41F1-8141-7CFD1DBD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503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BAAFA47-47B9-4162-A7BE-BF95880634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0EBE1B5-190D-4D9B-B725-82487C65E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9ECB238-DBD3-4DA3-979B-A9F88EE92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FFDAE-8479-46D2-B31E-F8A0CB84645A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8DE8E9-6A49-4A2B-8A07-92B2F33FE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3A5E2B-BB53-4156-A72F-2274834F3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ECE9C-16F5-41F1-8141-7CFD1DBD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949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EC8AB7-B5E2-4148-9D30-CC60CC214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6F71A8-01E9-498E-B980-517FA5F588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7CCC5A-7678-4625-8F4A-59EC05A89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FFDAE-8479-46D2-B31E-F8A0CB84645A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FB6448-1E44-4A15-A69F-B3922245E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C947642-9CDF-48A7-A104-5EAC9D399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ECE9C-16F5-41F1-8141-7CFD1DBD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524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260A1D-D3F1-42D1-B02F-B0025178B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E0CC2A4-6E8A-42C2-B3E3-E9AA8B6B80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D4E1BAB-9B3C-494D-A5B0-E0EF0B6CA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FFDAE-8479-46D2-B31E-F8A0CB84645A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D055AC-C4C8-45A4-9BA9-874E47510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C5D7BE5-3E73-4B82-8068-BB60B07E1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ECE9C-16F5-41F1-8141-7CFD1DBD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822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91F21A-FB40-41D8-90EE-A9D8949B9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4E82E7-1560-47A4-BA0A-46D1C5B228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583FC38-7CCF-4DF4-BCE5-6711E54D5A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5497B29-BDDB-4E62-9879-622125251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FFDAE-8479-46D2-B31E-F8A0CB84645A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2D71B6-2AD5-47A4-9FAA-4FFAB48D7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A9FEE42-4914-4E74-97D2-5DCDD5B01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ECE9C-16F5-41F1-8141-7CFD1DBD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994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0FE316-3EF6-40BF-B060-BDDAB44EB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418A6B2-E5D1-4261-8463-0643BDFD73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9D3D8FB-DA6E-45CE-B888-C75ADEC709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B2EFBF0-8D28-4BDE-966B-5A6F3B4C03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31AD68D-35E4-4191-9015-B1E8B3BB0A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7E49D09-DD4E-4BCD-93D6-85517E73D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FFDAE-8479-46D2-B31E-F8A0CB84645A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EBD6F3A-0112-4DC1-9D40-AED91DAD0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9C3CB7D-87B0-4E1F-8A84-7658F7D34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ECE9C-16F5-41F1-8141-7CFD1DBD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35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6A0B13-E921-439D-9DD4-7B435FAE2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A815CBB-5086-4EF7-9FBA-664BD0EA0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FFDAE-8479-46D2-B31E-F8A0CB84645A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11D08F3-F83C-4537-92C4-2E4CF0E93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55FA497-6D7F-44CA-B091-BA3CCB465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ECE9C-16F5-41F1-8141-7CFD1DBD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939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41E544E-1346-4C22-88DA-C78F2555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FFDAE-8479-46D2-B31E-F8A0CB84645A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96C6C1D-6DFE-4B23-9742-8FC9E2492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2933750-3C84-4513-B0F5-4289E2761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ECE9C-16F5-41F1-8141-7CFD1DBD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432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014259-4C23-4EC4-B3F4-A545E56FC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1FA81D-B7E7-4146-AC81-D44E17C32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B67B01F-B1C6-4CA2-B49E-58AD80CB7A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A33145E-2F03-4631-A680-86FE2F5E0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FFDAE-8479-46D2-B31E-F8A0CB84645A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48D7B08-D881-46FC-8A81-A8A4A4EAC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3EF2B2E-3F7E-451E-8A08-4F8F26B0F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ECE9C-16F5-41F1-8141-7CFD1DBD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278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BBE9AC-9DA6-4B4C-BA6C-03FF30921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C65A9FE-1C3D-438D-A042-358CFA8099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C7FE000-0004-4D44-8F88-C982018FA2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21686ED-6118-409C-AD8A-C8DD3C03B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FFDAE-8479-46D2-B31E-F8A0CB84645A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8114447-B514-419E-AFAE-2A16EF29D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8929F96-4722-450A-AE87-CC7EE48B4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ECE9C-16F5-41F1-8141-7CFD1DBD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832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94ADD7-3859-49B7-A60C-95F59DDD3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524C292-E002-4C11-9EC2-320825506F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AFCC22-E652-4D5F-870C-56A33943C8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9FFDAE-8479-46D2-B31E-F8A0CB84645A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0D4021-289C-44DF-B429-3FD24B1EAF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5C73DB-870A-4E45-A79B-42A972193E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ECE9C-16F5-41F1-8141-7CFD1DBD6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529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Layout" Target="../diagrams/layout7.xml"/><Relationship Id="rId7" Type="http://schemas.openxmlformats.org/officeDocument/2006/relationships/image" Target="../media/image15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17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i.pinimg.com/736x/38/a4/eb/38a4eb06f29162bd6df777f7a5543d57.jpg" TargetMode="External"/><Relationship Id="rId3" Type="http://schemas.openxmlformats.org/officeDocument/2006/relationships/hyperlink" Target="https://puzzleit.ru/files/puzzles/94/93565/_background.jpg" TargetMode="External"/><Relationship Id="rId7" Type="http://schemas.openxmlformats.org/officeDocument/2006/relationships/hyperlink" Target="https://i.pinimg.com/736x/3c/54/e9/3c54e9c2d73bb0e995250b5d22136cf4.jpg" TargetMode="External"/><Relationship Id="rId2" Type="http://schemas.openxmlformats.org/officeDocument/2006/relationships/hyperlink" Target="https://papik.pro/uploads/posts/2023-02/thumbs/1675984502_papik-pro-p-risunok-krasna-devitsa-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kartin.papik.pro/uploads/posts/2023-07/thumbs/1688902671_kartin-papik-pro-p-kartinki-dlya-detei-zimoi-idet-sneg-30.jpg" TargetMode="External"/><Relationship Id="rId5" Type="http://schemas.openxmlformats.org/officeDocument/2006/relationships/hyperlink" Target="https://img.freepik.com/premium-photo/flock-bees-fly-field-grass_1304175-79566.jpg?w=360" TargetMode="External"/><Relationship Id="rId10" Type="http://schemas.openxmlformats.org/officeDocument/2006/relationships/hyperlink" Target="https://avatars.mds.yandex.net/i?id=1f3c0a8f4a912a9a29c88fc42307848c_l-8922087-images-thumbs&amp;n=13" TargetMode="External"/><Relationship Id="rId4" Type="http://schemas.openxmlformats.org/officeDocument/2006/relationships/hyperlink" Target="https://cdn.explorecams.com/storage/photos/u9vIp2pFlM_1600.jpg" TargetMode="External"/><Relationship Id="rId9" Type="http://schemas.openxmlformats.org/officeDocument/2006/relationships/hyperlink" Target="https://imo10.labirint.ru/books/66624/cover.jpg/242-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1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3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7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11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A8E07876-0ED6-4630-9C50-6A491F7D21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8763761"/>
              </p:ext>
            </p:extLst>
          </p:nvPr>
        </p:nvGraphicFramePr>
        <p:xfrm>
          <a:off x="831850" y="1266092"/>
          <a:ext cx="10000273" cy="1772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Текст 2">
            <a:extLst>
              <a:ext uri="{FF2B5EF4-FFF2-40B4-BE49-F238E27FC236}">
                <a16:creationId xmlns:a16="http://schemas.microsoft.com/office/drawing/2014/main" id="{907FB225-DB2C-463B-8EFF-2506E063E5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ru-RU" dirty="0"/>
              <a:t>                                                                                     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Светлакова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Л.А.</a:t>
            </a:r>
          </a:p>
          <a:p>
            <a:pPr algn="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 </a:t>
            </a:r>
          </a:p>
          <a:p>
            <a:pPr algn="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КОГОБУ СШ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Верхошижемье</a:t>
            </a:r>
          </a:p>
        </p:txBody>
      </p:sp>
    </p:spTree>
    <p:extLst>
      <p:ext uri="{BB962C8B-B14F-4D97-AF65-F5344CB8AC3E}">
        <p14:creationId xmlns:p14="http://schemas.microsoft.com/office/powerpoint/2010/main" val="3884689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2BD267FF-C9C9-4621-B206-440F8E013C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7218607"/>
              </p:ext>
            </p:extLst>
          </p:nvPr>
        </p:nvGraphicFramePr>
        <p:xfrm>
          <a:off x="838200" y="83771"/>
          <a:ext cx="10515600" cy="15902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>
            <a:extLst>
              <a:ext uri="{FF2B5EF4-FFF2-40B4-BE49-F238E27FC236}">
                <a16:creationId xmlns:a16="http://schemas.microsoft.com/office/drawing/2014/main" id="{C40D3242-4DD5-40BD-AD10-F1A62956AC6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Ребёнок нахмурился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073311B-271B-4493-B789-CBDD2DDB730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 нахмурилось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A942DBF-B9A3-477C-BA02-A02B19414E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200" y="2747132"/>
            <a:ext cx="4983480" cy="374574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F2E752A-DB81-4C6B-B62D-485DD4A66F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98571" y="2747132"/>
            <a:ext cx="5007629" cy="37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3009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E042F85-6000-4012-BD3B-F06BB9B3C143}"/>
              </a:ext>
            </a:extLst>
          </p:cNvPr>
          <p:cNvSpPr txBox="1"/>
          <p:nvPr/>
        </p:nvSpPr>
        <p:spPr>
          <a:xfrm>
            <a:off x="168812" y="1491174"/>
            <a:ext cx="592718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Унылая </a:t>
            </a: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пора! Очей очарованье!</a:t>
            </a:r>
            <a:b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Приятна</a:t>
            </a: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мне твоя </a:t>
            </a:r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прощальная </a:t>
            </a: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краса</a:t>
            </a:r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b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Люблю я </a:t>
            </a:r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пышное</a:t>
            </a: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природы увяданье,</a:t>
            </a:r>
            <a:b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багрец и в золото одетые леса,</a:t>
            </a:r>
            <a:b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их сенях ветра шум и </a:t>
            </a:r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свежее</a:t>
            </a: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дыханье,</a:t>
            </a:r>
            <a:b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мглой </a:t>
            </a:r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волнистою</a:t>
            </a: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покрыты небеса,</a:t>
            </a:r>
            <a:b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редкий</a:t>
            </a: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солнца луч, и первые морозы,</a:t>
            </a:r>
            <a:b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отдаленны</a:t>
            </a: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 </a:t>
            </a:r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седой</a:t>
            </a: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зимы угрозы.</a:t>
            </a:r>
          </a:p>
          <a:p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</a:p>
        </p:txBody>
      </p:sp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id="{BB4D7CBD-DEF2-43DD-B0A8-A88FBBCFCB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8531314"/>
              </p:ext>
            </p:extLst>
          </p:nvPr>
        </p:nvGraphicFramePr>
        <p:xfrm>
          <a:off x="675249" y="196948"/>
          <a:ext cx="10761785" cy="1200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706115F0-0E54-4CE3-9730-C70F479AF286}"/>
              </a:ext>
            </a:extLst>
          </p:cNvPr>
          <p:cNvSpPr txBox="1"/>
          <p:nvPr/>
        </p:nvSpPr>
        <p:spPr>
          <a:xfrm rot="10800000" flipV="1">
            <a:off x="281352" y="4944089"/>
            <a:ext cx="581464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…Вечор, ты помнишь, </a:t>
            </a:r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вьюга</a:t>
            </a: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злилась,</a:t>
            </a:r>
            <a:b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мутном небе</a:t>
            </a:r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мгла носилась;</a:t>
            </a:r>
            <a:b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Луна, </a:t>
            </a:r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бледное пятно,</a:t>
            </a:r>
            <a:b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Сквозь тучи мрачные желтела…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CFE9C5-2E17-4FBF-A5B6-9BAEE0D0AC87}"/>
              </a:ext>
            </a:extLst>
          </p:cNvPr>
          <p:cNvSpPr txBox="1"/>
          <p:nvPr/>
        </p:nvSpPr>
        <p:spPr>
          <a:xfrm>
            <a:off x="6359769" y="3010485"/>
            <a:ext cx="517574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…В окно увидела Татьяна</a:t>
            </a:r>
            <a:b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Поутру побелевший двор,</a:t>
            </a:r>
            <a:b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Куртины, кровли и забор,</a:t>
            </a:r>
            <a:b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стеклах легкие узоры,</a:t>
            </a:r>
            <a:b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Деревья в зимнем </a:t>
            </a:r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серебре</a:t>
            </a: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Сорок веселых на дворе</a:t>
            </a:r>
            <a:b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мягко устланные горы</a:t>
            </a:r>
            <a:b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Зимы блистательным </a:t>
            </a:r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ковром.</a:t>
            </a:r>
            <a:b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 ярко, все бело кругом.</a:t>
            </a:r>
          </a:p>
          <a:p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0E89C9-9DBA-4F09-85FB-B1897F7E56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43661" y="1280159"/>
            <a:ext cx="2403978" cy="160265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EE31BDA-8C90-4D80-9C02-76B1EDDE8AA4}"/>
              </a:ext>
            </a:extLst>
          </p:cNvPr>
          <p:cNvSpPr txBox="1"/>
          <p:nvPr/>
        </p:nvSpPr>
        <p:spPr>
          <a:xfrm rot="10800000" flipV="1">
            <a:off x="9027513" y="1445938"/>
            <a:ext cx="24095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 Пушкин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34553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06C3F9-41D1-4BE7-8732-90D525E4D793}"/>
              </a:ext>
            </a:extLst>
          </p:cNvPr>
          <p:cNvSpPr txBox="1"/>
          <p:nvPr/>
        </p:nvSpPr>
        <p:spPr>
          <a:xfrm>
            <a:off x="323557" y="239152"/>
            <a:ext cx="11029071" cy="88639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Материалы, используемые для создания презентации</a:t>
            </a:r>
          </a:p>
          <a:p>
            <a:endParaRPr lang="ru-RU" sz="28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u="sng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000" u="sng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https://cerenas.club/uploads/posts/2022-11/1668441844_cerenas-club-p-drevnerusskii-voin-art-krasivo-63.jpg</a:t>
            </a:r>
            <a:endParaRPr lang="ru-RU" sz="2000" u="sng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https://papik.pro/uploads/posts/2023-02/thumbs/1675984502_papik-pro-p-risunok-krasna-devitsa-2.jpg</a:t>
            </a:r>
            <a:endParaRPr lang="ru-RU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en-US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https://puzzleit.ru/files/puzzles/94/93565/_background.jpg</a:t>
            </a:r>
            <a:endParaRPr lang="ru-RU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en-US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https://cdn.explorecams.com/storage/photos/u9vIp2pFlM_1600.jpg</a:t>
            </a:r>
            <a:endParaRPr lang="ru-RU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en-US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https://img.freepik.com/premium-photo/flock-bees-fly-field-grass_1304175-79566.jpg?w=360</a:t>
            </a:r>
            <a:endParaRPr lang="ru-RU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en-US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https://kartin.papik.pro/uploads/posts/2023-07/thumbs/1688902671_kartin-papik-pro-p-kartinki-dlya-detei-zimoi-idet-sneg-30.jpg</a:t>
            </a:r>
            <a:endParaRPr lang="ru-RU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en-US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https://i.pinimg.com/736x/3c/54/e9/3c54e9c2d73bb0e995250b5d22136cf4.jpg</a:t>
            </a:r>
            <a:endParaRPr lang="ru-RU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en-US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https://i.pinimg.com/736x/38/a4/eb/38a4eb06f29162bd6df777f7a5543d57.jpg</a:t>
            </a:r>
            <a:endParaRPr lang="ru-RU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000" u="sng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000" u="sng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ttps://sun1-84.userapi.com/s/v1/if2/bEgJbpjlR9HfYXGu-NzGZUgpQmRvxYrSZbUri-tuC_mJrhZrpcLSi6JHmpkH_sJkhCGeTFKDwVj2-lFBC9OLUwcI.jpg?quality=96&amp;as=32x45,48x68,72x102,108x153,160x226,240x339,360x509,480x679,540x764,570x806&amp;from=bu&amp;u=Bk9utleryWbZ8p3yWcXNmrVFJY65oiphPMm65YO9hP4&amp;cs=570x806</a:t>
            </a:r>
            <a:endParaRPr lang="ru-RU" sz="2000" u="sng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en-US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https://imo10.labirint.ru/books/66624/cover.jpg/242-0</a:t>
            </a:r>
            <a:endParaRPr lang="ru-RU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en-US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https://avatars.mds.yandex.net/i?id=1f3c0a8f4a912a9a29c88fc42307848c_l-8922087-images-thumbs&amp;n=13</a:t>
            </a:r>
            <a:endParaRPr lang="ru-RU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8604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7E0B3178-019B-436F-A7CD-376C610108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7809581"/>
              </p:ext>
            </p:extLst>
          </p:nvPr>
        </p:nvGraphicFramePr>
        <p:xfrm>
          <a:off x="745587" y="379828"/>
          <a:ext cx="10888395" cy="57677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9087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FFFA7474-58D7-4FA5-9FB6-B08AD77DE1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9588461"/>
              </p:ext>
            </p:extLst>
          </p:nvPr>
        </p:nvGraphicFramePr>
        <p:xfrm>
          <a:off x="281353" y="126609"/>
          <a:ext cx="11563643" cy="20538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>
            <a:extLst>
              <a:ext uri="{FF2B5EF4-FFF2-40B4-BE49-F238E27FC236}">
                <a16:creationId xmlns:a16="http://schemas.microsoft.com/office/drawing/2014/main" id="{724F0872-32C6-467F-A9EA-40455C5A523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Лес кедровый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5A8E73D-9374-4F1E-A294-0DB614B98B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8092" y="1825625"/>
            <a:ext cx="5515708" cy="4351338"/>
          </a:xfrm>
        </p:spPr>
        <p:txBody>
          <a:bodyPr/>
          <a:lstStyle/>
          <a:p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Лес угрюмый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461603E-BA7D-4826-89F3-A1DCB9980F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5070" y="2976831"/>
            <a:ext cx="4488914" cy="362526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60C36C-1446-436E-86F4-F323787AD6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49572" y="2987675"/>
            <a:ext cx="4770120" cy="362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024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3B710FAF-4ED1-4956-BCC0-E8BBD10184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3777424"/>
              </p:ext>
            </p:extLst>
          </p:nvPr>
        </p:nvGraphicFramePr>
        <p:xfrm>
          <a:off x="236806" y="-295422"/>
          <a:ext cx="11718388" cy="28838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391B6C-9631-4B78-90A2-B0C330BA00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624" y="2940148"/>
            <a:ext cx="2878044" cy="381109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230399C-0349-4183-97F1-7BBC5F9270F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08426" y="2940148"/>
            <a:ext cx="3126596" cy="381109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1D20523-F01F-411D-B377-D36F372EC98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02780" y="2940148"/>
            <a:ext cx="3126596" cy="3811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608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DDDF91E-5AB2-4631-8333-1BE5FF46E5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649" t="8205" r="23197" b="8103"/>
          <a:stretch/>
        </p:blipFill>
        <p:spPr>
          <a:xfrm>
            <a:off x="196948" y="207498"/>
            <a:ext cx="3026339" cy="5138225"/>
          </a:xfrm>
          <a:prstGeom prst="rect">
            <a:avLst/>
          </a:prstGeom>
        </p:spPr>
      </p:pic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3DE38F8-443A-4CD4-BE34-0DC2ED2026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716201"/>
              </p:ext>
            </p:extLst>
          </p:nvPr>
        </p:nvGraphicFramePr>
        <p:xfrm>
          <a:off x="3223288" y="872197"/>
          <a:ext cx="8771764" cy="6200042"/>
        </p:xfrm>
        <a:graphic>
          <a:graphicData uri="http://schemas.openxmlformats.org/drawingml/2006/table">
            <a:tbl>
              <a:tblPr/>
              <a:tblGrid>
                <a:gridCol w="8771764">
                  <a:extLst>
                    <a:ext uri="{9D8B030D-6E8A-4147-A177-3AD203B41FA5}">
                      <a16:colId xmlns:a16="http://schemas.microsoft.com/office/drawing/2014/main" val="3489025592"/>
                    </a:ext>
                  </a:extLst>
                </a:gridCol>
              </a:tblGrid>
              <a:tr h="6021384">
                <a:tc>
                  <a:txBody>
                    <a:bodyPr/>
                    <a:lstStyle/>
                    <a:p>
                      <a:pPr algn="just"/>
                      <a:r>
                        <a:rPr lang="ru-RU" sz="24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Безбрежная, безграничная, безмолвная, безнадежная, безотрадная, безумная, безутешная, безысходная, бесконечная, беспричинная, бессильная, весенняя, вечерняя, вкрадчивая, глубокая, глухая, гнетущая, горькая, едкая, живая, задумчивая, задушевная, затаенная, злая, искусственная, легкая, любовная, мечтательная, молчаливая, мрачная, мягкая, неведомая, невыразимая, невысказанная, нежная, неизлечимая, неизъяснимая, немая, необоримая, неопределенная, неотвязная, непонятная, непреодолимая, неутешная, одинокая, острая, поэтическая, праздная, пустынная (устар.), расплывчатая, робкая, русская, светлая, сердечная, сладкая, смутная, сокровенная, спокойная, старческая, стихийная, странная, сумрачная, суровая, тайная, тихая, томная, тонкая, тоскливая, тревожная, тягостная, тяжелая, угрюмая, унылая, широкая, щемящая, элегическая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br>
                        <a:rPr lang="ru-RU" sz="17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</a:br>
                      <a:endParaRPr lang="ru-RU" sz="17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88803" marR="88803" marT="44401" marB="44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9343622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CA684DBF-C0AD-4D70-BDC0-72B74E9FB9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0141" y="318221"/>
            <a:ext cx="723079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57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5718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русть</a:t>
            </a:r>
          </a:p>
          <a:p>
            <a:pPr marL="0" marR="0" lvl="0" indent="3571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604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6B5BA17A-1BD6-4DA8-99FE-D7B656E7F2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8301949"/>
              </p:ext>
            </p:extLst>
          </p:nvPr>
        </p:nvGraphicFramePr>
        <p:xfrm>
          <a:off x="450166" y="393896"/>
          <a:ext cx="11155679" cy="23071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9E70F72-A8F9-4580-B192-694415A1BE10}"/>
              </a:ext>
            </a:extLst>
          </p:cNvPr>
          <p:cNvSpPr txBox="1"/>
          <p:nvPr/>
        </p:nvSpPr>
        <p:spPr>
          <a:xfrm>
            <a:off x="858129" y="2897945"/>
            <a:ext cx="9931791" cy="655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Грозовая туча                          </a:t>
            </a:r>
            <a:r>
              <a:rPr lang="ru-RU" sz="36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Туча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комаров                   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59A0844-8BDB-4457-9E7D-21669F4C22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0670" y="3553830"/>
            <a:ext cx="4659377" cy="310722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47ECCD1-223F-47F6-8E1A-C4AF7DAE08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74493" y="3553830"/>
            <a:ext cx="4659377" cy="310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923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BAED805-64AF-4080-8E9C-170156F390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48" y="158200"/>
            <a:ext cx="2799471" cy="3429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682BD4-762E-41F2-8244-E2393FE0C28E}"/>
              </a:ext>
            </a:extLst>
          </p:cNvPr>
          <p:cNvSpPr txBox="1"/>
          <p:nvPr/>
        </p:nvSpPr>
        <p:spPr>
          <a:xfrm>
            <a:off x="6217920" y="886265"/>
            <a:ext cx="5598942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ВПОЛУ´ХА, нареч. Прост. (← ухо ‘орган слуха у человека и позвоночных животных’). Без достаточного внимания (слушать). Вполуха слушал он объяснения экскурсовода – стильной дамы в брюках на бёдрах и опаловых очках. </a:t>
            </a:r>
            <a:r>
              <a:rPr lang="ru-RU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И.Грекова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Фазан…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DAC64FE-3CA5-498B-BD22-98576EC378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8661" y="1872700"/>
            <a:ext cx="3258171" cy="4607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955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84D4C603-D292-4A9C-B18E-FE0E3ECE7B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360344"/>
              </p:ext>
            </p:extLst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>
            <a:extLst>
              <a:ext uri="{FF2B5EF4-FFF2-40B4-BE49-F238E27FC236}">
                <a16:creationId xmlns:a16="http://schemas.microsoft.com/office/drawing/2014/main" id="{29428B69-6F35-4833-96F4-83EF650B7F0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Снежинки опускались на  землю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71F4FB5-46D1-4304-A1CE-669D553A879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Снежинки, как белые мухи, летели роем на землю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E967B93-B141-4901-BF07-A92B391CEF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3429000"/>
            <a:ext cx="4758397" cy="32385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3082893-DD5F-4846-87E2-B122E057682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4600" y="3429000"/>
            <a:ext cx="5181600" cy="3238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409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5CBB0C3-7E07-4364-AFA6-91A0B97AA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74" y="1873861"/>
            <a:ext cx="3111383" cy="483291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D7A993C-594E-49C1-B170-A27F0F5D62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32" t="6683" r="5815" b="6253"/>
          <a:stretch/>
        </p:blipFill>
        <p:spPr>
          <a:xfrm>
            <a:off x="1125414" y="295422"/>
            <a:ext cx="2912013" cy="3963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F73C63F-7D53-4D5C-980D-2A7639E4B1B6}"/>
              </a:ext>
            </a:extLst>
          </p:cNvPr>
          <p:cNvSpPr txBox="1"/>
          <p:nvPr/>
        </p:nvSpPr>
        <p:spPr>
          <a:xfrm>
            <a:off x="4445392" y="295422"/>
            <a:ext cx="7498080" cy="6894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6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ЗАЛИВАТЬСЯ</a:t>
            </a:r>
            <a:br>
              <a:rPr lang="ru-RU" sz="2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ЗАЛИВАЛСЯ соловьём.  –Муж. Меж тем как она раздевалась И он перед сном раздевался, Слезами она заливалась, А он соловьем / заливался... (Полночное пение).</a:t>
            </a:r>
            <a:br>
              <a:rPr lang="ru-RU" sz="2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ЗАЛИТЬСЯ</a:t>
            </a:r>
            <a:br>
              <a:rPr lang="ru-RU" sz="2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ЗАЛЬЁТСЯ как соловей. – Звонок. Пока я звякаю на лире И дым пускаю в потолок, – Как соловей, в твоей квартире Зальётся весело звонок («Дышу </a:t>
            </a:r>
            <a:r>
              <a:rPr lang="ru-RU" sz="2600" b="1" i="0" dirty="0" err="1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натруженно</a:t>
            </a:r>
            <a:r>
              <a:rPr lang="ru-RU" sz="26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...»).</a:t>
            </a:r>
            <a:br>
              <a:rPr lang="ru-RU" sz="2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ЗАЛИТЬСЯ (слезами)</a:t>
            </a:r>
            <a:br>
              <a:rPr lang="ru-RU" sz="2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i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ЗАЛИЛИСЬ СЛЕЗАМИ словно дети. – Здоровилы. И дуэтом / здоровилы эти, Будто впрямь несчастливы они, Залились слезами, словно дети, На глазах собравшейся родни! (Эхо прошлого).</a:t>
            </a:r>
            <a:br>
              <a:rPr lang="ru-RU" sz="2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1267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929</Words>
  <Application>Microsoft Office PowerPoint</Application>
  <PresentationFormat>Широкоэкранный</PresentationFormat>
  <Paragraphs>51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Изобразительно-выразительные средства языка</dc:title>
  <dc:creator>Lotus</dc:creator>
  <cp:lastModifiedBy>Lotus</cp:lastModifiedBy>
  <cp:revision>20</cp:revision>
  <dcterms:created xsi:type="dcterms:W3CDTF">2024-10-24T07:32:06Z</dcterms:created>
  <dcterms:modified xsi:type="dcterms:W3CDTF">2024-10-24T16:22:25Z</dcterms:modified>
</cp:coreProperties>
</file>